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Masters/theme/theme3.xml" ContentType="application/vnd.openxmlformats-officedocument.theme+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theme/theme2.xml" ContentType="application/vnd.openxmlformats-officedocument.theme+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49124f2a9d7e48e0" Type="http://schemas.openxmlformats.org/officeDocument/2006/relationships/officeDocument" Target="ppt/presentation.xml"/><Relationship Id="Rbce066e096df4c02" Type="http://schemas.openxmlformats.org/officeDocument/2006/relationships/extended-properties" Target="docProps/app.xml"/><Relationship Id="Re72033733e164b64" Type="http://schemas.openxmlformats.org/package/2006/relationships/metadata/core-properties" Target="docProps/core.xml"/></Relationships>
</file>

<file path=ppt/presentation.xml><?xml version="1.0" encoding="utf-8"?>
<p:presentation xmlns:p="http://schemas.openxmlformats.org/presentationml/2006/main">
  <p:sldMasterIdLst>
    <p:sldMasterId xmlns:r="http://schemas.openxmlformats.org/officeDocument/2006/relationships" id="2147483648" r:id="R74f22e6a36544466"/>
  </p:sldMasterIdLst>
  <p:notesMasterIdLst>
    <p:notesMasterId xmlns:r="http://schemas.openxmlformats.org/officeDocument/2006/relationships" r:id="R53782c1ef8ae41ab"/>
  </p:notesMasterIdLst>
  <p:sldIdLst>
    <p:sldId xmlns:r="http://schemas.openxmlformats.org/officeDocument/2006/relationships" id="256" r:id="Rb873aa8e80dc49a6"/>
    <p:sldId xmlns:r="http://schemas.openxmlformats.org/officeDocument/2006/relationships" id="257" r:id="Rbc3b5129d84a4f55"/>
    <p:sldId xmlns:r="http://schemas.openxmlformats.org/officeDocument/2006/relationships" id="258" r:id="R1c69baece5af4877"/>
    <p:sldId xmlns:r="http://schemas.openxmlformats.org/officeDocument/2006/relationships" id="259" r:id="Ra9244b1227764ce2"/>
    <p:sldId xmlns:r="http://schemas.openxmlformats.org/officeDocument/2006/relationships" id="260" r:id="Rab24a960ed3040ee"/>
    <p:sldId xmlns:r="http://schemas.openxmlformats.org/officeDocument/2006/relationships" id="261" r:id="Rd0747b5cd2894061"/>
    <p:sldId xmlns:r="http://schemas.openxmlformats.org/officeDocument/2006/relationships" id="262" r:id="R6fd3ba258bd1422c"/>
    <p:sldId xmlns:r="http://schemas.openxmlformats.org/officeDocument/2006/relationships" id="263" r:id="R6be6bfb3f80b4b11"/>
    <p:sldId xmlns:r="http://schemas.openxmlformats.org/officeDocument/2006/relationships" id="264" r:id="R134a58762e2941e0"/>
    <p:sldId xmlns:r="http://schemas.openxmlformats.org/officeDocument/2006/relationships" id="265" r:id="Rda00018b54204455"/>
    <p:sldId xmlns:r="http://schemas.openxmlformats.org/officeDocument/2006/relationships" id="266" r:id="Re9d492b0f058438f"/>
    <p:sldId xmlns:r="http://schemas.openxmlformats.org/officeDocument/2006/relationships" id="267" r:id="Rb77be90c018c4edc"/>
    <p:sldId xmlns:ns0="http://schemas.openxmlformats.org/officeDocument/2006/relationships" id="268" ns0:id="rId19"/>
  </p:sldIdLst>
  <p:sldSz cx="121932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xml version='1.0' encoding='UTF-8' standalone='yes'?>
<Relationships xmlns="http://schemas.openxmlformats.org/package/2006/relationships"><Relationship Id="R134a58762e2941e0" Type="http://schemas.openxmlformats.org/officeDocument/2006/relationships/slide" Target="slides/slide9.xml"/><Relationship Id="R1c69baece5af4877" Type="http://schemas.openxmlformats.org/officeDocument/2006/relationships/slide" Target="slides/slide3.xml"/><Relationship Id="R53782c1ef8ae41ab" Type="http://schemas.openxmlformats.org/officeDocument/2006/relationships/notesMaster" Target="notesMasters/notesMaster1.xml"/><Relationship Id="R6be6bfb3f80b4b11" Type="http://schemas.openxmlformats.org/officeDocument/2006/relationships/slide" Target="slides/slide8.xml"/><Relationship Id="R6fd3ba258bd1422c" Type="http://schemas.openxmlformats.org/officeDocument/2006/relationships/slide" Target="slides/slide7.xml"/><Relationship Id="R74f22e6a36544466" Type="http://schemas.openxmlformats.org/officeDocument/2006/relationships/slideMaster" Target="slideMasters/slideMaster1.xml"/><Relationship Id="R969b434315e14ec1" Type="http://schemas.openxmlformats.org/officeDocument/2006/relationships/presProps" Target="presProps.xml"/><Relationship Id="R9c02c83ace674e3f" Type="http://schemas.openxmlformats.org/officeDocument/2006/relationships/tableStyles" Target="tableStyles.xml"/><Relationship Id="R9da7b9cdbefa494e" Type="http://schemas.openxmlformats.org/officeDocument/2006/relationships/viewProps" Target="viewProps.xml"/><Relationship Id="Ra9244b1227764ce2" Type="http://schemas.openxmlformats.org/officeDocument/2006/relationships/slide" Target="slides/slide4.xml"/><Relationship Id="Rab24a960ed3040ee" Type="http://schemas.openxmlformats.org/officeDocument/2006/relationships/slide" Target="slides/slide5.xml"/><Relationship Id="Rb77be90c018c4edc" Type="http://schemas.openxmlformats.org/officeDocument/2006/relationships/slide" Target="slides/slide12.xml"/><Relationship Id="Rb873aa8e80dc49a6" Type="http://schemas.openxmlformats.org/officeDocument/2006/relationships/slide" Target="slides/slide1.xml"/><Relationship Id="Rbc3b5129d84a4f55" Type="http://schemas.openxmlformats.org/officeDocument/2006/relationships/slide" Target="slides/slide2.xml"/><Relationship Id="Rd0747b5cd2894061" Type="http://schemas.openxmlformats.org/officeDocument/2006/relationships/slide" Target="slides/slide6.xml"/><Relationship Id="Rda00018b54204455" Type="http://schemas.openxmlformats.org/officeDocument/2006/relationships/slide" Target="slides/slide10.xml"/><Relationship Id="Re1b92d62447b45b0" Type="http://schemas.openxmlformats.org/officeDocument/2006/relationships/theme" Target="theme/theme1.xml"/><Relationship Id="Re9d492b0f058438f" Type="http://schemas.openxmlformats.org/officeDocument/2006/relationships/slide" Target="slides/slide11.xml"/><Relationship Id="rId19"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b70a908047994ef1" Type="http://schemas.openxmlformats.org/officeDocument/2006/relationships/theme" Target="theme/theme3.xml"/></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xml version='1.0' encoding='UTF-8' standalone='yes'?>
<Relationships xmlns="http://schemas.openxmlformats.org/package/2006/relationships"><Relationship Id="R85677eb315e14437" Type="http://schemas.openxmlformats.org/officeDocument/2006/relationships/notesMaster" Target="../notesMasters/notesMaster1.xml"/><Relationship Id="Re7cab8bf33a648d3"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6778921ae29d4939" Type="http://schemas.openxmlformats.org/officeDocument/2006/relationships/slide" Target="../slides/slide2.xml"/><Relationship Id="R89f7dc4dfde34d76"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e1039abdc2504fe2" Type="http://schemas.openxmlformats.org/officeDocument/2006/relationships/slide" Target="../slides/slide3.xml"/><Relationship Id="Rea25750a631640fd"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c8e2ac78f30041c9" Type="http://schemas.openxmlformats.org/officeDocument/2006/relationships/slide" Target="../slides/slide4.xml"/><Relationship Id="Rff49a0e45d55467e"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3dc0ff456c254319" Type="http://schemas.openxmlformats.org/officeDocument/2006/relationships/slide" Target="../slides/slide5.xml"/><Relationship Id="R8ce6a0f578af4179"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df192b1f13294fd0" Type="http://schemas.openxmlformats.org/officeDocument/2006/relationships/slide" Target="../slides/slide6.xml"/><Relationship Id="Rf19aca25af254b55"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34ef6b88218642ae" Type="http://schemas.openxmlformats.org/officeDocument/2006/relationships/notesMaster" Target="../notesMasters/notesMaster1.xml"/><Relationship Id="Rdf2e8fa958c5464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12131cd2c7554ac9" Type="http://schemas.openxmlformats.org/officeDocument/2006/relationships/notesMaster" Target="../notesMasters/notesMaster1.xml"/><Relationship Id="Raacc6d6271a44127"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7df14955ee4646de" Type="http://schemas.openxmlformats.org/officeDocument/2006/relationships/notesMaster" Target="../notesMasters/notesMaster1.xml"/><Relationship Id="Rafa01fb7d13c4a7c"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370e93ed688b466f" Type="http://schemas.openxmlformats.org/officeDocument/2006/relationships/slide" Target="../slides/slide10.xml"/><Relationship Id="Rd0eca0ac745845a5"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7abf7a4a4fa447af" Type="http://schemas.openxmlformats.org/officeDocument/2006/relationships/slide" Target="../slides/slide11.xml"/><Relationship Id="R8b611ff763b0410b"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b8548de53e064af7" Type="http://schemas.openxmlformats.org/officeDocument/2006/relationships/slide" Target="../slides/slide12.xml"/><Relationship Id="Rc2817546ad0a4e19"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Lektionens fråga: Bör Sverige införa en 15-årsgräns för konton på sociala medier, och vad måste i så fall ändras? Eleverna arbetar i par med parhäftet och behöver penna. Källa: SOU 2026:35.</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Låt eleverna ringa in sin första position utan diskussion. Samma fråga återkommer efter granskningen.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Läs kärnan i förslaget högt: inloggade konton omfattas, men inte all användning av internet. Snapchat och Discord är diskussionsfall, inte facit. Källa: SOU 2026:35, sammanfattning och kapitel 13.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Fråga: Vilken information om en tjänsts huvudsyfte eller funktioner behöver ni för att placera den? Kräv stöd i förslagets avgränsning.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70 procent: 1 745 unga 15-24 år svarade ja till en åldersgräns som princip; bland 15-16-åringar var andelen 54 procent. 24 procent: barn 8-19 år såg främst fördelar med ett förbud vid 15; 58 procent av föräldrarna gjorde det. Källor: Mediemyndigheten 2025; Internetstiftelsen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Be paren börja med Vilka? och Frågan. Två olika urval och formuleringar kan ge olika men samtidigt korrekta resultat. Källor: Mediemyndigheten, Ungas syn på åldersgränser i sociala medier; Internetstiftelsen, Svenskarna och internet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Dela ut gruppbladen A-D, ett per grupp. Två par blir en grupp, eller grupper om tre om du valt det i utskriften. Har två grupper samma bokstav redovisar den ena och den andra lägger till det som saknas. A: Myndigheten för delaktighet. B: Institutet för mänskliga rättigheter. C: Journalistförbundet. D: Föreningen Sveriges socialchefer. Källor: respektive remissvar på SOU 2026:35, september 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Paren fyller i remisskartan på parhäftets sida 4 medan grupperna redovisar. Förklara kort: alla får lämna synpunkter; en remiss är underlag före beslut, inte en omröstning. Fråga vilken rättighet, risk eller genomförandefråga varje aktör prioriterar.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Det finns inget facit. Kräv ett belägg, be varje position formulera den bästa invändningen mot sig själv och låt elever byta plats.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Grupperna skriver korta formuleringar. Klassen redigerar och röstar om en mening i taget. Använd klass och skola som avsändare, aldrig elevnamn. Skicka ingenting under lektionen.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Stoppa om en uppgift saknar källa eller om minoriteten återges orättvist. Visa Material s. 6 på projektorn och gå igenom kontrollen före beslut: remissen svarar på förslaget, fakta har en källa, fakta skiljs från värderingar, ett konkret ändringsförslag finns, minoritetens starkaste skäl återges rättvist och inga elevnamn finns med. Läraren faktagranskar och följer skolans rutiner före ett eventuellt inskickande.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Eleverna skriver på baksidan av Mitt blad. Samla in bladen när de går.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Visa gärna den här bilden när lektionen är slut. QR-koden leder till lektionssidan, där allt material finns att ladda ner gratis. Tipsa gärna en kollega eller ditt ämneslag: https://didaktikstudion.se/15-ar-for-sociala-medier/</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82bb9b95b51a4699"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38dc9a107cc0401e"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41859166e05d477b"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27695cd27f604e3b"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f42895b0f6ad4ccf"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4c349d2026964408"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c3f33a5771c74a68"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d11ebb955a15439a"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14ddfe43b3214f86"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89aff49cfcff4ba0"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e8d85055b1844e73" Type="http://schemas.openxmlformats.org/officeDocument/2006/relationships/slideMaster" Target="../slideMasters/slideMaster1.xml"/></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FE09850-E72D-494E-92CE-FA847CFC0D92}"/>
              </a:ext>
            </a:extLst>
          </p:cNvPr>
          <p:cNvSpPr>
            <a:spLocks xmlns:a="http://schemas.openxmlformats.org/drawingml/2006/main" noGrp="1"/>
          </p:cNvSpPr>
          <p:nvPr>
            <p:ph type="ctrTitle" idx="0"/>
          </p:nvPr>
        </p:nvSpPr>
        <p:spPr>
          <a:xfrm xmlns:a="http://schemas.openxmlformats.org/drawingml/2006/main">
            <a:off x="685800" y="2130425"/>
            <a:ext cx="7772400" cy="1470025"/>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1E83F1C1-4E30-412F-AA1B-2E4A43FC7843}"/>
              </a:ext>
            </a:extLst>
          </p:cNvPr>
          <p:cNvSpPr>
            <a:spLocks xmlns:a="http://schemas.openxmlformats.org/drawingml/2006/main" noGrp="1"/>
          </p:cNvSpPr>
          <p:nvPr>
            <p:ph type="subTitle" idx="1"/>
          </p:nvPr>
        </p:nvSpPr>
        <p:spPr>
          <a:xfrm xmlns:a="http://schemas.openxmlformats.org/drawingml/2006/main">
            <a:off x="1371600" y="3886200"/>
            <a:ext cx="6400800" cy="1752600"/>
          </a:xfrm>
        </p:spPr>
        <p:txBody>
          <a:bodyPr xmlns:a="http://schemas.openxmlformats.org/drawingml/2006/main"/>
          <a:lstStyle xmlns:a="http://schemas.openxmlformats.org/drawingml/2006/main">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0481023C-7414-46EB-B338-476A6B8D267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B3C0BF55-E978-4BE2-A8E1-41DFD50C8F4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6FA64740-2607-4A16-A601-1C6CF386649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D41C74D-D9FF-4789-B449-C3AEF8F1A58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E3970EEF-7A46-4766-AC17-0280E9B2655B}"/>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4C28AE6-E097-4917-B087-583F5F0D2F2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37F0FD1A-B2CC-4FE9-A979-4EE7B547779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459D217-F0C5-497E-8B94-2EA73644FB5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5559A87-8507-44A8-811A-3E79E9C304D9}"/>
              </a:ext>
            </a:extLst>
          </p:cNvPr>
          <p:cNvSpPr>
            <a:spLocks xmlns:a="http://schemas.openxmlformats.org/drawingml/2006/main" noGrp="1"/>
          </p:cNvSpPr>
          <p:nvPr>
            <p:ph type="title" idx="0"/>
          </p:nvPr>
        </p:nvSpPr>
        <p:spPr>
          <a:xfrm xmlns:a="http://schemas.openxmlformats.org/drawingml/2006/main">
            <a:off x="722313" y="4406900"/>
            <a:ext cx="7772400" cy="1362075"/>
          </a:xfrm>
        </p:spPr>
        <p:txBody>
          <a:bodyPr xmlns:a="http://schemas.openxmlformats.org/drawingml/2006/main" anchor="t"/>
          <a:lstStyle xmlns:a="http://schemas.openxmlformats.org/drawingml/2006/main">
            <a:lvl1pPr algn="l">
              <a:buNone/>
              <a:defRPr sz="4000" b="1" cap="all"/>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CEB412DD-7DAB-46EF-A9D5-B453286B6FDA}"/>
              </a:ext>
            </a:extLst>
          </p:cNvPr>
          <p:cNvSpPr>
            <a:spLocks xmlns:a="http://schemas.openxmlformats.org/drawingml/2006/main" noGrp="1"/>
          </p:cNvSpPr>
          <p:nvPr>
            <p:ph type="body" idx="1"/>
          </p:nvPr>
        </p:nvSpPr>
        <p:spPr>
          <a:xfrm xmlns:a="http://schemas.openxmlformats.org/drawingml/2006/main">
            <a:off x="722313" y="2906713"/>
            <a:ext cx="7772400" cy="1500187"/>
          </a:xfrm>
        </p:spPr>
        <p:txBody>
          <a:bodyPr xmlns:a="http://schemas.openxmlformats.org/drawingml/2006/main" anchor="b"/>
          <a:lstStyle xmlns:a="http://schemas.openxmlformats.org/drawingml/2006/main">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98D94FF8-79FB-47DA-AEEE-AFE83E68272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4607B59C-2E2D-4169-8BA9-3394FD793CD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56858CE9-A600-4252-BDFC-88A9141E8DA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50647D6-6020-4F90-9C75-A6EBEBB1AC0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F0136679-423C-44D1-917E-B405FFBD9D62}"/>
              </a:ext>
            </a:extLst>
          </p:cNvPr>
          <p:cNvSpPr>
            <a:spLocks xmlns:a="http://schemas.openxmlformats.org/drawingml/2006/main" noGrp="1"/>
          </p:cNvSpPr>
          <p:nvPr>
            <p:ph idx="1"/>
          </p:nvPr>
        </p:nvSpPr>
        <p:spPr>
          <a:xfrm xmlns:a="http://schemas.openxmlformats.org/drawingml/2006/main">
            <a:off x="457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6CF79C26-5C7E-4E18-B1BC-D87029649D19}"/>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0BB04E9D-EB04-453A-B023-1E22933A665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D8CB796E-A0B7-4CBF-A697-BCE9F692BBDF}"/>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5F896C67-22E4-43B6-BB85-40089EEB740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597A52B-5882-40EB-AEAC-82A360EA6E5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85DA3D95-4E34-4C66-A646-88B4055AA388}"/>
              </a:ext>
            </a:extLst>
          </p:cNvPr>
          <p:cNvSpPr>
            <a:spLocks xmlns:a="http://schemas.openxmlformats.org/drawingml/2006/main" noGrp="1"/>
          </p:cNvSpPr>
          <p:nvPr>
            <p:ph type="body" idx="1"/>
          </p:nvPr>
        </p:nvSpPr>
        <p:spPr>
          <a:xfrm xmlns:a="http://schemas.openxmlformats.org/drawingml/2006/main">
            <a:off x="457200" y="1535113"/>
            <a:ext cx="4040188"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36A9202F-6F8E-4CF1-B411-FF48B9F0870C}"/>
              </a:ext>
            </a:extLst>
          </p:cNvPr>
          <p:cNvSpPr>
            <a:spLocks xmlns:a="http://schemas.openxmlformats.org/drawingml/2006/main" noGrp="1"/>
          </p:cNvSpPr>
          <p:nvPr>
            <p:ph idx="2"/>
          </p:nvPr>
        </p:nvSpPr>
        <p:spPr>
          <a:xfrm xmlns:a="http://schemas.openxmlformats.org/drawingml/2006/main">
            <a:off x="457200" y="2174875"/>
            <a:ext cx="4040188"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F88E8E88-305B-4E43-B908-6DDF082561B5}"/>
              </a:ext>
            </a:extLst>
          </p:cNvPr>
          <p:cNvSpPr>
            <a:spLocks xmlns:a="http://schemas.openxmlformats.org/drawingml/2006/main" noGrp="1"/>
          </p:cNvSpPr>
          <p:nvPr>
            <p:ph type="body" idx="3"/>
          </p:nvPr>
        </p:nvSpPr>
        <p:spPr>
          <a:xfrm xmlns:a="http://schemas.openxmlformats.org/drawingml/2006/main">
            <a:off x="4645025" y="1535113"/>
            <a:ext cx="4041775"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3C5C7D18-DC00-446A-AA35-C52FEB705D7A}"/>
              </a:ext>
            </a:extLst>
          </p:cNvPr>
          <p:cNvSpPr>
            <a:spLocks xmlns:a="http://schemas.openxmlformats.org/drawingml/2006/main" noGrp="1"/>
          </p:cNvSpPr>
          <p:nvPr>
            <p:ph idx="4"/>
          </p:nvPr>
        </p:nvSpPr>
        <p:spPr>
          <a:xfrm xmlns:a="http://schemas.openxmlformats.org/drawingml/2006/main">
            <a:off x="4645025" y="2174875"/>
            <a:ext cx="4041775"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FC8291A9-DA65-4164-B7ED-1F16BAD8ADD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8" name="Footer Placeholder 7">
            <a:extLst xmlns:a="http://schemas.openxmlformats.org/drawingml/2006/main">
              <a:ext uri="{FF2B5EF4-FFF2-40B4-BE49-F238E27FC236}">
                <a16:creationId xmlns:a16="http://schemas.microsoft.com/office/drawing/2014/main" id="{31735194-C691-4E7B-91E4-39CDE330184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9DA04117-961C-4B20-B831-C3BB9CC1292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39522F8-7568-4EE7-8774-0A28E97E528D}"/>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DD5CB573-291E-4670-AD6D-B249AB88392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4" name="Footer Placeholder 3">
            <a:extLst xmlns:a="http://schemas.openxmlformats.org/drawingml/2006/main">
              <a:ext uri="{FF2B5EF4-FFF2-40B4-BE49-F238E27FC236}">
                <a16:creationId xmlns:a16="http://schemas.microsoft.com/office/drawing/2014/main" id="{EA0BF174-5AC2-4EC1-BB6E-70B8516750E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368CEA2C-060B-407A-A325-D0D3F6F31238}"/>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00269E13-CC4B-4109-BF88-211F3A21EA5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3" name="Footer Placeholder 2">
            <a:extLst xmlns:a="http://schemas.openxmlformats.org/drawingml/2006/main">
              <a:ext uri="{FF2B5EF4-FFF2-40B4-BE49-F238E27FC236}">
                <a16:creationId xmlns:a16="http://schemas.microsoft.com/office/drawing/2014/main" id="{8E7723ED-17A5-4DEC-A18C-C5CBD1B5AE8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775DFE7B-60A6-4E85-94F8-B8D127EB6DD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3242F4A-1A6D-4C9E-A0EE-3DA661FA6288}"/>
              </a:ext>
            </a:extLst>
          </p:cNvPr>
          <p:cNvSpPr>
            <a:spLocks xmlns:a="http://schemas.openxmlformats.org/drawingml/2006/main" noGrp="1"/>
          </p:cNvSpPr>
          <p:nvPr>
            <p:ph type="title" idx="0"/>
          </p:nvPr>
        </p:nvSpPr>
        <p:spPr>
          <a:xfrm xmlns:a="http://schemas.openxmlformats.org/drawingml/2006/main">
            <a:off x="457200" y="273050"/>
            <a:ext cx="3008313" cy="1162050"/>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C6F617BB-DC7F-4103-9A80-B45D18442362}"/>
              </a:ext>
            </a:extLst>
          </p:cNvPr>
          <p:cNvSpPr>
            <a:spLocks xmlns:a="http://schemas.openxmlformats.org/drawingml/2006/main" noGrp="1"/>
          </p:cNvSpPr>
          <p:nvPr>
            <p:ph idx="1"/>
          </p:nvPr>
        </p:nvSpPr>
        <p:spPr>
          <a:xfrm xmlns:a="http://schemas.openxmlformats.org/drawingml/2006/main">
            <a:off x="3575050" y="273050"/>
            <a:ext cx="5111750"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B9CE369B-D654-485D-B9B8-E0B75248E2C1}"/>
              </a:ext>
            </a:extLst>
          </p:cNvPr>
          <p:cNvSpPr>
            <a:spLocks xmlns:a="http://schemas.openxmlformats.org/drawingml/2006/main" noGrp="1"/>
          </p:cNvSpPr>
          <p:nvPr>
            <p:ph type="body" idx="2"/>
          </p:nvPr>
        </p:nvSpPr>
        <p:spPr>
          <a:xfrm xmlns:a="http://schemas.openxmlformats.org/drawingml/2006/main">
            <a:off x="457200" y="1435100"/>
            <a:ext cx="3008313" cy="4691063"/>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EEC6CB9E-BB97-46D0-A6E8-1CDBE624138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AD3469EE-DB4E-49B7-87C7-6FA84440A6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0C90318C-ADF8-47CE-818F-966325CDBB2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7A0D894-ABB6-4687-B835-BAAA779DF6A7}"/>
              </a:ext>
            </a:extLst>
          </p:cNvPr>
          <p:cNvSpPr>
            <a:spLocks xmlns:a="http://schemas.openxmlformats.org/drawingml/2006/main" noGrp="1"/>
          </p:cNvSpPr>
          <p:nvPr>
            <p:ph type="title" idx="0"/>
          </p:nvPr>
        </p:nvSpPr>
        <p:spPr>
          <a:xfrm xmlns:a="http://schemas.openxmlformats.org/drawingml/2006/main">
            <a:off x="1792288" y="4800600"/>
            <a:ext cx="5486400" cy="566738"/>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A1F1B283-3EAA-4429-A58D-6D26964C47C3}"/>
              </a:ext>
            </a:extLst>
          </p:cNvPr>
          <p:cNvSpPr>
            <a:spLocks xmlns:a="http://schemas.openxmlformats.org/drawingml/2006/main" noGrp="1"/>
          </p:cNvSpPr>
          <p:nvPr>
            <p:ph type="pic" idx="1"/>
          </p:nvPr>
        </p:nvSpPr>
        <p:spPr>
          <a:xfrm xmlns:a="http://schemas.openxmlformats.org/drawingml/2006/main">
            <a:off x="1792288" y="612775"/>
            <a:ext cx="5486400" cy="4114800"/>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6CACCF31-BD66-478D-BE3C-8C082E2F4C9B}"/>
              </a:ext>
            </a:extLst>
          </p:cNvPr>
          <p:cNvSpPr>
            <a:spLocks xmlns:a="http://schemas.openxmlformats.org/drawingml/2006/main" noGrp="1"/>
          </p:cNvSpPr>
          <p:nvPr>
            <p:ph type="body" idx="2"/>
          </p:nvPr>
        </p:nvSpPr>
        <p:spPr>
          <a:xfrm xmlns:a="http://schemas.openxmlformats.org/drawingml/2006/main">
            <a:off x="1792288" y="5367338"/>
            <a:ext cx="5486400" cy="804862"/>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3FA108F4-D4CA-4CD8-86A3-AA3DDEDE618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32A1FF00-7775-4B28-ACAC-7CCCD49BA55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B5192A67-E968-43F3-BA4A-D2AC57D63D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65D97989-BE0B-4970-8A60-AA5F5A9C36B0}"/>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A719CBBB-2416-4F3E-B140-50F8B52DF362}"/>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E3185279-D0BD-401C-855B-0C4378C9B2E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F65E271C-894A-4C88-BDD0-3E75113B092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3DB08A6-FF84-44B3-8640-18E2FC2BE5F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46A7D81A-1A86-45D5-969F-6D4A08DE6063}"/>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67F440A7-08B2-4D1D-8EF3-6D557AF88965}"/>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F45B6911-7413-4D14-9644-980370D32D0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3EEF8F63-AF6E-499A-8037-8E1DA69158C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2614D71-01EA-4B33-BE97-C7C2856C65C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Masters/_rels/slideMaster1.xml.rels><?xml version='1.0' encoding='UTF-8' standalone='yes'?>
<Relationships xmlns="http://schemas.openxmlformats.org/package/2006/relationships"><Relationship Id="R175578ae79ee44af" Type="http://schemas.openxmlformats.org/officeDocument/2006/relationships/slideLayout" Target="../slideLayouts/slideLayout11.xml"/><Relationship Id="R18ac8931f07745e7" Type="http://schemas.openxmlformats.org/officeDocument/2006/relationships/slideLayout" Target="../slideLayouts/slideLayout10.xml"/><Relationship Id="R337352dc87b24867" Type="http://schemas.openxmlformats.org/officeDocument/2006/relationships/slideLayout" Target="../slideLayouts/slideLayout3.xml"/><Relationship Id="R50df07f393c64d7e" Type="http://schemas.openxmlformats.org/officeDocument/2006/relationships/slideLayout" Target="../slideLayouts/slideLayout2.xml"/><Relationship Id="R6073391ded7d4ebd" Type="http://schemas.openxmlformats.org/officeDocument/2006/relationships/slideLayout" Target="../slideLayouts/slideLayout4.xml"/><Relationship Id="R637b2548726d4b4c" Type="http://schemas.openxmlformats.org/officeDocument/2006/relationships/slideLayout" Target="../slideLayouts/slideLayout7.xml"/><Relationship Id="R6a309082b9c94729" Type="http://schemas.openxmlformats.org/officeDocument/2006/relationships/slideLayout" Target="../slideLayouts/slideLayout5.xml"/><Relationship Id="R8a21347d59b34bd0" Type="http://schemas.openxmlformats.org/officeDocument/2006/relationships/theme" Target="theme/theme2.xml"/><Relationship Id="Rb1d5e2a2587d420e" Type="http://schemas.openxmlformats.org/officeDocument/2006/relationships/slideLayout" Target="../slideLayouts/slideLayout9.xml"/><Relationship Id="Rc22cee036f43440c" Type="http://schemas.openxmlformats.org/officeDocument/2006/relationships/slideLayout" Target="../slideLayouts/slideLayout6.xml"/><Relationship Id="Rde77cbec81064489" Type="http://schemas.openxmlformats.org/officeDocument/2006/relationships/slideLayout" Target="../slideLayouts/slideLayout1.xml"/><Relationship Id="Re9823fbc378148d8" Type="http://schemas.openxmlformats.org/officeDocument/2006/relationships/slideLayout" Target="../slideLayouts/slideLayout8.xml"/></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3F8B2FB5-F847-4540-AEFE-15A42BF63D53}"/>
              </a:ext>
            </a:extLst>
          </p:cNvPr>
          <p:cNvSpPr>
            <a:spLocks xmlns:a="http://schemas.openxmlformats.org/drawingml/2006/main" noGrp="1"/>
          </p:cNvSpPr>
          <p:nvPr>
            <p:ph type="title" idx="0"/>
          </p:nvPr>
        </p:nvSpPr>
        <p:spPr>
          <a:xfrm xmlns:a="http://schemas.openxmlformats.org/drawingml/2006/main">
            <a:off x="457200" y="274638"/>
            <a:ext cx="8229600" cy="114300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6ECEBE17-D656-43F5-888E-E6589949B6EF}"/>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4DA45E16-4D3D-443F-A333-778FB52CC8CE}"/>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2B326A41-8D26-4D8C-8CB7-09780EDAC65B}"/>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266BB2AF-2253-4E35-8E17-B7308B50593C}"/>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e77cbec81064489"/>
    <p:sldLayoutId xmlns:r="http://schemas.openxmlformats.org/officeDocument/2006/relationships" id="2147483650" r:id="R50df07f393c64d7e"/>
    <p:sldLayoutId xmlns:r="http://schemas.openxmlformats.org/officeDocument/2006/relationships" id="2147483651" r:id="R337352dc87b24867"/>
    <p:sldLayoutId xmlns:r="http://schemas.openxmlformats.org/officeDocument/2006/relationships" id="2147483652" r:id="R6073391ded7d4ebd"/>
    <p:sldLayoutId xmlns:r="http://schemas.openxmlformats.org/officeDocument/2006/relationships" id="2147483653" r:id="R6a309082b9c94729"/>
    <p:sldLayoutId xmlns:r="http://schemas.openxmlformats.org/officeDocument/2006/relationships" id="2147483654" r:id="Rc22cee036f43440c"/>
    <p:sldLayoutId xmlns:r="http://schemas.openxmlformats.org/officeDocument/2006/relationships" id="2147483655" r:id="R637b2548726d4b4c"/>
    <p:sldLayoutId xmlns:r="http://schemas.openxmlformats.org/officeDocument/2006/relationships" id="2147483656" r:id="Re9823fbc378148d8"/>
    <p:sldLayoutId xmlns:r="http://schemas.openxmlformats.org/officeDocument/2006/relationships" id="2147483657" r:id="Rb1d5e2a2587d420e"/>
    <p:sldLayoutId xmlns:r="http://schemas.openxmlformats.org/officeDocument/2006/relationships" id="2147483658" r:id="R18ac8931f07745e7"/>
    <p:sldLayoutId xmlns:r="http://schemas.openxmlformats.org/officeDocument/2006/relationships" id="2147483659" r:id="R175578ae79ee44af"/>
  </p:sldLayoutIdLst>
  <p:txStyles>
    <p:titleStyle>
      <a:lvl1pPr xmlns:a="http://schemas.openxmlformats.org/drawingml/2006/main" algn="ctr" defTabSz="4572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4572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4572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4572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4572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4572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4572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4572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4572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xml version='1.0' encoding='UTF-8' standalone='yes'?>
<Relationships xmlns="http://schemas.openxmlformats.org/package/2006/relationships"><Relationship Id="R2fd90e448d5246f7" Type="http://schemas.openxmlformats.org/officeDocument/2006/relationships/notesSlide" Target="../notesSlides/notesSlide1.xml"/><Relationship Id="R9d4e328b28ad4fe5" Type="http://schemas.openxmlformats.org/officeDocument/2006/relationships/slideLayout" Target="../slideLayouts/slideLayout7.xml"/><Relationship Id="Rc67c203d2ec942ed" Type="http://schemas.openxmlformats.org/officeDocument/2006/relationships/image" Target="../media/image.jpeg"/></Relationships>
</file>

<file path=ppt/slides/_rels/slide2.xml.rels><?xml version='1.0' encoding='UTF-8' standalone='yes'?>
<Relationships xmlns="http://schemas.openxmlformats.org/package/2006/relationships"><Relationship Id="R0fe03dd168214a66" Type="http://schemas.openxmlformats.org/officeDocument/2006/relationships/notesSlide" Target="../notesSlides/notesSlide2.xml"/><Relationship Id="R67e8df8616c749b4" Type="http://schemas.openxmlformats.org/officeDocument/2006/relationships/image" Target="../media/image.png"/><Relationship Id="R71ac8ef1ce87473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04703ff46cd4444c" Type="http://schemas.openxmlformats.org/officeDocument/2006/relationships/slideLayout" Target="../slideLayouts/slideLayout7.xml"/><Relationship Id="R2d0902db61b84ee5" Type="http://schemas.openxmlformats.org/officeDocument/2006/relationships/image" Target="../media/image8.png"/><Relationship Id="R38b60f0fdb164fd4" Type="http://schemas.openxmlformats.org/officeDocument/2006/relationships/notesSlide" Target="../notesSlides/notesSlide3.xml"/><Relationship Id="R932f56d435da4c82" Type="http://schemas.openxmlformats.org/officeDocument/2006/relationships/image" Target="../media/image3.png"/><Relationship Id="Ra1d68dd0bdce4291" Type="http://schemas.openxmlformats.org/officeDocument/2006/relationships/image" Target="../media/image6.png"/><Relationship Id="Rd5013c2225264344" Type="http://schemas.openxmlformats.org/officeDocument/2006/relationships/image" Target="../media/image7.png"/><Relationship Id="Rf95fb25e39034b25" Type="http://schemas.openxmlformats.org/officeDocument/2006/relationships/image" Target="../media/image4.png"/><Relationship Id="Rfb7428533af74e97" Type="http://schemas.openxmlformats.org/officeDocument/2006/relationships/image" Target="../media/image2.png"/><Relationship Id="Rfe7d84688a65475b" Type="http://schemas.openxmlformats.org/officeDocument/2006/relationships/image" Target="../media/image5.png"/></Relationships>
</file>

<file path=ppt/slides/_rels/slide4.xml.rels><?xml version='1.0' encoding='UTF-8' standalone='yes'?>
<Relationships xmlns="http://schemas.openxmlformats.org/package/2006/relationships"><Relationship Id="R76fe9253db6748f6" Type="http://schemas.openxmlformats.org/officeDocument/2006/relationships/slideLayout" Target="../slideLayouts/slideLayout7.xml"/><Relationship Id="Rf5990a92f4da49c2" Type="http://schemas.openxmlformats.org/officeDocument/2006/relationships/notesSlide" Target="../notesSlides/notesSlide4.xml"/><Relationship Id="Rff4a9cf2defe4670" Type="http://schemas.openxmlformats.org/officeDocument/2006/relationships/image" Target="../media/image9.png"/></Relationships>
</file>

<file path=ppt/slides/_rels/slide5.xml.rels><?xml version='1.0' encoding='UTF-8' standalone='yes'?>
<Relationships xmlns="http://schemas.openxmlformats.org/package/2006/relationships"><Relationship Id="R562be05207054c47" Type="http://schemas.openxmlformats.org/officeDocument/2006/relationships/image" Target="../media/image9.png"/><Relationship Id="R9e77341996cf4289" Type="http://schemas.openxmlformats.org/officeDocument/2006/relationships/slideLayout" Target="../slideLayouts/slideLayout7.xml"/><Relationship Id="Radd601717060451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0951e5da41dd4a23" Type="http://schemas.openxmlformats.org/officeDocument/2006/relationships/notesSlide" Target="../notesSlides/notesSlide6.xml"/><Relationship Id="R2940baba6da14bba" Type="http://schemas.openxmlformats.org/officeDocument/2006/relationships/slideLayout" Target="../slideLayouts/slideLayout7.xml"/><Relationship Id="R9bd9b9e5b61b40d4" Type="http://schemas.openxmlformats.org/officeDocument/2006/relationships/image" Target="../media/image10.png"/></Relationships>
</file>

<file path=ppt/slides/_rels/slide7.xml.rels><?xml version='1.0' encoding='UTF-8' standalone='yes'?>
<Relationships xmlns="http://schemas.openxmlformats.org/package/2006/relationships"><Relationship Id="R3a217cdef5334c92" Type="http://schemas.openxmlformats.org/officeDocument/2006/relationships/slideLayout" Target="../slideLayouts/slideLayout7.xml"/><Relationship Id="R409e8cfe04bf4971" Type="http://schemas.openxmlformats.org/officeDocument/2006/relationships/notesSlide" Target="../notesSlides/notesSlide7.xml"/><Relationship Id="R673ebf2fb52c4b44" Type="http://schemas.openxmlformats.org/officeDocument/2006/relationships/image" Target="../media/image.png"/></Relationships>
</file>

<file path=ppt/slides/_rels/slide8.xml.rels><?xml version='1.0' encoding='UTF-8' standalone='yes'?>
<Relationships xmlns="http://schemas.openxmlformats.org/package/2006/relationships"><Relationship Id="R03af775900bf4378" Type="http://schemas.openxmlformats.org/officeDocument/2006/relationships/slideLayout" Target="../slideLayouts/slideLayout7.xml"/><Relationship Id="R19871de044d44507" Type="http://schemas.openxmlformats.org/officeDocument/2006/relationships/notesSlide" Target="../notesSlides/notesSlide8.xml"/><Relationship Id="R60cb410ce53b4a40" Type="http://schemas.openxmlformats.org/officeDocument/2006/relationships/image" Target="../media/image.png"/></Relationships>
</file>

<file path=ppt/slides/_rels/slide9.xml.rels><?xml version='1.0' encoding='UTF-8' standalone='yes'?>
<Relationships xmlns="http://schemas.openxmlformats.org/package/2006/relationships"><Relationship Id="R28e6ce5e06984a06" Type="http://schemas.openxmlformats.org/officeDocument/2006/relationships/image" Target="../media/image15.png"/><Relationship Id="R3289c123968a406c" Type="http://schemas.openxmlformats.org/officeDocument/2006/relationships/notesSlide" Target="../notesSlides/notesSlide9.xml"/><Relationship Id="R4cc967cc69174c87" Type="http://schemas.openxmlformats.org/officeDocument/2006/relationships/image" Target="../media/image12.png"/><Relationship Id="R4fafa39310ee4e75" Type="http://schemas.openxmlformats.org/officeDocument/2006/relationships/image" Target="../media/image.png"/><Relationship Id="R74b788e7fe5a4ffe" Type="http://schemas.openxmlformats.org/officeDocument/2006/relationships/image" Target="../media/image14.png"/><Relationship Id="R9d582f9e6b5f45ce" Type="http://schemas.openxmlformats.org/officeDocument/2006/relationships/image" Target="../media/image13.png"/><Relationship Id="Raf241e3be74e44fe" Type="http://schemas.openxmlformats.org/officeDocument/2006/relationships/slideLayout" Target="../slideLayouts/slideLayout7.xml"/><Relationship Id="Rd25016b14ab0474d" Type="http://schemas.openxmlformats.org/officeDocument/2006/relationships/image" Target="../media/image11.png"/></Relationships>
</file>

<file path=ppt/slides/_rels/slide10.xml.rels><?xml version='1.0' encoding='UTF-8' standalone='yes'?>
<Relationships xmlns="http://schemas.openxmlformats.org/package/2006/relationships"><Relationship Id="R30e049ffadbe4f31" Type="http://schemas.openxmlformats.org/officeDocument/2006/relationships/slideLayout" Target="../slideLayouts/slideLayout7.xml"/><Relationship Id="R3e66103d82a6423b" Type="http://schemas.openxmlformats.org/officeDocument/2006/relationships/image" Target="../media/image2.png"/><Relationship Id="Re79b50abc9d343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65d288f63e974ecc" Type="http://schemas.openxmlformats.org/officeDocument/2006/relationships/image" Target="../media/image.png"/><Relationship Id="R6ae7e2722cbc4f03" Type="http://schemas.openxmlformats.org/officeDocument/2006/relationships/notesSlide" Target="../notesSlides/notesSlide11.xml"/><Relationship Id="R7902d1165ea4455b"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60a646fefcdd45d5" Type="http://schemas.openxmlformats.org/officeDocument/2006/relationships/notesSlide" Target="../notesSlides/notesSlide12.xml"/><Relationship Id="R86a3e1b532c74e5a" Type="http://schemas.openxmlformats.org/officeDocument/2006/relationships/slideLayout" Target="../slideLayouts/slideLayout7.xml"/><Relationship Id="R92d5949c41644d3e"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pic>
        <p:nvPicPr>
          <p:cNvPr id="12" name="Picture 1"/>
          <p:cNvPicPr>
            <a:picLocks xmlns:a="http://schemas.openxmlformats.org/drawingml/2006/main" noChangeAspect="1"/>
          </p:cNvPicPr>
          <p:nvPr/>
        </p:nvPicPr>
        <p:blipFill>
          <a:blip xmlns:r="http://schemas.openxmlformats.org/officeDocument/2006/relationships" xmlns:a="http://schemas.openxmlformats.org/drawingml/2006/main" r:embed="Rc67c203d2ec942ed"/>
          <a:srcRect xmlns:a="http://schemas.openxmlformats.org/drawingml/2006/main" l="8000" t="0" r="8000" b="0"/>
          <a:stretch xmlns:a="http://schemas.openxmlformats.org/drawingml/2006/main">
            <a:fillRect l="0" t="0" r="0" b="0"/>
          </a:stretch>
        </p:blipFill>
        <p:spPr>
          <a:xfrm xmlns:a="http://schemas.openxmlformats.org/drawingml/2006/main" flipH="0" flipV="0">
            <a:off x="0" y="0"/>
            <a:ext cx="5400000" cy="6858000"/>
          </a:xfrm>
          <a:prstGeom xmlns:a="http://schemas.openxmlformats.org/drawingml/2006/main" prst="rect">
            <a:avLst/>
          </a:prstGeom>
        </p:spPr>
      </p:pic>
      <p:sp>
        <p:nvSpPr>
          <p:cNvPr id="3" name="Freeform 2">
            <a:extLst xmlns:a="http://schemas.openxmlformats.org/drawingml/2006/main">
              <a:ext uri="{FF2B5EF4-FFF2-40B4-BE49-F238E27FC236}">
                <a16:creationId xmlns:a16="http://schemas.microsoft.com/office/drawing/2014/main" id="{86EE6554-C24A-450A-822C-1B2005D31D01}"/>
              </a:ext>
            </a:extLst>
          </p:cNvPr>
          <p:cNvSpPr>
            <a:spLocks xmlns:a="http://schemas.openxmlformats.org/drawingml/2006/main" noGrp="1"/>
          </p:cNvSpPr>
          <p:nvPr/>
        </p:nvSpPr>
        <p:spPr>
          <a:xfrm xmlns:a="http://schemas.openxmlformats.org/drawingml/2006/main">
            <a:off x="0" y="5922000"/>
            <a:ext cx="756000" cy="936000"/>
          </a:xfrm>
          <a:custGeom xmlns:a="http://schemas.openxmlformats.org/drawingml/2006/main">
            <a:rect l="l" t="t" r="r" b="b"/>
            <a:pathLst>
              <a:path w="756000" h="936000">
                <a:moveTo>
                  <a:pt x="0" y="365040"/>
                </a:moveTo>
                <a:lnTo>
                  <a:pt x="756000" y="0"/>
                </a:lnTo>
                <a:lnTo>
                  <a:pt x="756000" y="936000"/>
                </a:lnTo>
                <a:lnTo>
                  <a:pt x="0" y="9360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48461FB-3700-43C1-8C0B-4F420A15100E}"/>
              </a:ext>
            </a:extLst>
          </p:cNvPr>
          <p:cNvSpPr>
            <a:spLocks xmlns:a="http://schemas.openxmlformats.org/drawingml/2006/main" noGrp="1"/>
          </p:cNvSpPr>
          <p:nvPr/>
        </p:nvSpPr>
        <p:spPr>
          <a:xfrm xmlns:a="http://schemas.openxmlformats.org/drawingml/2006/main">
            <a:off x="5940000" y="1008000"/>
            <a:ext cx="5760000" cy="28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Samhällskunskap och svenska · Åk 8 till gymnasiet</a:t>
            </a:r>
          </a:p>
        </p:txBody>
      </p:sp>
      <p:sp>
        <p:nvSpPr>
          <p:cNvPr id="5" name="TextBox 4">
            <a:extLst xmlns:a="http://schemas.openxmlformats.org/drawingml/2006/main">
              <a:ext uri="{FF2B5EF4-FFF2-40B4-BE49-F238E27FC236}">
                <a16:creationId xmlns:a16="http://schemas.microsoft.com/office/drawing/2014/main" id="{80296806-EE80-4C16-A198-F5264DB48088}"/>
              </a:ext>
            </a:extLst>
          </p:cNvPr>
          <p:cNvSpPr>
            <a:spLocks xmlns:a="http://schemas.openxmlformats.org/drawingml/2006/main" noGrp="1"/>
          </p:cNvSpPr>
          <p:nvPr/>
        </p:nvSpPr>
        <p:spPr>
          <a:xfrm xmlns:a="http://schemas.openxmlformats.org/drawingml/2006/main">
            <a:off x="5940000" y="1368000"/>
            <a:ext cx="5760000" cy="180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800" b="1">
                <a:solidFill>
                  <a:srgbClr val="13213A"/>
                </a:solidFill>
                <a:latin typeface="Arial"/>
                <a:ea typeface="Arial"/>
                <a:cs typeface="Arial"/>
              </a:rPr>
              <a:t>15 år för sociala medier?</a:t>
            </a:r>
          </a:p>
        </p:txBody>
      </p:sp>
      <p:sp>
        <p:nvSpPr>
          <p:cNvPr id="6" name="Freeform 5">
            <a:extLst xmlns:a="http://schemas.openxmlformats.org/drawingml/2006/main">
              <a:ext uri="{FF2B5EF4-FFF2-40B4-BE49-F238E27FC236}">
                <a16:creationId xmlns:a16="http://schemas.microsoft.com/office/drawing/2014/main" id="{7AA106E8-21AC-4898-B19D-2C44F45B406E}"/>
              </a:ext>
            </a:extLst>
          </p:cNvPr>
          <p:cNvSpPr>
            <a:spLocks xmlns:a="http://schemas.openxmlformats.org/drawingml/2006/main" noGrp="1"/>
          </p:cNvSpPr>
          <p:nvPr/>
        </p:nvSpPr>
        <p:spPr>
          <a:xfrm xmlns:a="http://schemas.openxmlformats.org/drawingml/2006/main">
            <a:off x="5940000" y="3744000"/>
            <a:ext cx="5760000" cy="1656000"/>
          </a:xfrm>
          <a:custGeom xmlns:a="http://schemas.openxmlformats.org/drawingml/2006/main">
            <a:rect l="l" t="t" r="r" b="b"/>
            <a:pathLst>
              <a:path w="5760000" h="1656000">
                <a:moveTo>
                  <a:pt x="0" y="0"/>
                </a:moveTo>
                <a:lnTo>
                  <a:pt x="5256000" y="0"/>
                </a:lnTo>
                <a:lnTo>
                  <a:pt x="5321785" y="4311"/>
                </a:lnTo>
                <a:lnTo>
                  <a:pt x="5386444" y="17173"/>
                </a:lnTo>
                <a:lnTo>
                  <a:pt x="5448872" y="38364"/>
                </a:lnTo>
                <a:lnTo>
                  <a:pt x="5508000" y="67523"/>
                </a:lnTo>
                <a:lnTo>
                  <a:pt x="5562815" y="104149"/>
                </a:lnTo>
                <a:lnTo>
                  <a:pt x="5612381" y="147618"/>
                </a:lnTo>
                <a:lnTo>
                  <a:pt x="5655850" y="197184"/>
                </a:lnTo>
                <a:lnTo>
                  <a:pt x="5692476" y="252000"/>
                </a:lnTo>
                <a:lnTo>
                  <a:pt x="5721635" y="311127"/>
                </a:lnTo>
                <a:lnTo>
                  <a:pt x="5742826" y="373555"/>
                </a:lnTo>
                <a:lnTo>
                  <a:pt x="5755688" y="438214"/>
                </a:lnTo>
                <a:lnTo>
                  <a:pt x="5760000" y="504000"/>
                </a:lnTo>
                <a:lnTo>
                  <a:pt x="5760000" y="1152000"/>
                </a:lnTo>
                <a:lnTo>
                  <a:pt x="5755688" y="1217785"/>
                </a:lnTo>
                <a:lnTo>
                  <a:pt x="5742826" y="1282444"/>
                </a:lnTo>
                <a:lnTo>
                  <a:pt x="5721635" y="1344872"/>
                </a:lnTo>
                <a:lnTo>
                  <a:pt x="5692476" y="1404000"/>
                </a:lnTo>
                <a:lnTo>
                  <a:pt x="5655850" y="1458815"/>
                </a:lnTo>
                <a:lnTo>
                  <a:pt x="5612381" y="1508381"/>
                </a:lnTo>
                <a:lnTo>
                  <a:pt x="5562815" y="1551850"/>
                </a:lnTo>
                <a:lnTo>
                  <a:pt x="5508000" y="1588476"/>
                </a:lnTo>
                <a:lnTo>
                  <a:pt x="5448872" y="1617635"/>
                </a:lnTo>
                <a:lnTo>
                  <a:pt x="5386444" y="1638826"/>
                </a:lnTo>
                <a:lnTo>
                  <a:pt x="5321785" y="1651688"/>
                </a:lnTo>
                <a:lnTo>
                  <a:pt x="5256000" y="1656000"/>
                </a:lnTo>
                <a:lnTo>
                  <a:pt x="0" y="1656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7" name="Freeform 6">
            <a:extLst xmlns:a="http://schemas.openxmlformats.org/drawingml/2006/main">
              <a:ext uri="{FF2B5EF4-FFF2-40B4-BE49-F238E27FC236}">
                <a16:creationId xmlns:a16="http://schemas.microsoft.com/office/drawing/2014/main" id="{062698C9-0BE3-489F-9A5F-238ED420EB59}"/>
              </a:ext>
            </a:extLst>
          </p:cNvPr>
          <p:cNvSpPr>
            <a:spLocks xmlns:a="http://schemas.openxmlformats.org/drawingml/2006/main" noGrp="1"/>
          </p:cNvSpPr>
          <p:nvPr/>
        </p:nvSpPr>
        <p:spPr>
          <a:xfrm xmlns:a="http://schemas.openxmlformats.org/drawingml/2006/main">
            <a:off x="5940000" y="5176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8" name="TextBox 7">
            <a:extLst xmlns:a="http://schemas.openxmlformats.org/drawingml/2006/main">
              <a:ext uri="{FF2B5EF4-FFF2-40B4-BE49-F238E27FC236}">
                <a16:creationId xmlns:a16="http://schemas.microsoft.com/office/drawing/2014/main" id="{B169E70F-68E5-442F-9B8D-BC607B3E7109}"/>
              </a:ext>
            </a:extLst>
          </p:cNvPr>
          <p:cNvSpPr>
            <a:spLocks xmlns:a="http://schemas.openxmlformats.org/drawingml/2006/main" noGrp="1"/>
          </p:cNvSpPr>
          <p:nvPr/>
        </p:nvSpPr>
        <p:spPr>
          <a:xfrm xmlns:a="http://schemas.openxmlformats.org/drawingml/2006/main">
            <a:off x="6264000" y="3960000"/>
            <a:ext cx="504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9A6512"/>
                </a:solidFill>
                <a:latin typeface="Arial"/>
                <a:ea typeface="Arial"/>
                <a:cs typeface="Arial"/>
              </a:rPr>
              <a:t>Lektionens fråga</a:t>
            </a:r>
          </a:p>
        </p:txBody>
      </p:sp>
      <p:sp>
        <p:nvSpPr>
          <p:cNvPr id="9" name="TextBox 8">
            <a:extLst xmlns:a="http://schemas.openxmlformats.org/drawingml/2006/main">
              <a:ext uri="{FF2B5EF4-FFF2-40B4-BE49-F238E27FC236}">
                <a16:creationId xmlns:a16="http://schemas.microsoft.com/office/drawing/2014/main" id="{D4063FDB-9E83-44C0-9337-3EE74835F500}"/>
              </a:ext>
            </a:extLst>
          </p:cNvPr>
          <p:cNvSpPr>
            <a:spLocks xmlns:a="http://schemas.openxmlformats.org/drawingml/2006/main" noGrp="1"/>
          </p:cNvSpPr>
          <p:nvPr/>
        </p:nvSpPr>
        <p:spPr>
          <a:xfrm xmlns:a="http://schemas.openxmlformats.org/drawingml/2006/main">
            <a:off x="6264000" y="4248000"/>
            <a:ext cx="5040000" cy="110642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200" b="1">
                <a:solidFill>
                  <a:srgbClr val="13213A"/>
                </a:solidFill>
                <a:latin typeface="Arial"/>
                <a:ea typeface="Arial"/>
                <a:cs typeface="Arial"/>
              </a:rPr>
              <a:t>Bör Sverige införa en 15-årsgräns för konton på sociala medier, och vad måste i så fall ändras?</a:t>
            </a:r>
          </a:p>
        </p:txBody>
      </p:sp>
      <p:sp>
        <p:nvSpPr>
          <p:cNvPr id="10" name="TextBox 9">
            <a:extLst xmlns:a="http://schemas.openxmlformats.org/drawingml/2006/main">
              <a:ext uri="{FF2B5EF4-FFF2-40B4-BE49-F238E27FC236}">
                <a16:creationId xmlns:a16="http://schemas.microsoft.com/office/drawing/2014/main" id="{7CA77938-4C23-4A7B-962B-2648A947C4F1}"/>
              </a:ext>
            </a:extLst>
          </p:cNvPr>
          <p:cNvSpPr>
            <a:spLocks xmlns:a="http://schemas.openxmlformats.org/drawingml/2006/main" noGrp="1"/>
          </p:cNvSpPr>
          <p:nvPr/>
        </p:nvSpPr>
        <p:spPr>
          <a:xfrm xmlns:a="http://schemas.openxmlformats.org/drawingml/2006/main">
            <a:off x="5940000" y="6336000"/>
            <a:ext cx="576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13213A"/>
                </a:solidFill>
                <a:latin typeface="Arial"/>
                <a:ea typeface="Arial"/>
                <a:cs typeface="Arial"/>
              </a:rPr>
              <a:t>Didaktikstudion</a:t>
            </a:r>
          </a:p>
        </p:txBody>
      </p:sp>
    </p:spTree>
    <p:extLst>
      <p:ext uri="{BB962C8B-B14F-4D97-AF65-F5344CB8AC3E}">
        <p14:creationId xmlns:p14="http://schemas.microsoft.com/office/powerpoint/2010/main" val="503367028"/>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16C9C82-9618-4D31-A6CB-CB2D66479C33}"/>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3" name="TextBox 2">
            <a:extLst xmlns:a="http://schemas.openxmlformats.org/drawingml/2006/main">
              <a:ext uri="{FF2B5EF4-FFF2-40B4-BE49-F238E27FC236}">
                <a16:creationId xmlns:a16="http://schemas.microsoft.com/office/drawing/2014/main" id="{4040223D-1D69-4FBC-A46C-1DAEFE860E09}"/>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Innan vi börjar</a:t>
            </a:r>
          </a:p>
        </p:txBody>
      </p:sp>
      <p:sp>
        <p:nvSpPr>
          <p:cNvPr id="4" name="TextBox 3">
            <a:extLst xmlns:a="http://schemas.openxmlformats.org/drawingml/2006/main">
              <a:ext uri="{FF2B5EF4-FFF2-40B4-BE49-F238E27FC236}">
                <a16:creationId xmlns:a16="http://schemas.microsoft.com/office/drawing/2014/main" id="{DD0BB443-BEC8-431A-B732-7CBD602E225B}"/>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Gissa först</a:t>
            </a:r>
          </a:p>
        </p:txBody>
      </p:sp>
      <p:pic>
        <p:nvPicPr>
          <p:cNvPr id="21" name="Picture 4"/>
          <p:cNvPicPr>
            <a:picLocks xmlns:a="http://schemas.openxmlformats.org/drawingml/2006/main" noChangeAspect="1"/>
          </p:cNvPicPr>
          <p:nvPr/>
        </p:nvPicPr>
        <p:blipFill>
          <a:blip xmlns:r="http://schemas.openxmlformats.org/officeDocument/2006/relationships" xmlns:a="http://schemas.openxmlformats.org/drawingml/2006/main" r:embed="R67e8df8616c749b4"/>
          <a:stretch xmlns:a="http://schemas.openxmlformats.org/drawingml/2006/main">
            <a:fillRect l="0" t="0" r="0" b="0"/>
          </a:stretch>
        </p:blipFill>
        <p:spPr>
          <a:xfrm xmlns:a="http://schemas.openxmlformats.org/drawingml/2006/main">
            <a:off x="7700400" y="576000"/>
            <a:ext cx="3556800" cy="936000"/>
          </a:xfrm>
          <a:prstGeom xmlns:a="http://schemas.openxmlformats.org/drawingml/2006/main" prst="rect">
            <a:avLst/>
          </a:prstGeom>
        </p:spPr>
      </p:pic>
      <p:sp>
        <p:nvSpPr>
          <p:cNvPr id="6" name="TextBox 5">
            <a:extLst xmlns:a="http://schemas.openxmlformats.org/drawingml/2006/main">
              <a:ext uri="{FF2B5EF4-FFF2-40B4-BE49-F238E27FC236}">
                <a16:creationId xmlns:a16="http://schemas.microsoft.com/office/drawing/2014/main" id="{00F820B0-7FB1-4CBE-812D-D7C4FFA66FD3}"/>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Enskilt · 3 min</a:t>
            </a:r>
          </a:p>
        </p:txBody>
      </p:sp>
      <p:sp>
        <p:nvSpPr>
          <p:cNvPr id="7" name="Freeform 6">
            <a:extLst xmlns:a="http://schemas.openxmlformats.org/drawingml/2006/main">
              <a:ext uri="{FF2B5EF4-FFF2-40B4-BE49-F238E27FC236}">
                <a16:creationId xmlns:a16="http://schemas.microsoft.com/office/drawing/2014/main" id="{B0922847-9B01-4FF0-A42C-1EAD4C625E2B}"/>
              </a:ext>
            </a:extLst>
          </p:cNvPr>
          <p:cNvSpPr>
            <a:spLocks xmlns:a="http://schemas.openxmlformats.org/drawingml/2006/main" noGrp="1"/>
          </p:cNvSpPr>
          <p:nvPr/>
        </p:nvSpPr>
        <p:spPr>
          <a:xfrm xmlns:a="http://schemas.openxmlformats.org/drawingml/2006/main">
            <a:off x="720000" y="2232000"/>
            <a:ext cx="10080000" cy="1656000"/>
          </a:xfrm>
          <a:custGeom xmlns:a="http://schemas.openxmlformats.org/drawingml/2006/main">
            <a:rect l="l" t="t" r="r" b="b"/>
            <a:pathLst>
              <a:path w="10080000" h="165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080000"/>
                </a:lnTo>
                <a:lnTo>
                  <a:pt x="10075072" y="1155183"/>
                </a:lnTo>
                <a:lnTo>
                  <a:pt x="10060373" y="1229079"/>
                </a:lnTo>
                <a:lnTo>
                  <a:pt x="10036154" y="1300425"/>
                </a:lnTo>
                <a:lnTo>
                  <a:pt x="10002830" y="1368000"/>
                </a:lnTo>
                <a:lnTo>
                  <a:pt x="9960971" y="1430646"/>
                </a:lnTo>
                <a:lnTo>
                  <a:pt x="9911293" y="1487293"/>
                </a:lnTo>
                <a:lnTo>
                  <a:pt x="9854646" y="1536971"/>
                </a:lnTo>
                <a:lnTo>
                  <a:pt x="9792000" y="1578830"/>
                </a:lnTo>
                <a:lnTo>
                  <a:pt x="9724425" y="1612154"/>
                </a:lnTo>
                <a:lnTo>
                  <a:pt x="9653079" y="1636373"/>
                </a:lnTo>
                <a:lnTo>
                  <a:pt x="9579183" y="1651072"/>
                </a:lnTo>
                <a:lnTo>
                  <a:pt x="9504000" y="1656000"/>
                </a:lnTo>
                <a:lnTo>
                  <a:pt x="0" y="1656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8" name="Freeform 7">
            <a:extLst xmlns:a="http://schemas.openxmlformats.org/drawingml/2006/main">
              <a:ext uri="{FF2B5EF4-FFF2-40B4-BE49-F238E27FC236}">
                <a16:creationId xmlns:a16="http://schemas.microsoft.com/office/drawing/2014/main" id="{46397933-3A92-4645-A5DD-EE54DEE1B981}"/>
              </a:ext>
            </a:extLst>
          </p:cNvPr>
          <p:cNvSpPr>
            <a:spLocks xmlns:a="http://schemas.openxmlformats.org/drawingml/2006/main" noGrp="1"/>
          </p:cNvSpPr>
          <p:nvPr/>
        </p:nvSpPr>
        <p:spPr>
          <a:xfrm xmlns:a="http://schemas.openxmlformats.org/drawingml/2006/main">
            <a:off x="720000" y="36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9" name="TextBox 8">
            <a:extLst xmlns:a="http://schemas.openxmlformats.org/drawingml/2006/main">
              <a:ext uri="{FF2B5EF4-FFF2-40B4-BE49-F238E27FC236}">
                <a16:creationId xmlns:a16="http://schemas.microsoft.com/office/drawing/2014/main" id="{B99841F9-BFA7-4214-92E2-F5CDC1BDE9B1}"/>
              </a:ext>
            </a:extLst>
          </p:cNvPr>
          <p:cNvSpPr>
            <a:spLocks xmlns:a="http://schemas.openxmlformats.org/drawingml/2006/main" noGrp="1"/>
          </p:cNvSpPr>
          <p:nvPr/>
        </p:nvSpPr>
        <p:spPr>
          <a:xfrm xmlns:a="http://schemas.openxmlformats.org/drawingml/2006/main">
            <a:off x="1080000" y="2448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Ringa in på parhäftets omslag</a:t>
            </a:r>
          </a:p>
        </p:txBody>
      </p:sp>
      <p:sp>
        <p:nvSpPr>
          <p:cNvPr id="10" name="TextBox 9">
            <a:extLst xmlns:a="http://schemas.openxmlformats.org/drawingml/2006/main">
              <a:ext uri="{FF2B5EF4-FFF2-40B4-BE49-F238E27FC236}">
                <a16:creationId xmlns:a16="http://schemas.microsoft.com/office/drawing/2014/main" id="{606C1337-A0DC-4A01-BC85-B613B14E03BF}"/>
              </a:ext>
            </a:extLst>
          </p:cNvPr>
          <p:cNvSpPr>
            <a:spLocks xmlns:a="http://schemas.openxmlformats.org/drawingml/2006/main" noGrp="1"/>
          </p:cNvSpPr>
          <p:nvPr/>
        </p:nvSpPr>
        <p:spPr>
          <a:xfrm xmlns:a="http://schemas.openxmlformats.org/drawingml/2006/main">
            <a:off x="1080000" y="2700000"/>
            <a:ext cx="9180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Ska det finnas en 15-årsgräns för sociala medier?</a:t>
            </a:r>
          </a:p>
        </p:txBody>
      </p:sp>
      <p:sp>
        <p:nvSpPr>
          <p:cNvPr id="11" name="Freeform 10">
            <a:extLst xmlns:a="http://schemas.openxmlformats.org/drawingml/2006/main">
              <a:ext uri="{FF2B5EF4-FFF2-40B4-BE49-F238E27FC236}">
                <a16:creationId xmlns:a16="http://schemas.microsoft.com/office/drawing/2014/main" id="{CB5B5ED3-4FA6-4DF0-8FEF-A55E4A1B09DA}"/>
              </a:ext>
            </a:extLst>
          </p:cNvPr>
          <p:cNvSpPr>
            <a:spLocks xmlns:a="http://schemas.openxmlformats.org/drawingml/2006/main" noGrp="1"/>
          </p:cNvSpPr>
          <p:nvPr/>
        </p:nvSpPr>
        <p:spPr>
          <a:xfrm xmlns:a="http://schemas.openxmlformats.org/drawingml/2006/main">
            <a:off x="720000" y="4392000"/>
            <a:ext cx="2304000" cy="720000"/>
          </a:xfrm>
          <a:custGeom xmlns:a="http://schemas.openxmlformats.org/drawingml/2006/main">
            <a:rect l="l" t="t" r="r" b="b"/>
            <a:pathLst>
              <a:path w="2304000" h="720000">
                <a:moveTo>
                  <a:pt x="0" y="0"/>
                </a:moveTo>
                <a:lnTo>
                  <a:pt x="1944000" y="0"/>
                </a:lnTo>
                <a:lnTo>
                  <a:pt x="1990989" y="3079"/>
                </a:lnTo>
                <a:lnTo>
                  <a:pt x="2037174" y="12266"/>
                </a:lnTo>
                <a:lnTo>
                  <a:pt x="2081766" y="27403"/>
                </a:lnTo>
                <a:lnTo>
                  <a:pt x="2124000" y="48230"/>
                </a:lnTo>
                <a:lnTo>
                  <a:pt x="2163154" y="74392"/>
                </a:lnTo>
                <a:lnTo>
                  <a:pt x="2198558" y="105441"/>
                </a:lnTo>
                <a:lnTo>
                  <a:pt x="2229607" y="140845"/>
                </a:lnTo>
                <a:lnTo>
                  <a:pt x="2255769" y="180000"/>
                </a:lnTo>
                <a:lnTo>
                  <a:pt x="2276596" y="222233"/>
                </a:lnTo>
                <a:lnTo>
                  <a:pt x="2291733" y="266825"/>
                </a:lnTo>
                <a:lnTo>
                  <a:pt x="2300920" y="313010"/>
                </a:lnTo>
                <a:lnTo>
                  <a:pt x="2304000" y="360000"/>
                </a:lnTo>
                <a:lnTo>
                  <a:pt x="2304000" y="360000"/>
                </a:lnTo>
                <a:lnTo>
                  <a:pt x="2300920" y="406989"/>
                </a:lnTo>
                <a:lnTo>
                  <a:pt x="2291733" y="453174"/>
                </a:lnTo>
                <a:lnTo>
                  <a:pt x="2276596" y="497766"/>
                </a:lnTo>
                <a:lnTo>
                  <a:pt x="2255769" y="540000"/>
                </a:lnTo>
                <a:lnTo>
                  <a:pt x="2229607" y="579154"/>
                </a:lnTo>
                <a:lnTo>
                  <a:pt x="2198558" y="614558"/>
                </a:lnTo>
                <a:lnTo>
                  <a:pt x="2163154" y="645607"/>
                </a:lnTo>
                <a:lnTo>
                  <a:pt x="2124000" y="671769"/>
                </a:lnTo>
                <a:lnTo>
                  <a:pt x="2081766" y="692596"/>
                </a:lnTo>
                <a:lnTo>
                  <a:pt x="2037174" y="707733"/>
                </a:lnTo>
                <a:lnTo>
                  <a:pt x="1990989" y="716920"/>
                </a:lnTo>
                <a:lnTo>
                  <a:pt x="1944000" y="720000"/>
                </a:lnTo>
                <a:lnTo>
                  <a:pt x="0" y="72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CB5FE3EE-4EC5-4951-A6CC-2D652B4DB14C}"/>
              </a:ext>
            </a:extLst>
          </p:cNvPr>
          <p:cNvSpPr>
            <a:spLocks xmlns:a="http://schemas.openxmlformats.org/drawingml/2006/main" noGrp="1"/>
          </p:cNvSpPr>
          <p:nvPr/>
        </p:nvSpPr>
        <p:spPr>
          <a:xfrm xmlns:a="http://schemas.openxmlformats.org/drawingml/2006/main">
            <a:off x="720000" y="4392000"/>
            <a:ext cx="2304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200" b="1">
                <a:solidFill>
                  <a:srgbClr val="13213A"/>
                </a:solidFill>
                <a:latin typeface="Arial"/>
                <a:ea typeface="Arial"/>
                <a:cs typeface="Arial"/>
              </a:rPr>
              <a:t>Ja</a:t>
            </a:r>
          </a:p>
        </p:txBody>
      </p:sp>
      <p:sp>
        <p:nvSpPr>
          <p:cNvPr id="13" name="Freeform 12">
            <a:extLst xmlns:a="http://schemas.openxmlformats.org/drawingml/2006/main">
              <a:ext uri="{FF2B5EF4-FFF2-40B4-BE49-F238E27FC236}">
                <a16:creationId xmlns:a16="http://schemas.microsoft.com/office/drawing/2014/main" id="{D3220ED3-CC73-4129-92D9-08C240F7FC88}"/>
              </a:ext>
            </a:extLst>
          </p:cNvPr>
          <p:cNvSpPr>
            <a:spLocks xmlns:a="http://schemas.openxmlformats.org/drawingml/2006/main" noGrp="1"/>
          </p:cNvSpPr>
          <p:nvPr/>
        </p:nvSpPr>
        <p:spPr>
          <a:xfrm xmlns:a="http://schemas.openxmlformats.org/drawingml/2006/main">
            <a:off x="3312000" y="4392000"/>
            <a:ext cx="2304000" cy="720000"/>
          </a:xfrm>
          <a:custGeom xmlns:a="http://schemas.openxmlformats.org/drawingml/2006/main">
            <a:rect l="l" t="t" r="r" b="b"/>
            <a:pathLst>
              <a:path w="2304000" h="720000">
                <a:moveTo>
                  <a:pt x="0" y="0"/>
                </a:moveTo>
                <a:lnTo>
                  <a:pt x="1944000" y="0"/>
                </a:lnTo>
                <a:lnTo>
                  <a:pt x="1990989" y="3079"/>
                </a:lnTo>
                <a:lnTo>
                  <a:pt x="2037174" y="12266"/>
                </a:lnTo>
                <a:lnTo>
                  <a:pt x="2081766" y="27403"/>
                </a:lnTo>
                <a:lnTo>
                  <a:pt x="2124000" y="48230"/>
                </a:lnTo>
                <a:lnTo>
                  <a:pt x="2163154" y="74392"/>
                </a:lnTo>
                <a:lnTo>
                  <a:pt x="2198558" y="105441"/>
                </a:lnTo>
                <a:lnTo>
                  <a:pt x="2229607" y="140845"/>
                </a:lnTo>
                <a:lnTo>
                  <a:pt x="2255769" y="180000"/>
                </a:lnTo>
                <a:lnTo>
                  <a:pt x="2276596" y="222233"/>
                </a:lnTo>
                <a:lnTo>
                  <a:pt x="2291733" y="266825"/>
                </a:lnTo>
                <a:lnTo>
                  <a:pt x="2300920" y="313010"/>
                </a:lnTo>
                <a:lnTo>
                  <a:pt x="2304000" y="360000"/>
                </a:lnTo>
                <a:lnTo>
                  <a:pt x="2304000" y="360000"/>
                </a:lnTo>
                <a:lnTo>
                  <a:pt x="2300920" y="406989"/>
                </a:lnTo>
                <a:lnTo>
                  <a:pt x="2291733" y="453174"/>
                </a:lnTo>
                <a:lnTo>
                  <a:pt x="2276596" y="497766"/>
                </a:lnTo>
                <a:lnTo>
                  <a:pt x="2255769" y="540000"/>
                </a:lnTo>
                <a:lnTo>
                  <a:pt x="2229607" y="579154"/>
                </a:lnTo>
                <a:lnTo>
                  <a:pt x="2198558" y="614558"/>
                </a:lnTo>
                <a:lnTo>
                  <a:pt x="2163154" y="645607"/>
                </a:lnTo>
                <a:lnTo>
                  <a:pt x="2124000" y="671769"/>
                </a:lnTo>
                <a:lnTo>
                  <a:pt x="2081766" y="692596"/>
                </a:lnTo>
                <a:lnTo>
                  <a:pt x="2037174" y="707733"/>
                </a:lnTo>
                <a:lnTo>
                  <a:pt x="1990989" y="716920"/>
                </a:lnTo>
                <a:lnTo>
                  <a:pt x="1944000" y="720000"/>
                </a:lnTo>
                <a:lnTo>
                  <a:pt x="0" y="72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4" name="TextBox 13">
            <a:extLst xmlns:a="http://schemas.openxmlformats.org/drawingml/2006/main">
              <a:ext uri="{FF2B5EF4-FFF2-40B4-BE49-F238E27FC236}">
                <a16:creationId xmlns:a16="http://schemas.microsoft.com/office/drawing/2014/main" id="{BE5A09AF-60FE-4C4C-B8B1-8A5A88893C82}"/>
              </a:ext>
            </a:extLst>
          </p:cNvPr>
          <p:cNvSpPr>
            <a:spLocks xmlns:a="http://schemas.openxmlformats.org/drawingml/2006/main" noGrp="1"/>
          </p:cNvSpPr>
          <p:nvPr/>
        </p:nvSpPr>
        <p:spPr>
          <a:xfrm xmlns:a="http://schemas.openxmlformats.org/drawingml/2006/main">
            <a:off x="3312000" y="4392000"/>
            <a:ext cx="2304000" cy="737616"/>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200" b="1">
                <a:solidFill>
                  <a:srgbClr val="13213A"/>
                </a:solidFill>
                <a:latin typeface="Arial"/>
                <a:ea typeface="Arial"/>
                <a:cs typeface="Arial"/>
              </a:rPr>
              <a:t>Ja, med anpassningar</a:t>
            </a:r>
          </a:p>
        </p:txBody>
      </p:sp>
      <p:sp>
        <p:nvSpPr>
          <p:cNvPr id="15" name="Freeform 14">
            <a:extLst xmlns:a="http://schemas.openxmlformats.org/drawingml/2006/main">
              <a:ext uri="{FF2B5EF4-FFF2-40B4-BE49-F238E27FC236}">
                <a16:creationId xmlns:a16="http://schemas.microsoft.com/office/drawing/2014/main" id="{33B98AFC-D0C6-40BA-B273-7D7FE2C68A93}"/>
              </a:ext>
            </a:extLst>
          </p:cNvPr>
          <p:cNvSpPr>
            <a:spLocks xmlns:a="http://schemas.openxmlformats.org/drawingml/2006/main" noGrp="1"/>
          </p:cNvSpPr>
          <p:nvPr/>
        </p:nvSpPr>
        <p:spPr>
          <a:xfrm xmlns:a="http://schemas.openxmlformats.org/drawingml/2006/main">
            <a:off x="5904000" y="4392000"/>
            <a:ext cx="2304000" cy="720000"/>
          </a:xfrm>
          <a:custGeom xmlns:a="http://schemas.openxmlformats.org/drawingml/2006/main">
            <a:rect l="l" t="t" r="r" b="b"/>
            <a:pathLst>
              <a:path w="2304000" h="720000">
                <a:moveTo>
                  <a:pt x="0" y="0"/>
                </a:moveTo>
                <a:lnTo>
                  <a:pt x="1944000" y="0"/>
                </a:lnTo>
                <a:lnTo>
                  <a:pt x="1990989" y="3079"/>
                </a:lnTo>
                <a:lnTo>
                  <a:pt x="2037174" y="12266"/>
                </a:lnTo>
                <a:lnTo>
                  <a:pt x="2081766" y="27403"/>
                </a:lnTo>
                <a:lnTo>
                  <a:pt x="2124000" y="48230"/>
                </a:lnTo>
                <a:lnTo>
                  <a:pt x="2163154" y="74392"/>
                </a:lnTo>
                <a:lnTo>
                  <a:pt x="2198558" y="105441"/>
                </a:lnTo>
                <a:lnTo>
                  <a:pt x="2229607" y="140845"/>
                </a:lnTo>
                <a:lnTo>
                  <a:pt x="2255769" y="180000"/>
                </a:lnTo>
                <a:lnTo>
                  <a:pt x="2276596" y="222233"/>
                </a:lnTo>
                <a:lnTo>
                  <a:pt x="2291733" y="266825"/>
                </a:lnTo>
                <a:lnTo>
                  <a:pt x="2300920" y="313010"/>
                </a:lnTo>
                <a:lnTo>
                  <a:pt x="2304000" y="360000"/>
                </a:lnTo>
                <a:lnTo>
                  <a:pt x="2304000" y="360000"/>
                </a:lnTo>
                <a:lnTo>
                  <a:pt x="2300920" y="406989"/>
                </a:lnTo>
                <a:lnTo>
                  <a:pt x="2291733" y="453174"/>
                </a:lnTo>
                <a:lnTo>
                  <a:pt x="2276596" y="497766"/>
                </a:lnTo>
                <a:lnTo>
                  <a:pt x="2255769" y="540000"/>
                </a:lnTo>
                <a:lnTo>
                  <a:pt x="2229607" y="579154"/>
                </a:lnTo>
                <a:lnTo>
                  <a:pt x="2198558" y="614558"/>
                </a:lnTo>
                <a:lnTo>
                  <a:pt x="2163154" y="645607"/>
                </a:lnTo>
                <a:lnTo>
                  <a:pt x="2124000" y="671769"/>
                </a:lnTo>
                <a:lnTo>
                  <a:pt x="2081766" y="692596"/>
                </a:lnTo>
                <a:lnTo>
                  <a:pt x="2037174" y="707733"/>
                </a:lnTo>
                <a:lnTo>
                  <a:pt x="1990989" y="716920"/>
                </a:lnTo>
                <a:lnTo>
                  <a:pt x="1944000" y="720000"/>
                </a:lnTo>
                <a:lnTo>
                  <a:pt x="0" y="72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6" name="TextBox 15">
            <a:extLst xmlns:a="http://schemas.openxmlformats.org/drawingml/2006/main">
              <a:ext uri="{FF2B5EF4-FFF2-40B4-BE49-F238E27FC236}">
                <a16:creationId xmlns:a16="http://schemas.microsoft.com/office/drawing/2014/main" id="{57D2E834-F6BE-4D6F-AC4C-559600929A54}"/>
              </a:ext>
            </a:extLst>
          </p:cNvPr>
          <p:cNvSpPr>
            <a:spLocks xmlns:a="http://schemas.openxmlformats.org/drawingml/2006/main" noGrp="1"/>
          </p:cNvSpPr>
          <p:nvPr/>
        </p:nvSpPr>
        <p:spPr>
          <a:xfrm xmlns:a="http://schemas.openxmlformats.org/drawingml/2006/main">
            <a:off x="5904000" y="4392000"/>
            <a:ext cx="2304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200" b="1">
                <a:solidFill>
                  <a:srgbClr val="13213A"/>
                </a:solidFill>
                <a:latin typeface="Arial"/>
                <a:ea typeface="Arial"/>
                <a:cs typeface="Arial"/>
              </a:rPr>
              <a:t>Osäker eller nej</a:t>
            </a:r>
          </a:p>
        </p:txBody>
      </p:sp>
    </p:spTree>
    <p:extLst>
      <p:ext uri="{BB962C8B-B14F-4D97-AF65-F5344CB8AC3E}">
        <p14:creationId xmlns:p14="http://schemas.microsoft.com/office/powerpoint/2010/main" val="422945869"/>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212F2A15-F584-49F3-8FB6-9D7B36306B4B}"/>
              </a:ext>
            </a:extLst>
          </p:cNvPr>
          <p:cNvSpPr>
            <a:spLocks xmlns:a="http://schemas.openxmlformats.org/drawingml/2006/main" noGrp="1"/>
          </p:cNvSpPr>
          <p:nvPr/>
        </p:nvSpPr>
        <p:spPr>
          <a:xfrm xmlns:a="http://schemas.openxmlformats.org/drawingml/2006/main">
            <a:off x="11617200" y="64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C3464289-92B7-426D-98D8-7084C4FACB62}"/>
              </a:ext>
            </a:extLst>
          </p:cNvPr>
          <p:cNvSpPr>
            <a:spLocks xmlns:a="http://schemas.openxmlformats.org/drawingml/2006/main" noGrp="1"/>
          </p:cNvSpPr>
          <p:nvPr/>
        </p:nvSpPr>
        <p:spPr>
          <a:xfrm xmlns:a="http://schemas.openxmlformats.org/drawingml/2006/main">
            <a:off x="12042000" y="182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499AA3A-1513-48BF-8BBD-FBE50EDA52DC}"/>
              </a:ext>
            </a:extLst>
          </p:cNvPr>
          <p:cNvSpPr>
            <a:spLocks xmlns:a="http://schemas.openxmlformats.org/drawingml/2006/main" noGrp="1"/>
          </p:cNvSpPr>
          <p:nvPr/>
        </p:nvSpPr>
        <p:spPr>
          <a:xfrm xmlns:a="http://schemas.openxmlformats.org/drawingml/2006/main">
            <a:off x="11689200" y="79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1</a:t>
            </a:r>
          </a:p>
        </p:txBody>
      </p:sp>
      <p:sp>
        <p:nvSpPr>
          <p:cNvPr id="5" name="TextBox 4">
            <a:extLst xmlns:a="http://schemas.openxmlformats.org/drawingml/2006/main">
              <a:ext uri="{FF2B5EF4-FFF2-40B4-BE49-F238E27FC236}">
                <a16:creationId xmlns:a16="http://schemas.microsoft.com/office/drawing/2014/main" id="{CE155362-4BF6-4729-9448-7D887229DB9A}"/>
              </a:ext>
            </a:extLst>
          </p:cNvPr>
          <p:cNvSpPr>
            <a:spLocks xmlns:a="http://schemas.openxmlformats.org/drawingml/2006/main" noGrp="1"/>
          </p:cNvSpPr>
          <p:nvPr/>
        </p:nvSpPr>
        <p:spPr>
          <a:xfrm xmlns:a="http://schemas.openxmlformats.org/drawingml/2006/main">
            <a:off x="11635200" y="122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Vad gäller?</a:t>
            </a:r>
          </a:p>
        </p:txBody>
      </p:sp>
      <p:sp>
        <p:nvSpPr>
          <p:cNvPr id="6" name="TextBox 5">
            <a:extLst xmlns:a="http://schemas.openxmlformats.org/drawingml/2006/main">
              <a:ext uri="{FF2B5EF4-FFF2-40B4-BE49-F238E27FC236}">
                <a16:creationId xmlns:a16="http://schemas.microsoft.com/office/drawing/2014/main" id="{4C685C0A-B6DF-4191-8C04-F2B55FF9D937}"/>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B5BC07BC-4A56-445D-A43E-06853E7BC501}"/>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1</a:t>
            </a:r>
          </a:p>
        </p:txBody>
      </p:sp>
      <p:sp>
        <p:nvSpPr>
          <p:cNvPr id="8" name="TextBox 7">
            <a:extLst xmlns:a="http://schemas.openxmlformats.org/drawingml/2006/main">
              <a:ext uri="{FF2B5EF4-FFF2-40B4-BE49-F238E27FC236}">
                <a16:creationId xmlns:a16="http://schemas.microsoft.com/office/drawing/2014/main" id="{12DFC21D-E97C-467E-8FF9-697252EBBF8C}"/>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Vad gäller egentligen?</a:t>
            </a:r>
          </a:p>
        </p:txBody>
      </p:sp>
      <p:pic>
        <p:nvPicPr>
          <p:cNvPr id="60" name="Picture 8"/>
          <p:cNvPicPr>
            <a:picLocks xmlns:a="http://schemas.openxmlformats.org/drawingml/2006/main" noChangeAspect="1"/>
          </p:cNvPicPr>
          <p:nvPr/>
        </p:nvPicPr>
        <p:blipFill>
          <a:blip xmlns:r="http://schemas.openxmlformats.org/officeDocument/2006/relationships" xmlns:a="http://schemas.openxmlformats.org/drawingml/2006/main" r:embed="Rfb7428533af74e97"/>
          <a:stretch xmlns:a="http://schemas.openxmlformats.org/drawingml/2006/main">
            <a:fillRect l="0" t="0" r="0" b="0"/>
          </a:stretch>
        </p:blipFill>
        <p:spPr>
          <a:xfrm xmlns:a="http://schemas.openxmlformats.org/drawingml/2006/main">
            <a:off x="10321200" y="576000"/>
            <a:ext cx="9360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D56DCAA0-1837-4F54-A2F2-197C48518639}"/>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I par · 5 min</a:t>
            </a:r>
          </a:p>
        </p:txBody>
      </p:sp>
      <p:sp>
        <p:nvSpPr>
          <p:cNvPr id="11" name="Freeform 10">
            <a:extLst xmlns:a="http://schemas.openxmlformats.org/drawingml/2006/main">
              <a:ext uri="{FF2B5EF4-FFF2-40B4-BE49-F238E27FC236}">
                <a16:creationId xmlns:a16="http://schemas.microsoft.com/office/drawing/2014/main" id="{BE449B67-F99D-4536-AFCA-E553E0A5E3D4}"/>
              </a:ext>
            </a:extLst>
          </p:cNvPr>
          <p:cNvSpPr>
            <a:spLocks xmlns:a="http://schemas.openxmlformats.org/drawingml/2006/main" noGrp="1"/>
          </p:cNvSpPr>
          <p:nvPr/>
        </p:nvSpPr>
        <p:spPr>
          <a:xfrm xmlns:a="http://schemas.openxmlformats.org/drawingml/2006/main">
            <a:off x="720000" y="2016000"/>
            <a:ext cx="10080000" cy="1800000"/>
          </a:xfrm>
          <a:custGeom xmlns:a="http://schemas.openxmlformats.org/drawingml/2006/main">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02049CF6-4EDF-4C22-88B1-854E0DC73302}"/>
              </a:ext>
            </a:extLst>
          </p:cNvPr>
          <p:cNvSpPr>
            <a:spLocks xmlns:a="http://schemas.openxmlformats.org/drawingml/2006/main" noGrp="1"/>
          </p:cNvSpPr>
          <p:nvPr/>
        </p:nvSpPr>
        <p:spPr>
          <a:xfrm xmlns:a="http://schemas.openxmlformats.org/drawingml/2006/main">
            <a:off x="720000" y="359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383D23F8-050D-40B0-8EB0-C956B0E3ECAB}"/>
              </a:ext>
            </a:extLst>
          </p:cNvPr>
          <p:cNvSpPr>
            <a:spLocks xmlns:a="http://schemas.openxmlformats.org/drawingml/2006/main" noGrp="1"/>
          </p:cNvSpPr>
          <p:nvPr/>
        </p:nvSpPr>
        <p:spPr>
          <a:xfrm xmlns:a="http://schemas.openxmlformats.org/drawingml/2006/main">
            <a:off x="1080000" y="2232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Läs, sortera och motivera</a:t>
            </a:r>
          </a:p>
        </p:txBody>
      </p:sp>
      <p:sp>
        <p:nvSpPr>
          <p:cNvPr id="14" name="TextBox 13">
            <a:extLst xmlns:a="http://schemas.openxmlformats.org/drawingml/2006/main">
              <a:ext uri="{FF2B5EF4-FFF2-40B4-BE49-F238E27FC236}">
                <a16:creationId xmlns:a16="http://schemas.microsoft.com/office/drawing/2014/main" id="{BF20077A-8236-4C00-99FE-F671D65BA7C0}"/>
              </a:ext>
            </a:extLst>
          </p:cNvPr>
          <p:cNvSpPr>
            <a:spLocks xmlns:a="http://schemas.openxmlformats.org/drawingml/2006/main" noGrp="1"/>
          </p:cNvSpPr>
          <p:nvPr/>
        </p:nvSpPr>
        <p:spPr>
          <a:xfrm xmlns:a="http://schemas.openxmlformats.org/drawingml/2006/main">
            <a:off x="1080000" y="2484000"/>
            <a:ext cx="9180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Omfattas, omfattas inte eller gråzon?</a:t>
            </a:r>
          </a:p>
        </p:txBody>
      </p:sp>
      <p:sp>
        <p:nvSpPr>
          <p:cNvPr id="15" name="TextBox 14">
            <a:extLst xmlns:a="http://schemas.openxmlformats.org/drawingml/2006/main">
              <a:ext uri="{FF2B5EF4-FFF2-40B4-BE49-F238E27FC236}">
                <a16:creationId xmlns:a16="http://schemas.microsoft.com/office/drawing/2014/main" id="{B735569D-C35D-487B-AA29-FFB7F870F867}"/>
              </a:ext>
            </a:extLst>
          </p:cNvPr>
          <p:cNvSpPr>
            <a:spLocks xmlns:a="http://schemas.openxmlformats.org/drawingml/2006/main" noGrp="1"/>
          </p:cNvSpPr>
          <p:nvPr/>
        </p:nvSpPr>
        <p:spPr>
          <a:xfrm xmlns:a="http://schemas.openxmlformats.org/drawingml/2006/main">
            <a:off x="1080000" y="3348000"/>
            <a:ext cx="918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500" b="0">
                <a:solidFill>
                  <a:srgbClr val="DCE3EE"/>
                </a:solidFill>
                <a:latin typeface="Arial"/>
                <a:ea typeface="Arial"/>
                <a:cs typeface="Arial"/>
              </a:rPr>
              <a:t>1 Läs faktarutan. 2 Skriv varje korts bokstav i rätt kolumn. 3 Motivera en gråzon. Parhäftet s. 2.</a:t>
            </a:r>
          </a:p>
        </p:txBody>
      </p:sp>
      <p:sp>
        <p:nvSpPr>
          <p:cNvPr id="16" name="Freeform 15">
            <a:extLst xmlns:a="http://schemas.openxmlformats.org/drawingml/2006/main">
              <a:ext uri="{FF2B5EF4-FFF2-40B4-BE49-F238E27FC236}">
                <a16:creationId xmlns:a16="http://schemas.microsoft.com/office/drawing/2014/main" id="{CA9E3B4A-FDD2-46A0-A1DB-58936A9B0E11}"/>
              </a:ext>
            </a:extLst>
          </p:cNvPr>
          <p:cNvSpPr>
            <a:spLocks xmlns:a="http://schemas.openxmlformats.org/drawingml/2006/main" noGrp="1"/>
          </p:cNvSpPr>
          <p:nvPr/>
        </p:nvSpPr>
        <p:spPr>
          <a:xfrm xmlns:a="http://schemas.openxmlformats.org/drawingml/2006/main">
            <a:off x="720000" y="4068000"/>
            <a:ext cx="1512000" cy="2088000"/>
          </a:xfrm>
          <a:custGeom xmlns:a="http://schemas.openxmlformats.org/drawingml/2006/main">
            <a:rect l="l" t="t" r="r" b="b"/>
            <a:pathLst>
              <a:path w="1512000" h="2088000">
                <a:moveTo>
                  <a:pt x="0" y="0"/>
                </a:moveTo>
                <a:lnTo>
                  <a:pt x="1152000" y="0"/>
                </a:lnTo>
                <a:lnTo>
                  <a:pt x="1198989" y="3079"/>
                </a:lnTo>
                <a:lnTo>
                  <a:pt x="1245174" y="12266"/>
                </a:lnTo>
                <a:lnTo>
                  <a:pt x="1289766" y="27403"/>
                </a:lnTo>
                <a:lnTo>
                  <a:pt x="1332000" y="48230"/>
                </a:lnTo>
                <a:lnTo>
                  <a:pt x="1371154" y="74392"/>
                </a:lnTo>
                <a:lnTo>
                  <a:pt x="1406558" y="105441"/>
                </a:lnTo>
                <a:lnTo>
                  <a:pt x="1437607" y="140845"/>
                </a:lnTo>
                <a:lnTo>
                  <a:pt x="1463769" y="180000"/>
                </a:lnTo>
                <a:lnTo>
                  <a:pt x="1484596" y="222233"/>
                </a:lnTo>
                <a:lnTo>
                  <a:pt x="1499733" y="266825"/>
                </a:lnTo>
                <a:lnTo>
                  <a:pt x="1508920" y="313010"/>
                </a:lnTo>
                <a:lnTo>
                  <a:pt x="1512000" y="360000"/>
                </a:lnTo>
                <a:lnTo>
                  <a:pt x="1512000" y="1728000"/>
                </a:lnTo>
                <a:lnTo>
                  <a:pt x="1508920" y="1774989"/>
                </a:lnTo>
                <a:lnTo>
                  <a:pt x="1499733" y="1821174"/>
                </a:lnTo>
                <a:lnTo>
                  <a:pt x="1484596" y="1865766"/>
                </a:lnTo>
                <a:lnTo>
                  <a:pt x="1463769" y="1908000"/>
                </a:lnTo>
                <a:lnTo>
                  <a:pt x="1437607" y="1947154"/>
                </a:lnTo>
                <a:lnTo>
                  <a:pt x="1406558" y="1982558"/>
                </a:lnTo>
                <a:lnTo>
                  <a:pt x="1371154" y="2013607"/>
                </a:lnTo>
                <a:lnTo>
                  <a:pt x="1332000" y="2039769"/>
                </a:lnTo>
                <a:lnTo>
                  <a:pt x="1289766" y="2060596"/>
                </a:lnTo>
                <a:lnTo>
                  <a:pt x="1245174" y="2075733"/>
                </a:lnTo>
                <a:lnTo>
                  <a:pt x="1198989" y="2084920"/>
                </a:lnTo>
                <a:lnTo>
                  <a:pt x="115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7" name="Freeform 16">
            <a:extLst xmlns:a="http://schemas.openxmlformats.org/drawingml/2006/main">
              <a:ext uri="{FF2B5EF4-FFF2-40B4-BE49-F238E27FC236}">
                <a16:creationId xmlns:a16="http://schemas.microsoft.com/office/drawing/2014/main" id="{921F0657-4A0A-42AD-B43D-28C471F36AFE}"/>
              </a:ext>
            </a:extLst>
          </p:cNvPr>
          <p:cNvSpPr>
            <a:spLocks xmlns:a="http://schemas.openxmlformats.org/drawingml/2006/main" noGrp="1"/>
          </p:cNvSpPr>
          <p:nvPr/>
        </p:nvSpPr>
        <p:spPr>
          <a:xfrm xmlns:a="http://schemas.openxmlformats.org/drawingml/2006/main">
            <a:off x="720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pic>
        <p:nvPicPr>
          <p:cNvPr id="69" name="Picture 17"/>
          <p:cNvPicPr>
            <a:picLocks xmlns:a="http://schemas.openxmlformats.org/drawingml/2006/main" noChangeAspect="1"/>
          </p:cNvPicPr>
          <p:nvPr/>
        </p:nvPicPr>
        <p:blipFill>
          <a:blip xmlns:r="http://schemas.openxmlformats.org/officeDocument/2006/relationships" xmlns:a="http://schemas.openxmlformats.org/drawingml/2006/main" r:embed="R932f56d435da4c82"/>
          <a:stretch xmlns:a="http://schemas.openxmlformats.org/drawingml/2006/main"/>
        </p:blipFill>
        <p:spPr>
          <a:xfrm xmlns:a="http://schemas.openxmlformats.org/drawingml/2006/main" flipH="0" flipV="0">
            <a:off x="1008031" y="4283964"/>
            <a:ext cx="936022" cy="936022"/>
          </a:xfrm>
          <a:prstGeom xmlns:a="http://schemas.openxmlformats.org/drawingml/2006/main" prst="rect">
            <a:avLst/>
          </a:prstGeom>
        </p:spPr>
      </p:pic>
      <p:sp>
        <p:nvSpPr>
          <p:cNvPr id="19" name="TextBox 18">
            <a:extLst xmlns:a="http://schemas.openxmlformats.org/drawingml/2006/main">
              <a:ext uri="{FF2B5EF4-FFF2-40B4-BE49-F238E27FC236}">
                <a16:creationId xmlns:a16="http://schemas.microsoft.com/office/drawing/2014/main" id="{D0858B8D-EE2E-45D6-8C01-99742C39B397}"/>
              </a:ext>
            </a:extLst>
          </p:cNvPr>
          <p:cNvSpPr>
            <a:spLocks xmlns:a="http://schemas.openxmlformats.org/drawingml/2006/main" noGrp="1"/>
          </p:cNvSpPr>
          <p:nvPr/>
        </p:nvSpPr>
        <p:spPr>
          <a:xfrm xmlns:a="http://schemas.openxmlformats.org/drawingml/2006/main">
            <a:off x="864000" y="5328000"/>
            <a:ext cx="1224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300" b="1">
                <a:solidFill>
                  <a:srgbClr val="9A6512"/>
                </a:solidFill>
                <a:latin typeface="Arial"/>
                <a:ea typeface="Arial"/>
                <a:cs typeface="Arial"/>
              </a:rPr>
              <a:t>A</a:t>
            </a:r>
          </a:p>
        </p:txBody>
      </p:sp>
      <p:sp>
        <p:nvSpPr>
          <p:cNvPr id="20" name="TextBox 19">
            <a:extLst xmlns:a="http://schemas.openxmlformats.org/drawingml/2006/main">
              <a:ext uri="{FF2B5EF4-FFF2-40B4-BE49-F238E27FC236}">
                <a16:creationId xmlns:a16="http://schemas.microsoft.com/office/drawing/2014/main" id="{981E8CE5-EE59-4926-B5D3-72EB77F8C544}"/>
              </a:ext>
            </a:extLst>
          </p:cNvPr>
          <p:cNvSpPr>
            <a:spLocks xmlns:a="http://schemas.openxmlformats.org/drawingml/2006/main" noGrp="1"/>
          </p:cNvSpPr>
          <p:nvPr/>
        </p:nvSpPr>
        <p:spPr>
          <a:xfrm xmlns:a="http://schemas.openxmlformats.org/drawingml/2006/main">
            <a:off x="792000" y="5580000"/>
            <a:ext cx="1368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500" b="1">
                <a:solidFill>
                  <a:srgbClr val="13213A"/>
                </a:solidFill>
                <a:latin typeface="Arial"/>
                <a:ea typeface="Arial"/>
                <a:cs typeface="Arial"/>
              </a:rPr>
              <a:t>Inloggat konto</a:t>
            </a:r>
          </a:p>
        </p:txBody>
      </p:sp>
      <p:sp>
        <p:nvSpPr>
          <p:cNvPr id="21" name="Freeform 20">
            <a:extLst xmlns:a="http://schemas.openxmlformats.org/drawingml/2006/main">
              <a:ext uri="{FF2B5EF4-FFF2-40B4-BE49-F238E27FC236}">
                <a16:creationId xmlns:a16="http://schemas.microsoft.com/office/drawing/2014/main" id="{14FC2687-F279-43B8-A2FE-7A7D26D030D5}"/>
              </a:ext>
            </a:extLst>
          </p:cNvPr>
          <p:cNvSpPr>
            <a:spLocks xmlns:a="http://schemas.openxmlformats.org/drawingml/2006/main" noGrp="1"/>
          </p:cNvSpPr>
          <p:nvPr/>
        </p:nvSpPr>
        <p:spPr>
          <a:xfrm xmlns:a="http://schemas.openxmlformats.org/drawingml/2006/main">
            <a:off x="2412000" y="4068000"/>
            <a:ext cx="1512000" cy="2088000"/>
          </a:xfrm>
          <a:custGeom xmlns:a="http://schemas.openxmlformats.org/drawingml/2006/main">
            <a:rect l="l" t="t" r="r" b="b"/>
            <a:pathLst>
              <a:path w="1512000" h="2088000">
                <a:moveTo>
                  <a:pt x="0" y="0"/>
                </a:moveTo>
                <a:lnTo>
                  <a:pt x="1152000" y="0"/>
                </a:lnTo>
                <a:lnTo>
                  <a:pt x="1198989" y="3079"/>
                </a:lnTo>
                <a:lnTo>
                  <a:pt x="1245174" y="12266"/>
                </a:lnTo>
                <a:lnTo>
                  <a:pt x="1289766" y="27403"/>
                </a:lnTo>
                <a:lnTo>
                  <a:pt x="1332000" y="48230"/>
                </a:lnTo>
                <a:lnTo>
                  <a:pt x="1371154" y="74392"/>
                </a:lnTo>
                <a:lnTo>
                  <a:pt x="1406558" y="105441"/>
                </a:lnTo>
                <a:lnTo>
                  <a:pt x="1437607" y="140845"/>
                </a:lnTo>
                <a:lnTo>
                  <a:pt x="1463769" y="180000"/>
                </a:lnTo>
                <a:lnTo>
                  <a:pt x="1484596" y="222233"/>
                </a:lnTo>
                <a:lnTo>
                  <a:pt x="1499733" y="266825"/>
                </a:lnTo>
                <a:lnTo>
                  <a:pt x="1508920" y="313010"/>
                </a:lnTo>
                <a:lnTo>
                  <a:pt x="1512000" y="360000"/>
                </a:lnTo>
                <a:lnTo>
                  <a:pt x="1512000" y="1728000"/>
                </a:lnTo>
                <a:lnTo>
                  <a:pt x="1508920" y="1774989"/>
                </a:lnTo>
                <a:lnTo>
                  <a:pt x="1499733" y="1821174"/>
                </a:lnTo>
                <a:lnTo>
                  <a:pt x="1484596" y="1865766"/>
                </a:lnTo>
                <a:lnTo>
                  <a:pt x="1463769" y="1908000"/>
                </a:lnTo>
                <a:lnTo>
                  <a:pt x="1437607" y="1947154"/>
                </a:lnTo>
                <a:lnTo>
                  <a:pt x="1406558" y="1982558"/>
                </a:lnTo>
                <a:lnTo>
                  <a:pt x="1371154" y="2013607"/>
                </a:lnTo>
                <a:lnTo>
                  <a:pt x="1332000" y="2039769"/>
                </a:lnTo>
                <a:lnTo>
                  <a:pt x="1289766" y="2060596"/>
                </a:lnTo>
                <a:lnTo>
                  <a:pt x="1245174" y="2075733"/>
                </a:lnTo>
                <a:lnTo>
                  <a:pt x="1198989" y="2084920"/>
                </a:lnTo>
                <a:lnTo>
                  <a:pt x="115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2" name="Freeform 21">
            <a:extLst xmlns:a="http://schemas.openxmlformats.org/drawingml/2006/main">
              <a:ext uri="{FF2B5EF4-FFF2-40B4-BE49-F238E27FC236}">
                <a16:creationId xmlns:a16="http://schemas.microsoft.com/office/drawing/2014/main" id="{3643DFE7-C0B4-4BB4-BEEC-C6F224D56DDC}"/>
              </a:ext>
            </a:extLst>
          </p:cNvPr>
          <p:cNvSpPr>
            <a:spLocks xmlns:a="http://schemas.openxmlformats.org/drawingml/2006/main" noGrp="1"/>
          </p:cNvSpPr>
          <p:nvPr/>
        </p:nvSpPr>
        <p:spPr>
          <a:xfrm xmlns:a="http://schemas.openxmlformats.org/drawingml/2006/main">
            <a:off x="2412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pic>
        <p:nvPicPr>
          <p:cNvPr id="74" name="Picture 22"/>
          <p:cNvPicPr>
            <a:picLocks xmlns:a="http://schemas.openxmlformats.org/drawingml/2006/main" noChangeAspect="1"/>
          </p:cNvPicPr>
          <p:nvPr/>
        </p:nvPicPr>
        <p:blipFill>
          <a:blip xmlns:r="http://schemas.openxmlformats.org/officeDocument/2006/relationships" xmlns:a="http://schemas.openxmlformats.org/drawingml/2006/main" r:embed="Rf95fb25e39034b25"/>
          <a:stretch xmlns:a="http://schemas.openxmlformats.org/drawingml/2006/main"/>
        </p:blipFill>
        <p:spPr>
          <a:xfrm xmlns:a="http://schemas.openxmlformats.org/drawingml/2006/main" flipH="0" flipV="0">
            <a:off x="2699957" y="4283964"/>
            <a:ext cx="936022" cy="936022"/>
          </a:xfrm>
          <a:prstGeom xmlns:a="http://schemas.openxmlformats.org/drawingml/2006/main" prst="rect">
            <a:avLst/>
          </a:prstGeom>
        </p:spPr>
      </p:pic>
      <p:sp>
        <p:nvSpPr>
          <p:cNvPr id="24" name="TextBox 23">
            <a:extLst xmlns:a="http://schemas.openxmlformats.org/drawingml/2006/main">
              <a:ext uri="{FF2B5EF4-FFF2-40B4-BE49-F238E27FC236}">
                <a16:creationId xmlns:a16="http://schemas.microsoft.com/office/drawing/2014/main" id="{DBCD39E9-D274-4AD4-BCD4-064C94C7E59A}"/>
              </a:ext>
            </a:extLst>
          </p:cNvPr>
          <p:cNvSpPr>
            <a:spLocks xmlns:a="http://schemas.openxmlformats.org/drawingml/2006/main" noGrp="1"/>
          </p:cNvSpPr>
          <p:nvPr/>
        </p:nvSpPr>
        <p:spPr>
          <a:xfrm xmlns:a="http://schemas.openxmlformats.org/drawingml/2006/main">
            <a:off x="2556000" y="5328000"/>
            <a:ext cx="1224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300" b="1">
                <a:solidFill>
                  <a:srgbClr val="9A6512"/>
                </a:solidFill>
                <a:latin typeface="Arial"/>
                <a:ea typeface="Arial"/>
                <a:cs typeface="Arial"/>
              </a:rPr>
              <a:t>B</a:t>
            </a:r>
          </a:p>
        </p:txBody>
      </p:sp>
      <p:sp>
        <p:nvSpPr>
          <p:cNvPr id="25" name="TextBox 24">
            <a:extLst xmlns:a="http://schemas.openxmlformats.org/drawingml/2006/main">
              <a:ext uri="{FF2B5EF4-FFF2-40B4-BE49-F238E27FC236}">
                <a16:creationId xmlns:a16="http://schemas.microsoft.com/office/drawing/2014/main" id="{473D7EC5-37B6-4A00-B47E-A120EBBE2F2B}"/>
              </a:ext>
            </a:extLst>
          </p:cNvPr>
          <p:cNvSpPr>
            <a:spLocks xmlns:a="http://schemas.openxmlformats.org/drawingml/2006/main" noGrp="1"/>
          </p:cNvSpPr>
          <p:nvPr/>
        </p:nvSpPr>
        <p:spPr>
          <a:xfrm xmlns:a="http://schemas.openxmlformats.org/drawingml/2006/main">
            <a:off x="2484000" y="5580000"/>
            <a:ext cx="1368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500" b="1">
                <a:solidFill>
                  <a:srgbClr val="13213A"/>
                </a:solidFill>
                <a:latin typeface="Arial"/>
                <a:ea typeface="Arial"/>
                <a:cs typeface="Arial"/>
              </a:rPr>
              <a:t>Video utan konto</a:t>
            </a:r>
          </a:p>
        </p:txBody>
      </p:sp>
      <p:sp>
        <p:nvSpPr>
          <p:cNvPr id="26" name="Freeform 25">
            <a:extLst xmlns:a="http://schemas.openxmlformats.org/drawingml/2006/main">
              <a:ext uri="{FF2B5EF4-FFF2-40B4-BE49-F238E27FC236}">
                <a16:creationId xmlns:a16="http://schemas.microsoft.com/office/drawing/2014/main" id="{9AB17ED8-006E-4E79-8F1F-B634883AB2BF}"/>
              </a:ext>
            </a:extLst>
          </p:cNvPr>
          <p:cNvSpPr>
            <a:spLocks xmlns:a="http://schemas.openxmlformats.org/drawingml/2006/main" noGrp="1"/>
          </p:cNvSpPr>
          <p:nvPr/>
        </p:nvSpPr>
        <p:spPr>
          <a:xfrm xmlns:a="http://schemas.openxmlformats.org/drawingml/2006/main">
            <a:off x="4104000" y="4068000"/>
            <a:ext cx="1512000" cy="2088000"/>
          </a:xfrm>
          <a:custGeom xmlns:a="http://schemas.openxmlformats.org/drawingml/2006/main">
            <a:rect l="l" t="t" r="r" b="b"/>
            <a:pathLst>
              <a:path w="1512000" h="2088000">
                <a:moveTo>
                  <a:pt x="0" y="0"/>
                </a:moveTo>
                <a:lnTo>
                  <a:pt x="1152000" y="0"/>
                </a:lnTo>
                <a:lnTo>
                  <a:pt x="1198989" y="3079"/>
                </a:lnTo>
                <a:lnTo>
                  <a:pt x="1245174" y="12266"/>
                </a:lnTo>
                <a:lnTo>
                  <a:pt x="1289766" y="27403"/>
                </a:lnTo>
                <a:lnTo>
                  <a:pt x="1332000" y="48230"/>
                </a:lnTo>
                <a:lnTo>
                  <a:pt x="1371154" y="74392"/>
                </a:lnTo>
                <a:lnTo>
                  <a:pt x="1406558" y="105441"/>
                </a:lnTo>
                <a:lnTo>
                  <a:pt x="1437607" y="140845"/>
                </a:lnTo>
                <a:lnTo>
                  <a:pt x="1463769" y="180000"/>
                </a:lnTo>
                <a:lnTo>
                  <a:pt x="1484596" y="222233"/>
                </a:lnTo>
                <a:lnTo>
                  <a:pt x="1499733" y="266825"/>
                </a:lnTo>
                <a:lnTo>
                  <a:pt x="1508920" y="313010"/>
                </a:lnTo>
                <a:lnTo>
                  <a:pt x="1512000" y="360000"/>
                </a:lnTo>
                <a:lnTo>
                  <a:pt x="1512000" y="1728000"/>
                </a:lnTo>
                <a:lnTo>
                  <a:pt x="1508920" y="1774989"/>
                </a:lnTo>
                <a:lnTo>
                  <a:pt x="1499733" y="1821174"/>
                </a:lnTo>
                <a:lnTo>
                  <a:pt x="1484596" y="1865766"/>
                </a:lnTo>
                <a:lnTo>
                  <a:pt x="1463769" y="1908000"/>
                </a:lnTo>
                <a:lnTo>
                  <a:pt x="1437607" y="1947154"/>
                </a:lnTo>
                <a:lnTo>
                  <a:pt x="1406558" y="1982558"/>
                </a:lnTo>
                <a:lnTo>
                  <a:pt x="1371154" y="2013607"/>
                </a:lnTo>
                <a:lnTo>
                  <a:pt x="1332000" y="2039769"/>
                </a:lnTo>
                <a:lnTo>
                  <a:pt x="1289766" y="2060596"/>
                </a:lnTo>
                <a:lnTo>
                  <a:pt x="1245174" y="2075733"/>
                </a:lnTo>
                <a:lnTo>
                  <a:pt x="1198989" y="2084920"/>
                </a:lnTo>
                <a:lnTo>
                  <a:pt x="115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7" name="Freeform 26">
            <a:extLst xmlns:a="http://schemas.openxmlformats.org/drawingml/2006/main">
              <a:ext uri="{FF2B5EF4-FFF2-40B4-BE49-F238E27FC236}">
                <a16:creationId xmlns:a16="http://schemas.microsoft.com/office/drawing/2014/main" id="{B53B42A3-4BD5-4BBA-9E06-83250E242F6A}"/>
              </a:ext>
            </a:extLst>
          </p:cNvPr>
          <p:cNvSpPr>
            <a:spLocks xmlns:a="http://schemas.openxmlformats.org/drawingml/2006/main" noGrp="1"/>
          </p:cNvSpPr>
          <p:nvPr/>
        </p:nvSpPr>
        <p:spPr>
          <a:xfrm xmlns:a="http://schemas.openxmlformats.org/drawingml/2006/main">
            <a:off x="4104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pic>
        <p:nvPicPr>
          <p:cNvPr id="79" name="Picture 27"/>
          <p:cNvPicPr>
            <a:picLocks xmlns:a="http://schemas.openxmlformats.org/drawingml/2006/main" noChangeAspect="1"/>
          </p:cNvPicPr>
          <p:nvPr/>
        </p:nvPicPr>
        <p:blipFill>
          <a:blip xmlns:r="http://schemas.openxmlformats.org/officeDocument/2006/relationships" xmlns:a="http://schemas.openxmlformats.org/drawingml/2006/main" r:embed="Rfe7d84688a65475b"/>
          <a:stretch xmlns:a="http://schemas.openxmlformats.org/drawingml/2006/main"/>
        </p:blipFill>
        <p:spPr>
          <a:xfrm xmlns:a="http://schemas.openxmlformats.org/drawingml/2006/main" flipH="0" flipV="0">
            <a:off x="4391978" y="4283964"/>
            <a:ext cx="936022" cy="936022"/>
          </a:xfrm>
          <a:prstGeom xmlns:a="http://schemas.openxmlformats.org/drawingml/2006/main" prst="rect">
            <a:avLst/>
          </a:prstGeom>
        </p:spPr>
      </p:pic>
      <p:sp>
        <p:nvSpPr>
          <p:cNvPr id="29" name="TextBox 28">
            <a:extLst xmlns:a="http://schemas.openxmlformats.org/drawingml/2006/main">
              <a:ext uri="{FF2B5EF4-FFF2-40B4-BE49-F238E27FC236}">
                <a16:creationId xmlns:a16="http://schemas.microsoft.com/office/drawing/2014/main" id="{264708C8-DDCB-4694-86B9-A820E99D3DAD}"/>
              </a:ext>
            </a:extLst>
          </p:cNvPr>
          <p:cNvSpPr>
            <a:spLocks xmlns:a="http://schemas.openxmlformats.org/drawingml/2006/main" noGrp="1"/>
          </p:cNvSpPr>
          <p:nvPr/>
        </p:nvSpPr>
        <p:spPr>
          <a:xfrm xmlns:a="http://schemas.openxmlformats.org/drawingml/2006/main">
            <a:off x="4248000" y="5328000"/>
            <a:ext cx="1224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300" b="1">
                <a:solidFill>
                  <a:srgbClr val="9A6512"/>
                </a:solidFill>
                <a:latin typeface="Arial"/>
                <a:ea typeface="Arial"/>
                <a:cs typeface="Arial"/>
              </a:rPr>
              <a:t>C</a:t>
            </a:r>
          </a:p>
        </p:txBody>
      </p:sp>
      <p:sp>
        <p:nvSpPr>
          <p:cNvPr id="30" name="TextBox 29">
            <a:extLst xmlns:a="http://schemas.openxmlformats.org/drawingml/2006/main">
              <a:ext uri="{FF2B5EF4-FFF2-40B4-BE49-F238E27FC236}">
                <a16:creationId xmlns:a16="http://schemas.microsoft.com/office/drawing/2014/main" id="{6CCF05A5-6038-40B0-8A85-1C9CF22840A5}"/>
              </a:ext>
            </a:extLst>
          </p:cNvPr>
          <p:cNvSpPr>
            <a:spLocks xmlns:a="http://schemas.openxmlformats.org/drawingml/2006/main" noGrp="1"/>
          </p:cNvSpPr>
          <p:nvPr/>
        </p:nvSpPr>
        <p:spPr>
          <a:xfrm xmlns:a="http://schemas.openxmlformats.org/drawingml/2006/main">
            <a:off x="4176000" y="5580000"/>
            <a:ext cx="1368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500" b="1">
                <a:solidFill>
                  <a:srgbClr val="13213A"/>
                </a:solidFill>
                <a:latin typeface="Arial"/>
                <a:ea typeface="Arial"/>
                <a:cs typeface="Arial"/>
              </a:rPr>
              <a:t>Dataspel</a:t>
            </a:r>
          </a:p>
        </p:txBody>
      </p:sp>
      <p:sp>
        <p:nvSpPr>
          <p:cNvPr id="31" name="Freeform 30">
            <a:extLst xmlns:a="http://schemas.openxmlformats.org/drawingml/2006/main">
              <a:ext uri="{FF2B5EF4-FFF2-40B4-BE49-F238E27FC236}">
                <a16:creationId xmlns:a16="http://schemas.microsoft.com/office/drawing/2014/main" id="{B75B1EFD-7741-4532-9CD3-D3BAF7B29D77}"/>
              </a:ext>
            </a:extLst>
          </p:cNvPr>
          <p:cNvSpPr>
            <a:spLocks xmlns:a="http://schemas.openxmlformats.org/drawingml/2006/main" noGrp="1"/>
          </p:cNvSpPr>
          <p:nvPr/>
        </p:nvSpPr>
        <p:spPr>
          <a:xfrm xmlns:a="http://schemas.openxmlformats.org/drawingml/2006/main">
            <a:off x="5796000" y="4068000"/>
            <a:ext cx="1512000" cy="2088000"/>
          </a:xfrm>
          <a:custGeom xmlns:a="http://schemas.openxmlformats.org/drawingml/2006/main">
            <a:rect l="l" t="t" r="r" b="b"/>
            <a:pathLst>
              <a:path w="1512000" h="2088000">
                <a:moveTo>
                  <a:pt x="0" y="0"/>
                </a:moveTo>
                <a:lnTo>
                  <a:pt x="1152000" y="0"/>
                </a:lnTo>
                <a:lnTo>
                  <a:pt x="1198989" y="3079"/>
                </a:lnTo>
                <a:lnTo>
                  <a:pt x="1245174" y="12266"/>
                </a:lnTo>
                <a:lnTo>
                  <a:pt x="1289766" y="27403"/>
                </a:lnTo>
                <a:lnTo>
                  <a:pt x="1332000" y="48230"/>
                </a:lnTo>
                <a:lnTo>
                  <a:pt x="1371154" y="74392"/>
                </a:lnTo>
                <a:lnTo>
                  <a:pt x="1406558" y="105441"/>
                </a:lnTo>
                <a:lnTo>
                  <a:pt x="1437607" y="140845"/>
                </a:lnTo>
                <a:lnTo>
                  <a:pt x="1463769" y="180000"/>
                </a:lnTo>
                <a:lnTo>
                  <a:pt x="1484596" y="222233"/>
                </a:lnTo>
                <a:lnTo>
                  <a:pt x="1499733" y="266825"/>
                </a:lnTo>
                <a:lnTo>
                  <a:pt x="1508920" y="313010"/>
                </a:lnTo>
                <a:lnTo>
                  <a:pt x="1512000" y="360000"/>
                </a:lnTo>
                <a:lnTo>
                  <a:pt x="1512000" y="1728000"/>
                </a:lnTo>
                <a:lnTo>
                  <a:pt x="1508920" y="1774989"/>
                </a:lnTo>
                <a:lnTo>
                  <a:pt x="1499733" y="1821174"/>
                </a:lnTo>
                <a:lnTo>
                  <a:pt x="1484596" y="1865766"/>
                </a:lnTo>
                <a:lnTo>
                  <a:pt x="1463769" y="1908000"/>
                </a:lnTo>
                <a:lnTo>
                  <a:pt x="1437607" y="1947154"/>
                </a:lnTo>
                <a:lnTo>
                  <a:pt x="1406558" y="1982558"/>
                </a:lnTo>
                <a:lnTo>
                  <a:pt x="1371154" y="2013607"/>
                </a:lnTo>
                <a:lnTo>
                  <a:pt x="1332000" y="2039769"/>
                </a:lnTo>
                <a:lnTo>
                  <a:pt x="1289766" y="2060596"/>
                </a:lnTo>
                <a:lnTo>
                  <a:pt x="1245174" y="2075733"/>
                </a:lnTo>
                <a:lnTo>
                  <a:pt x="1198989" y="2084920"/>
                </a:lnTo>
                <a:lnTo>
                  <a:pt x="115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2" name="Freeform 31">
            <a:extLst xmlns:a="http://schemas.openxmlformats.org/drawingml/2006/main">
              <a:ext uri="{FF2B5EF4-FFF2-40B4-BE49-F238E27FC236}">
                <a16:creationId xmlns:a16="http://schemas.microsoft.com/office/drawing/2014/main" id="{1590C014-AE59-432A-80E2-93B5CB437EA8}"/>
              </a:ext>
            </a:extLst>
          </p:cNvPr>
          <p:cNvSpPr>
            <a:spLocks xmlns:a="http://schemas.openxmlformats.org/drawingml/2006/main" noGrp="1"/>
          </p:cNvSpPr>
          <p:nvPr/>
        </p:nvSpPr>
        <p:spPr>
          <a:xfrm xmlns:a="http://schemas.openxmlformats.org/drawingml/2006/main">
            <a:off x="5796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pic>
        <p:nvPicPr>
          <p:cNvPr id="84" name="Picture 32"/>
          <p:cNvPicPr>
            <a:picLocks xmlns:a="http://schemas.openxmlformats.org/drawingml/2006/main" noChangeAspect="1"/>
          </p:cNvPicPr>
          <p:nvPr/>
        </p:nvPicPr>
        <p:blipFill>
          <a:blip xmlns:r="http://schemas.openxmlformats.org/officeDocument/2006/relationships" xmlns:a="http://schemas.openxmlformats.org/drawingml/2006/main" r:embed="Ra1d68dd0bdce4291"/>
          <a:stretch xmlns:a="http://schemas.openxmlformats.org/drawingml/2006/main"/>
        </p:blipFill>
        <p:spPr>
          <a:xfrm xmlns:a="http://schemas.openxmlformats.org/drawingml/2006/main" flipH="0" flipV="0">
            <a:off x="6083999" y="4283964"/>
            <a:ext cx="936022" cy="936022"/>
          </a:xfrm>
          <a:prstGeom xmlns:a="http://schemas.openxmlformats.org/drawingml/2006/main" prst="rect">
            <a:avLst/>
          </a:prstGeom>
        </p:spPr>
      </p:pic>
      <p:sp>
        <p:nvSpPr>
          <p:cNvPr id="34" name="TextBox 33">
            <a:extLst xmlns:a="http://schemas.openxmlformats.org/drawingml/2006/main">
              <a:ext uri="{FF2B5EF4-FFF2-40B4-BE49-F238E27FC236}">
                <a16:creationId xmlns:a16="http://schemas.microsoft.com/office/drawing/2014/main" id="{91CE8F5D-8234-475F-A85F-552CAC94DB5C}"/>
              </a:ext>
            </a:extLst>
          </p:cNvPr>
          <p:cNvSpPr>
            <a:spLocks xmlns:a="http://schemas.openxmlformats.org/drawingml/2006/main" noGrp="1"/>
          </p:cNvSpPr>
          <p:nvPr/>
        </p:nvSpPr>
        <p:spPr>
          <a:xfrm xmlns:a="http://schemas.openxmlformats.org/drawingml/2006/main">
            <a:off x="5940000" y="5328000"/>
            <a:ext cx="1224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300" b="1">
                <a:solidFill>
                  <a:srgbClr val="9A6512"/>
                </a:solidFill>
                <a:latin typeface="Arial"/>
                <a:ea typeface="Arial"/>
                <a:cs typeface="Arial"/>
              </a:rPr>
              <a:t>D</a:t>
            </a:r>
          </a:p>
        </p:txBody>
      </p:sp>
      <p:sp>
        <p:nvSpPr>
          <p:cNvPr id="35" name="TextBox 34">
            <a:extLst xmlns:a="http://schemas.openxmlformats.org/drawingml/2006/main">
              <a:ext uri="{FF2B5EF4-FFF2-40B4-BE49-F238E27FC236}">
                <a16:creationId xmlns:a16="http://schemas.microsoft.com/office/drawing/2014/main" id="{73AF9D30-57B1-4ECD-A547-980C384C2026}"/>
              </a:ext>
            </a:extLst>
          </p:cNvPr>
          <p:cNvSpPr>
            <a:spLocks xmlns:a="http://schemas.openxmlformats.org/drawingml/2006/main" noGrp="1"/>
          </p:cNvSpPr>
          <p:nvPr/>
        </p:nvSpPr>
        <p:spPr>
          <a:xfrm xmlns:a="http://schemas.openxmlformats.org/drawingml/2006/main">
            <a:off x="5868000" y="5580000"/>
            <a:ext cx="1368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500" b="1">
                <a:solidFill>
                  <a:srgbClr val="13213A"/>
                </a:solidFill>
                <a:latin typeface="Arial"/>
                <a:ea typeface="Arial"/>
                <a:cs typeface="Arial"/>
              </a:rPr>
              <a:t>Privata meddelanden</a:t>
            </a:r>
          </a:p>
        </p:txBody>
      </p:sp>
      <p:sp>
        <p:nvSpPr>
          <p:cNvPr id="36" name="Freeform 35">
            <a:extLst xmlns:a="http://schemas.openxmlformats.org/drawingml/2006/main">
              <a:ext uri="{FF2B5EF4-FFF2-40B4-BE49-F238E27FC236}">
                <a16:creationId xmlns:a16="http://schemas.microsoft.com/office/drawing/2014/main" id="{4E7C4DF8-7BC5-47FF-84C0-448B7646B957}"/>
              </a:ext>
            </a:extLst>
          </p:cNvPr>
          <p:cNvSpPr>
            <a:spLocks xmlns:a="http://schemas.openxmlformats.org/drawingml/2006/main" noGrp="1"/>
          </p:cNvSpPr>
          <p:nvPr/>
        </p:nvSpPr>
        <p:spPr>
          <a:xfrm xmlns:a="http://schemas.openxmlformats.org/drawingml/2006/main">
            <a:off x="7488000" y="4068000"/>
            <a:ext cx="1512000" cy="2088000"/>
          </a:xfrm>
          <a:custGeom xmlns:a="http://schemas.openxmlformats.org/drawingml/2006/main">
            <a:rect l="l" t="t" r="r" b="b"/>
            <a:pathLst>
              <a:path w="1512000" h="2088000">
                <a:moveTo>
                  <a:pt x="0" y="0"/>
                </a:moveTo>
                <a:lnTo>
                  <a:pt x="1152000" y="0"/>
                </a:lnTo>
                <a:lnTo>
                  <a:pt x="1198989" y="3079"/>
                </a:lnTo>
                <a:lnTo>
                  <a:pt x="1245174" y="12266"/>
                </a:lnTo>
                <a:lnTo>
                  <a:pt x="1289766" y="27403"/>
                </a:lnTo>
                <a:lnTo>
                  <a:pt x="1332000" y="48230"/>
                </a:lnTo>
                <a:lnTo>
                  <a:pt x="1371154" y="74392"/>
                </a:lnTo>
                <a:lnTo>
                  <a:pt x="1406558" y="105441"/>
                </a:lnTo>
                <a:lnTo>
                  <a:pt x="1437607" y="140845"/>
                </a:lnTo>
                <a:lnTo>
                  <a:pt x="1463769" y="180000"/>
                </a:lnTo>
                <a:lnTo>
                  <a:pt x="1484596" y="222233"/>
                </a:lnTo>
                <a:lnTo>
                  <a:pt x="1499733" y="266825"/>
                </a:lnTo>
                <a:lnTo>
                  <a:pt x="1508920" y="313010"/>
                </a:lnTo>
                <a:lnTo>
                  <a:pt x="1512000" y="360000"/>
                </a:lnTo>
                <a:lnTo>
                  <a:pt x="1512000" y="1728000"/>
                </a:lnTo>
                <a:lnTo>
                  <a:pt x="1508920" y="1774989"/>
                </a:lnTo>
                <a:lnTo>
                  <a:pt x="1499733" y="1821174"/>
                </a:lnTo>
                <a:lnTo>
                  <a:pt x="1484596" y="1865766"/>
                </a:lnTo>
                <a:lnTo>
                  <a:pt x="1463769" y="1908000"/>
                </a:lnTo>
                <a:lnTo>
                  <a:pt x="1437607" y="1947154"/>
                </a:lnTo>
                <a:lnTo>
                  <a:pt x="1406558" y="1982558"/>
                </a:lnTo>
                <a:lnTo>
                  <a:pt x="1371154" y="2013607"/>
                </a:lnTo>
                <a:lnTo>
                  <a:pt x="1332000" y="2039769"/>
                </a:lnTo>
                <a:lnTo>
                  <a:pt x="1289766" y="2060596"/>
                </a:lnTo>
                <a:lnTo>
                  <a:pt x="1245174" y="2075733"/>
                </a:lnTo>
                <a:lnTo>
                  <a:pt x="1198989" y="2084920"/>
                </a:lnTo>
                <a:lnTo>
                  <a:pt x="115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7" name="Freeform 36">
            <a:extLst xmlns:a="http://schemas.openxmlformats.org/drawingml/2006/main">
              <a:ext uri="{FF2B5EF4-FFF2-40B4-BE49-F238E27FC236}">
                <a16:creationId xmlns:a16="http://schemas.microsoft.com/office/drawing/2014/main" id="{92DE14C1-22D6-489E-9168-2801133D4CD4}"/>
              </a:ext>
            </a:extLst>
          </p:cNvPr>
          <p:cNvSpPr>
            <a:spLocks xmlns:a="http://schemas.openxmlformats.org/drawingml/2006/main" noGrp="1"/>
          </p:cNvSpPr>
          <p:nvPr/>
        </p:nvSpPr>
        <p:spPr>
          <a:xfrm xmlns:a="http://schemas.openxmlformats.org/drawingml/2006/main">
            <a:off x="7488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pic>
        <p:nvPicPr>
          <p:cNvPr id="89" name="Picture 37"/>
          <p:cNvPicPr>
            <a:picLocks xmlns:a="http://schemas.openxmlformats.org/drawingml/2006/main" noChangeAspect="1"/>
          </p:cNvPicPr>
          <p:nvPr/>
        </p:nvPicPr>
        <p:blipFill>
          <a:blip xmlns:r="http://schemas.openxmlformats.org/officeDocument/2006/relationships" xmlns:a="http://schemas.openxmlformats.org/drawingml/2006/main" r:embed="Rd5013c2225264344"/>
          <a:stretch xmlns:a="http://schemas.openxmlformats.org/drawingml/2006/main"/>
        </p:blipFill>
        <p:spPr>
          <a:xfrm xmlns:a="http://schemas.openxmlformats.org/drawingml/2006/main" flipH="0" flipV="0">
            <a:off x="7776020" y="4283964"/>
            <a:ext cx="936022" cy="936022"/>
          </a:xfrm>
          <a:prstGeom xmlns:a="http://schemas.openxmlformats.org/drawingml/2006/main" prst="rect">
            <a:avLst/>
          </a:prstGeom>
        </p:spPr>
      </p:pic>
      <p:sp>
        <p:nvSpPr>
          <p:cNvPr id="39" name="TextBox 38">
            <a:extLst xmlns:a="http://schemas.openxmlformats.org/drawingml/2006/main">
              <a:ext uri="{FF2B5EF4-FFF2-40B4-BE49-F238E27FC236}">
                <a16:creationId xmlns:a16="http://schemas.microsoft.com/office/drawing/2014/main" id="{3AF0909E-C83B-41FB-976B-085097BE112F}"/>
              </a:ext>
            </a:extLst>
          </p:cNvPr>
          <p:cNvSpPr>
            <a:spLocks xmlns:a="http://schemas.openxmlformats.org/drawingml/2006/main" noGrp="1"/>
          </p:cNvSpPr>
          <p:nvPr/>
        </p:nvSpPr>
        <p:spPr>
          <a:xfrm xmlns:a="http://schemas.openxmlformats.org/drawingml/2006/main">
            <a:off x="7632000" y="5328000"/>
            <a:ext cx="1224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300" b="1">
                <a:solidFill>
                  <a:srgbClr val="9A6512"/>
                </a:solidFill>
                <a:latin typeface="Arial"/>
                <a:ea typeface="Arial"/>
                <a:cs typeface="Arial"/>
              </a:rPr>
              <a:t>F</a:t>
            </a:r>
          </a:p>
        </p:txBody>
      </p:sp>
      <p:sp>
        <p:nvSpPr>
          <p:cNvPr id="40" name="TextBox 39">
            <a:extLst xmlns:a="http://schemas.openxmlformats.org/drawingml/2006/main">
              <a:ext uri="{FF2B5EF4-FFF2-40B4-BE49-F238E27FC236}">
                <a16:creationId xmlns:a16="http://schemas.microsoft.com/office/drawing/2014/main" id="{B3D8A8BD-7C59-4B63-A5D6-3C07D7E22520}"/>
              </a:ext>
            </a:extLst>
          </p:cNvPr>
          <p:cNvSpPr>
            <a:spLocks xmlns:a="http://schemas.openxmlformats.org/drawingml/2006/main" noGrp="1"/>
          </p:cNvSpPr>
          <p:nvPr/>
        </p:nvSpPr>
        <p:spPr>
          <a:xfrm xmlns:a="http://schemas.openxmlformats.org/drawingml/2006/main">
            <a:off x="7560000" y="5580000"/>
            <a:ext cx="1368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500" b="1">
                <a:solidFill>
                  <a:srgbClr val="13213A"/>
                </a:solidFill>
                <a:latin typeface="Arial"/>
                <a:ea typeface="Arial"/>
                <a:cs typeface="Arial"/>
              </a:rPr>
              <a:t>Skolans plattform</a:t>
            </a:r>
          </a:p>
        </p:txBody>
      </p:sp>
      <p:sp>
        <p:nvSpPr>
          <p:cNvPr id="41" name="Freeform 40">
            <a:extLst xmlns:a="http://schemas.openxmlformats.org/drawingml/2006/main">
              <a:ext uri="{FF2B5EF4-FFF2-40B4-BE49-F238E27FC236}">
                <a16:creationId xmlns:a16="http://schemas.microsoft.com/office/drawing/2014/main" id="{A898D62A-CBB6-41BC-AA5B-1D78C8196472}"/>
              </a:ext>
            </a:extLst>
          </p:cNvPr>
          <p:cNvSpPr>
            <a:spLocks xmlns:a="http://schemas.openxmlformats.org/drawingml/2006/main" noGrp="1"/>
          </p:cNvSpPr>
          <p:nvPr/>
        </p:nvSpPr>
        <p:spPr>
          <a:xfrm xmlns:a="http://schemas.openxmlformats.org/drawingml/2006/main">
            <a:off x="9180000" y="4068000"/>
            <a:ext cx="1512000" cy="2088000"/>
          </a:xfrm>
          <a:custGeom xmlns:a="http://schemas.openxmlformats.org/drawingml/2006/main">
            <a:rect l="l" t="t" r="r" b="b"/>
            <a:pathLst>
              <a:path w="1512000" h="2088000">
                <a:moveTo>
                  <a:pt x="0" y="0"/>
                </a:moveTo>
                <a:lnTo>
                  <a:pt x="1152000" y="0"/>
                </a:lnTo>
                <a:lnTo>
                  <a:pt x="1198989" y="3079"/>
                </a:lnTo>
                <a:lnTo>
                  <a:pt x="1245174" y="12266"/>
                </a:lnTo>
                <a:lnTo>
                  <a:pt x="1289766" y="27403"/>
                </a:lnTo>
                <a:lnTo>
                  <a:pt x="1332000" y="48230"/>
                </a:lnTo>
                <a:lnTo>
                  <a:pt x="1371154" y="74392"/>
                </a:lnTo>
                <a:lnTo>
                  <a:pt x="1406558" y="105441"/>
                </a:lnTo>
                <a:lnTo>
                  <a:pt x="1437607" y="140845"/>
                </a:lnTo>
                <a:lnTo>
                  <a:pt x="1463769" y="180000"/>
                </a:lnTo>
                <a:lnTo>
                  <a:pt x="1484596" y="222233"/>
                </a:lnTo>
                <a:lnTo>
                  <a:pt x="1499733" y="266825"/>
                </a:lnTo>
                <a:lnTo>
                  <a:pt x="1508920" y="313010"/>
                </a:lnTo>
                <a:lnTo>
                  <a:pt x="1512000" y="360000"/>
                </a:lnTo>
                <a:lnTo>
                  <a:pt x="1512000" y="1728000"/>
                </a:lnTo>
                <a:lnTo>
                  <a:pt x="1508920" y="1774989"/>
                </a:lnTo>
                <a:lnTo>
                  <a:pt x="1499733" y="1821174"/>
                </a:lnTo>
                <a:lnTo>
                  <a:pt x="1484596" y="1865766"/>
                </a:lnTo>
                <a:lnTo>
                  <a:pt x="1463769" y="1908000"/>
                </a:lnTo>
                <a:lnTo>
                  <a:pt x="1437607" y="1947154"/>
                </a:lnTo>
                <a:lnTo>
                  <a:pt x="1406558" y="1982558"/>
                </a:lnTo>
                <a:lnTo>
                  <a:pt x="1371154" y="2013607"/>
                </a:lnTo>
                <a:lnTo>
                  <a:pt x="1332000" y="2039769"/>
                </a:lnTo>
                <a:lnTo>
                  <a:pt x="1289766" y="2060596"/>
                </a:lnTo>
                <a:lnTo>
                  <a:pt x="1245174" y="2075733"/>
                </a:lnTo>
                <a:lnTo>
                  <a:pt x="1198989" y="2084920"/>
                </a:lnTo>
                <a:lnTo>
                  <a:pt x="115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2" name="Freeform 41">
            <a:extLst xmlns:a="http://schemas.openxmlformats.org/drawingml/2006/main">
              <a:ext uri="{FF2B5EF4-FFF2-40B4-BE49-F238E27FC236}">
                <a16:creationId xmlns:a16="http://schemas.microsoft.com/office/drawing/2014/main" id="{AC9E5E53-731A-4C8A-86E4-9CC24DDBE39E}"/>
              </a:ext>
            </a:extLst>
          </p:cNvPr>
          <p:cNvSpPr>
            <a:spLocks xmlns:a="http://schemas.openxmlformats.org/drawingml/2006/main" noGrp="1"/>
          </p:cNvSpPr>
          <p:nvPr/>
        </p:nvSpPr>
        <p:spPr>
          <a:xfrm xmlns:a="http://schemas.openxmlformats.org/drawingml/2006/main">
            <a:off x="9180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pic>
        <p:nvPicPr>
          <p:cNvPr id="94" name="Picture 42"/>
          <p:cNvPicPr>
            <a:picLocks xmlns:a="http://schemas.openxmlformats.org/drawingml/2006/main" noChangeAspect="1"/>
          </p:cNvPicPr>
          <p:nvPr/>
        </p:nvPicPr>
        <p:blipFill>
          <a:blip xmlns:r="http://schemas.openxmlformats.org/officeDocument/2006/relationships" xmlns:a="http://schemas.openxmlformats.org/drawingml/2006/main" r:embed="R2d0902db61b84ee5"/>
          <a:stretch xmlns:a="http://schemas.openxmlformats.org/drawingml/2006/main"/>
        </p:blipFill>
        <p:spPr>
          <a:xfrm xmlns:a="http://schemas.openxmlformats.org/drawingml/2006/main" flipH="0" flipV="0">
            <a:off x="9468041" y="4283964"/>
            <a:ext cx="936022" cy="936022"/>
          </a:xfrm>
          <a:prstGeom xmlns:a="http://schemas.openxmlformats.org/drawingml/2006/main" prst="rect">
            <a:avLst/>
          </a:prstGeom>
        </p:spPr>
      </p:pic>
      <p:sp>
        <p:nvSpPr>
          <p:cNvPr id="44" name="TextBox 43">
            <a:extLst xmlns:a="http://schemas.openxmlformats.org/drawingml/2006/main">
              <a:ext uri="{FF2B5EF4-FFF2-40B4-BE49-F238E27FC236}">
                <a16:creationId xmlns:a16="http://schemas.microsoft.com/office/drawing/2014/main" id="{C7AB154F-6657-4BDF-B582-934990BA6F2E}"/>
              </a:ext>
            </a:extLst>
          </p:cNvPr>
          <p:cNvSpPr>
            <a:spLocks xmlns:a="http://schemas.openxmlformats.org/drawingml/2006/main" noGrp="1"/>
          </p:cNvSpPr>
          <p:nvPr/>
        </p:nvSpPr>
        <p:spPr>
          <a:xfrm xmlns:a="http://schemas.openxmlformats.org/drawingml/2006/main">
            <a:off x="9324000" y="5328000"/>
            <a:ext cx="1224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300" b="1">
                <a:solidFill>
                  <a:srgbClr val="9A6512"/>
                </a:solidFill>
                <a:latin typeface="Arial"/>
                <a:ea typeface="Arial"/>
                <a:cs typeface="Arial"/>
              </a:rPr>
              <a:t>H</a:t>
            </a:r>
          </a:p>
        </p:txBody>
      </p:sp>
      <p:sp>
        <p:nvSpPr>
          <p:cNvPr id="45" name="TextBox 44">
            <a:extLst xmlns:a="http://schemas.openxmlformats.org/drawingml/2006/main">
              <a:ext uri="{FF2B5EF4-FFF2-40B4-BE49-F238E27FC236}">
                <a16:creationId xmlns:a16="http://schemas.microsoft.com/office/drawing/2014/main" id="{4C0B09F8-186B-4402-8FEF-E20AC61F084F}"/>
              </a:ext>
            </a:extLst>
          </p:cNvPr>
          <p:cNvSpPr>
            <a:spLocks xmlns:a="http://schemas.openxmlformats.org/drawingml/2006/main" noGrp="1"/>
          </p:cNvSpPr>
          <p:nvPr/>
        </p:nvSpPr>
        <p:spPr>
          <a:xfrm xmlns:a="http://schemas.openxmlformats.org/drawingml/2006/main">
            <a:off x="9252000" y="5580000"/>
            <a:ext cx="1368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1500" b="1">
                <a:solidFill>
                  <a:srgbClr val="13213A"/>
                </a:solidFill>
                <a:latin typeface="Arial"/>
                <a:ea typeface="Arial"/>
                <a:cs typeface="Arial"/>
              </a:rPr>
              <a:t>Snapchat / Discord</a:t>
            </a:r>
          </a:p>
        </p:txBody>
      </p:sp>
    </p:spTree>
    <p:extLst>
      <p:ext uri="{BB962C8B-B14F-4D97-AF65-F5344CB8AC3E}">
        <p14:creationId xmlns:p14="http://schemas.microsoft.com/office/powerpoint/2010/main" val="412280127"/>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EC0E4CD9-E68D-40C7-8B32-9B6CD1684761}"/>
              </a:ext>
            </a:extLst>
          </p:cNvPr>
          <p:cNvSpPr>
            <a:spLocks xmlns:a="http://schemas.openxmlformats.org/drawingml/2006/main" noGrp="1"/>
          </p:cNvSpPr>
          <p:nvPr/>
        </p:nvSpPr>
        <p:spPr>
          <a:xfrm xmlns:a="http://schemas.openxmlformats.org/drawingml/2006/main">
            <a:off x="11617200" y="64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F8936EC8-33BA-4C91-9979-FB43ED098A72}"/>
              </a:ext>
            </a:extLst>
          </p:cNvPr>
          <p:cNvSpPr>
            <a:spLocks xmlns:a="http://schemas.openxmlformats.org/drawingml/2006/main" noGrp="1"/>
          </p:cNvSpPr>
          <p:nvPr/>
        </p:nvSpPr>
        <p:spPr>
          <a:xfrm xmlns:a="http://schemas.openxmlformats.org/drawingml/2006/main">
            <a:off x="12042000" y="182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3FC9CBD-45F5-43FB-9657-7BBCD4A98367}"/>
              </a:ext>
            </a:extLst>
          </p:cNvPr>
          <p:cNvSpPr>
            <a:spLocks xmlns:a="http://schemas.openxmlformats.org/drawingml/2006/main" noGrp="1"/>
          </p:cNvSpPr>
          <p:nvPr/>
        </p:nvSpPr>
        <p:spPr>
          <a:xfrm xmlns:a="http://schemas.openxmlformats.org/drawingml/2006/main">
            <a:off x="11689200" y="79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1</a:t>
            </a:r>
          </a:p>
        </p:txBody>
      </p:sp>
      <p:sp>
        <p:nvSpPr>
          <p:cNvPr id="5" name="TextBox 4">
            <a:extLst xmlns:a="http://schemas.openxmlformats.org/drawingml/2006/main">
              <a:ext uri="{FF2B5EF4-FFF2-40B4-BE49-F238E27FC236}">
                <a16:creationId xmlns:a16="http://schemas.microsoft.com/office/drawing/2014/main" id="{538E2EEA-4020-4743-84A2-AB85A0A0D225}"/>
              </a:ext>
            </a:extLst>
          </p:cNvPr>
          <p:cNvSpPr>
            <a:spLocks xmlns:a="http://schemas.openxmlformats.org/drawingml/2006/main" noGrp="1"/>
          </p:cNvSpPr>
          <p:nvPr/>
        </p:nvSpPr>
        <p:spPr>
          <a:xfrm xmlns:a="http://schemas.openxmlformats.org/drawingml/2006/main">
            <a:off x="11635200" y="122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Vad gäller?</a:t>
            </a:r>
          </a:p>
        </p:txBody>
      </p:sp>
      <p:sp>
        <p:nvSpPr>
          <p:cNvPr id="6" name="TextBox 5">
            <a:extLst xmlns:a="http://schemas.openxmlformats.org/drawingml/2006/main">
              <a:ext uri="{FF2B5EF4-FFF2-40B4-BE49-F238E27FC236}">
                <a16:creationId xmlns:a16="http://schemas.microsoft.com/office/drawing/2014/main" id="{1EE5F569-5215-40CC-84A7-D631995AECE1}"/>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5AF3CB9C-234B-4E32-87C7-3526375E362F}"/>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1, fortsättning</a:t>
            </a:r>
          </a:p>
        </p:txBody>
      </p:sp>
      <p:sp>
        <p:nvSpPr>
          <p:cNvPr id="8" name="TextBox 7">
            <a:extLst xmlns:a="http://schemas.openxmlformats.org/drawingml/2006/main">
              <a:ext uri="{FF2B5EF4-FFF2-40B4-BE49-F238E27FC236}">
                <a16:creationId xmlns:a16="http://schemas.microsoft.com/office/drawing/2014/main" id="{42DC2F61-E43A-43A5-B9B1-81B91EC2F2C5}"/>
              </a:ext>
            </a:extLst>
          </p:cNvPr>
          <p:cNvSpPr>
            <a:spLocks xmlns:a="http://schemas.openxmlformats.org/drawingml/2006/main" noGrp="1"/>
          </p:cNvSpPr>
          <p:nvPr/>
        </p:nvSpPr>
        <p:spPr>
          <a:xfrm xmlns:a="http://schemas.openxmlformats.org/drawingml/2006/main">
            <a:off x="720000" y="851250"/>
            <a:ext cx="8280000" cy="98475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Gråzoner</a:t>
            </a:r>
          </a:p>
        </p:txBody>
      </p:sp>
      <p:pic>
        <p:nvPicPr>
          <p:cNvPr id="38" name="Picture 8"/>
          <p:cNvPicPr>
            <a:picLocks xmlns:a="http://schemas.openxmlformats.org/drawingml/2006/main" noChangeAspect="1"/>
          </p:cNvPicPr>
          <p:nvPr/>
        </p:nvPicPr>
        <p:blipFill>
          <a:blip xmlns:r="http://schemas.openxmlformats.org/officeDocument/2006/relationships" xmlns:a="http://schemas.openxmlformats.org/drawingml/2006/main" r:embed="Rff4a9cf2defe4670"/>
          <a:stretch xmlns:a="http://schemas.openxmlformats.org/drawingml/2006/main">
            <a:fillRect l="0" t="0" r="0" b="0"/>
          </a:stretch>
        </p:blipFill>
        <p:spPr>
          <a:xfrm xmlns:a="http://schemas.openxmlformats.org/drawingml/2006/main">
            <a:off x="9666000" y="576000"/>
            <a:ext cx="15912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ABDCB065-86FC-42CB-A2B7-6A9312C01AE9}"/>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3 min</a:t>
            </a:r>
          </a:p>
        </p:txBody>
      </p:sp>
      <p:sp>
        <p:nvSpPr>
          <p:cNvPr id="11" name="Freeform 10">
            <a:extLst xmlns:a="http://schemas.openxmlformats.org/drawingml/2006/main">
              <a:ext uri="{FF2B5EF4-FFF2-40B4-BE49-F238E27FC236}">
                <a16:creationId xmlns:a16="http://schemas.microsoft.com/office/drawing/2014/main" id="{ACDF12BD-B00C-4590-AFAF-305C825C7DE6}"/>
              </a:ext>
            </a:extLst>
          </p:cNvPr>
          <p:cNvSpPr>
            <a:spLocks xmlns:a="http://schemas.openxmlformats.org/drawingml/2006/main" noGrp="1"/>
          </p:cNvSpPr>
          <p:nvPr/>
        </p:nvSpPr>
        <p:spPr>
          <a:xfrm xmlns:a="http://schemas.openxmlformats.org/drawingml/2006/main">
            <a:off x="720000" y="2016000"/>
            <a:ext cx="10080000" cy="1800000"/>
          </a:xfrm>
          <a:custGeom xmlns:a="http://schemas.openxmlformats.org/drawingml/2006/main">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394DA6EB-8056-4957-8FFB-D0C04DEAA96D}"/>
              </a:ext>
            </a:extLst>
          </p:cNvPr>
          <p:cNvSpPr>
            <a:spLocks xmlns:a="http://schemas.openxmlformats.org/drawingml/2006/main" noGrp="1"/>
          </p:cNvSpPr>
          <p:nvPr/>
        </p:nvSpPr>
        <p:spPr>
          <a:xfrm xmlns:a="http://schemas.openxmlformats.org/drawingml/2006/main">
            <a:off x="720000" y="359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6C671A26-3101-444A-A3FA-8B9EE2891E94}"/>
              </a:ext>
            </a:extLst>
          </p:cNvPr>
          <p:cNvSpPr>
            <a:spLocks xmlns:a="http://schemas.openxmlformats.org/drawingml/2006/main" noGrp="1"/>
          </p:cNvSpPr>
          <p:nvPr/>
        </p:nvSpPr>
        <p:spPr>
          <a:xfrm xmlns:a="http://schemas.openxmlformats.org/drawingml/2006/main">
            <a:off x="1080000" y="2232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När ni är klara</a:t>
            </a:r>
          </a:p>
        </p:txBody>
      </p:sp>
      <p:sp>
        <p:nvSpPr>
          <p:cNvPr id="14" name="TextBox 13">
            <a:extLst xmlns:a="http://schemas.openxmlformats.org/drawingml/2006/main">
              <a:ext uri="{FF2B5EF4-FFF2-40B4-BE49-F238E27FC236}">
                <a16:creationId xmlns:a16="http://schemas.microsoft.com/office/drawing/2014/main" id="{D9986A98-EECF-4669-BD35-2C4519FE51CF}"/>
              </a:ext>
            </a:extLst>
          </p:cNvPr>
          <p:cNvSpPr>
            <a:spLocks xmlns:a="http://schemas.openxmlformats.org/drawingml/2006/main" noGrp="1"/>
          </p:cNvSpPr>
          <p:nvPr/>
        </p:nvSpPr>
        <p:spPr>
          <a:xfrm xmlns:a="http://schemas.openxmlformats.org/drawingml/2006/main">
            <a:off x="1080000" y="2484000"/>
            <a:ext cx="9180000" cy="871728"/>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Kontrollera i parhäftet: alla bokstäver A-H ska stå under Omfattas, Omfattas inte eller Gråzon.</a:t>
            </a:r>
          </a:p>
        </p:txBody>
      </p:sp>
      <p:sp>
        <p:nvSpPr>
          <p:cNvPr id="15" name="TextBox 14">
            <a:extLst xmlns:a="http://schemas.openxmlformats.org/drawingml/2006/main">
              <a:ext uri="{FF2B5EF4-FFF2-40B4-BE49-F238E27FC236}">
                <a16:creationId xmlns:a16="http://schemas.microsoft.com/office/drawing/2014/main" id="{DE3803B7-EEC0-4A14-A985-CB33F25FB18C}"/>
              </a:ext>
            </a:extLst>
          </p:cNvPr>
          <p:cNvSpPr>
            <a:spLocks xmlns:a="http://schemas.openxmlformats.org/drawingml/2006/main" noGrp="1"/>
          </p:cNvSpPr>
          <p:nvPr/>
        </p:nvSpPr>
        <p:spPr>
          <a:xfrm xmlns:a="http://schemas.openxmlformats.org/drawingml/2006/main">
            <a:off x="1080000" y="3348000"/>
            <a:ext cx="918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500" b="0">
                <a:solidFill>
                  <a:srgbClr val="DCE3EE"/>
                </a:solidFill>
                <a:latin typeface="Arial"/>
                <a:ea typeface="Arial"/>
                <a:cs typeface="Arial"/>
              </a:rPr>
              <a:t>Välj en gråzon. Säg vilken uppgift om tjänstens huvudsyfte ni behöver för att kunna avgöra.</a:t>
            </a:r>
          </a:p>
        </p:txBody>
      </p:sp>
      <p:sp>
        <p:nvSpPr>
          <p:cNvPr id="16" name="Freeform 15">
            <a:extLst xmlns:a="http://schemas.openxmlformats.org/drawingml/2006/main">
              <a:ext uri="{FF2B5EF4-FFF2-40B4-BE49-F238E27FC236}">
                <a16:creationId xmlns:a16="http://schemas.microsoft.com/office/drawing/2014/main" id="{1F15E4F5-A8E0-4C47-8A84-12A4D2C8AFB2}"/>
              </a:ext>
            </a:extLst>
          </p:cNvPr>
          <p:cNvSpPr>
            <a:spLocks xmlns:a="http://schemas.openxmlformats.org/drawingml/2006/main" noGrp="1"/>
          </p:cNvSpPr>
          <p:nvPr/>
        </p:nvSpPr>
        <p:spPr>
          <a:xfrm xmlns:a="http://schemas.openxmlformats.org/drawingml/2006/main">
            <a:off x="4680000" y="4068000"/>
            <a:ext cx="2160000" cy="576000"/>
          </a:xfrm>
          <a:custGeom xmlns:a="http://schemas.openxmlformats.org/drawingml/2006/main">
            <a:rect l="l" t="t" r="r" b="b"/>
            <a:pathLst>
              <a:path w="2160000" h="576000">
                <a:moveTo>
                  <a:pt x="0" y="0"/>
                </a:moveTo>
                <a:lnTo>
                  <a:pt x="1872000" y="0"/>
                </a:lnTo>
                <a:lnTo>
                  <a:pt x="1909591" y="2463"/>
                </a:lnTo>
                <a:lnTo>
                  <a:pt x="1946539" y="9813"/>
                </a:lnTo>
                <a:lnTo>
                  <a:pt x="1982212" y="21922"/>
                </a:lnTo>
                <a:lnTo>
                  <a:pt x="2016000" y="38584"/>
                </a:lnTo>
                <a:lnTo>
                  <a:pt x="2047323" y="59514"/>
                </a:lnTo>
                <a:lnTo>
                  <a:pt x="2075646" y="84353"/>
                </a:lnTo>
                <a:lnTo>
                  <a:pt x="2100485" y="112676"/>
                </a:lnTo>
                <a:lnTo>
                  <a:pt x="2121415" y="144000"/>
                </a:lnTo>
                <a:lnTo>
                  <a:pt x="2138077" y="177787"/>
                </a:lnTo>
                <a:lnTo>
                  <a:pt x="2150186" y="213460"/>
                </a:lnTo>
                <a:lnTo>
                  <a:pt x="2157536" y="250408"/>
                </a:lnTo>
                <a:lnTo>
                  <a:pt x="2160000" y="288000"/>
                </a:lnTo>
                <a:lnTo>
                  <a:pt x="2160000" y="288000"/>
                </a:lnTo>
                <a:lnTo>
                  <a:pt x="2157536" y="325591"/>
                </a:lnTo>
                <a:lnTo>
                  <a:pt x="2150186" y="362539"/>
                </a:lnTo>
                <a:lnTo>
                  <a:pt x="2138077" y="398212"/>
                </a:lnTo>
                <a:lnTo>
                  <a:pt x="2121415" y="432000"/>
                </a:lnTo>
                <a:lnTo>
                  <a:pt x="2100485" y="463323"/>
                </a:lnTo>
                <a:lnTo>
                  <a:pt x="2075646" y="491646"/>
                </a:lnTo>
                <a:lnTo>
                  <a:pt x="2047323" y="516485"/>
                </a:lnTo>
                <a:lnTo>
                  <a:pt x="2016000" y="537415"/>
                </a:lnTo>
                <a:lnTo>
                  <a:pt x="1982212" y="554077"/>
                </a:lnTo>
                <a:lnTo>
                  <a:pt x="1946539" y="566186"/>
                </a:lnTo>
                <a:lnTo>
                  <a:pt x="1909591" y="573536"/>
                </a:lnTo>
                <a:lnTo>
                  <a:pt x="1872000" y="576000"/>
                </a:lnTo>
                <a:lnTo>
                  <a:pt x="0" y="576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7" name="Freeform 16">
            <a:extLst xmlns:a="http://schemas.openxmlformats.org/drawingml/2006/main">
              <a:ext uri="{FF2B5EF4-FFF2-40B4-BE49-F238E27FC236}">
                <a16:creationId xmlns:a16="http://schemas.microsoft.com/office/drawing/2014/main" id="{539FF776-5408-4F18-A6C1-9AE43F43C85C}"/>
              </a:ext>
            </a:extLst>
          </p:cNvPr>
          <p:cNvSpPr>
            <a:spLocks xmlns:a="http://schemas.openxmlformats.org/drawingml/2006/main" noGrp="1"/>
          </p:cNvSpPr>
          <p:nvPr/>
        </p:nvSpPr>
        <p:spPr>
          <a:xfrm xmlns:a="http://schemas.openxmlformats.org/drawingml/2006/main">
            <a:off x="4680000" y="442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8" name="Freeform 17">
            <a:extLst xmlns:a="http://schemas.openxmlformats.org/drawingml/2006/main">
              <a:ext uri="{FF2B5EF4-FFF2-40B4-BE49-F238E27FC236}">
                <a16:creationId xmlns:a16="http://schemas.microsoft.com/office/drawing/2014/main" id="{BAFB3ED6-0BA1-4AC6-8A19-BBC1D659193A}"/>
              </a:ext>
            </a:extLst>
          </p:cNvPr>
          <p:cNvSpPr>
            <a:spLocks xmlns:a="http://schemas.openxmlformats.org/drawingml/2006/main" noGrp="1"/>
          </p:cNvSpPr>
          <p:nvPr/>
        </p:nvSpPr>
        <p:spPr>
          <a:xfrm xmlns:a="http://schemas.openxmlformats.org/drawingml/2006/main">
            <a:off x="3492000" y="4788000"/>
            <a:ext cx="2160000" cy="576000"/>
          </a:xfrm>
          <a:custGeom xmlns:a="http://schemas.openxmlformats.org/drawingml/2006/main">
            <a:rect l="l" t="t" r="r" b="b"/>
            <a:pathLst>
              <a:path w="2160000" h="576000">
                <a:moveTo>
                  <a:pt x="0" y="0"/>
                </a:moveTo>
                <a:lnTo>
                  <a:pt x="1872000" y="0"/>
                </a:lnTo>
                <a:lnTo>
                  <a:pt x="1909591" y="2463"/>
                </a:lnTo>
                <a:lnTo>
                  <a:pt x="1946539" y="9813"/>
                </a:lnTo>
                <a:lnTo>
                  <a:pt x="1982212" y="21922"/>
                </a:lnTo>
                <a:lnTo>
                  <a:pt x="2016000" y="38584"/>
                </a:lnTo>
                <a:lnTo>
                  <a:pt x="2047323" y="59514"/>
                </a:lnTo>
                <a:lnTo>
                  <a:pt x="2075646" y="84353"/>
                </a:lnTo>
                <a:lnTo>
                  <a:pt x="2100485" y="112676"/>
                </a:lnTo>
                <a:lnTo>
                  <a:pt x="2121415" y="144000"/>
                </a:lnTo>
                <a:lnTo>
                  <a:pt x="2138077" y="177787"/>
                </a:lnTo>
                <a:lnTo>
                  <a:pt x="2150186" y="213460"/>
                </a:lnTo>
                <a:lnTo>
                  <a:pt x="2157536" y="250408"/>
                </a:lnTo>
                <a:lnTo>
                  <a:pt x="2160000" y="288000"/>
                </a:lnTo>
                <a:lnTo>
                  <a:pt x="2160000" y="288000"/>
                </a:lnTo>
                <a:lnTo>
                  <a:pt x="2157536" y="325591"/>
                </a:lnTo>
                <a:lnTo>
                  <a:pt x="2150186" y="362539"/>
                </a:lnTo>
                <a:lnTo>
                  <a:pt x="2138077" y="398212"/>
                </a:lnTo>
                <a:lnTo>
                  <a:pt x="2121415" y="432000"/>
                </a:lnTo>
                <a:lnTo>
                  <a:pt x="2100485" y="463323"/>
                </a:lnTo>
                <a:lnTo>
                  <a:pt x="2075646" y="491646"/>
                </a:lnTo>
                <a:lnTo>
                  <a:pt x="2047323" y="516485"/>
                </a:lnTo>
                <a:lnTo>
                  <a:pt x="2016000" y="537415"/>
                </a:lnTo>
                <a:lnTo>
                  <a:pt x="1982212" y="554077"/>
                </a:lnTo>
                <a:lnTo>
                  <a:pt x="1946539" y="566186"/>
                </a:lnTo>
                <a:lnTo>
                  <a:pt x="1909591" y="573536"/>
                </a:lnTo>
                <a:lnTo>
                  <a:pt x="1872000" y="576000"/>
                </a:lnTo>
                <a:lnTo>
                  <a:pt x="0" y="576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9" name="Freeform 18">
            <a:extLst xmlns:a="http://schemas.openxmlformats.org/drawingml/2006/main">
              <a:ext uri="{FF2B5EF4-FFF2-40B4-BE49-F238E27FC236}">
                <a16:creationId xmlns:a16="http://schemas.microsoft.com/office/drawing/2014/main" id="{940466A9-294E-42C7-80DF-DF8E6E867F0F}"/>
              </a:ext>
            </a:extLst>
          </p:cNvPr>
          <p:cNvSpPr>
            <a:spLocks xmlns:a="http://schemas.openxmlformats.org/drawingml/2006/main" noGrp="1"/>
          </p:cNvSpPr>
          <p:nvPr/>
        </p:nvSpPr>
        <p:spPr>
          <a:xfrm xmlns:a="http://schemas.openxmlformats.org/drawingml/2006/main">
            <a:off x="3492000" y="514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0" name="Freeform 19">
            <a:extLst xmlns:a="http://schemas.openxmlformats.org/drawingml/2006/main">
              <a:ext uri="{FF2B5EF4-FFF2-40B4-BE49-F238E27FC236}">
                <a16:creationId xmlns:a16="http://schemas.microsoft.com/office/drawing/2014/main" id="{E8096BBB-C8E7-48CF-8C12-2C29D11D2033}"/>
              </a:ext>
            </a:extLst>
          </p:cNvPr>
          <p:cNvSpPr>
            <a:spLocks xmlns:a="http://schemas.openxmlformats.org/drawingml/2006/main" noGrp="1"/>
          </p:cNvSpPr>
          <p:nvPr/>
        </p:nvSpPr>
        <p:spPr>
          <a:xfrm xmlns:a="http://schemas.openxmlformats.org/drawingml/2006/main">
            <a:off x="5868000" y="4788000"/>
            <a:ext cx="2160000" cy="576000"/>
          </a:xfrm>
          <a:custGeom xmlns:a="http://schemas.openxmlformats.org/drawingml/2006/main">
            <a:rect l="l" t="t" r="r" b="b"/>
            <a:pathLst>
              <a:path w="2160000" h="576000">
                <a:moveTo>
                  <a:pt x="0" y="0"/>
                </a:moveTo>
                <a:lnTo>
                  <a:pt x="1872000" y="0"/>
                </a:lnTo>
                <a:lnTo>
                  <a:pt x="1909591" y="2463"/>
                </a:lnTo>
                <a:lnTo>
                  <a:pt x="1946539" y="9813"/>
                </a:lnTo>
                <a:lnTo>
                  <a:pt x="1982212" y="21922"/>
                </a:lnTo>
                <a:lnTo>
                  <a:pt x="2016000" y="38584"/>
                </a:lnTo>
                <a:lnTo>
                  <a:pt x="2047323" y="59514"/>
                </a:lnTo>
                <a:lnTo>
                  <a:pt x="2075646" y="84353"/>
                </a:lnTo>
                <a:lnTo>
                  <a:pt x="2100485" y="112676"/>
                </a:lnTo>
                <a:lnTo>
                  <a:pt x="2121415" y="144000"/>
                </a:lnTo>
                <a:lnTo>
                  <a:pt x="2138077" y="177787"/>
                </a:lnTo>
                <a:lnTo>
                  <a:pt x="2150186" y="213460"/>
                </a:lnTo>
                <a:lnTo>
                  <a:pt x="2157536" y="250408"/>
                </a:lnTo>
                <a:lnTo>
                  <a:pt x="2160000" y="288000"/>
                </a:lnTo>
                <a:lnTo>
                  <a:pt x="2160000" y="288000"/>
                </a:lnTo>
                <a:lnTo>
                  <a:pt x="2157536" y="325591"/>
                </a:lnTo>
                <a:lnTo>
                  <a:pt x="2150186" y="362539"/>
                </a:lnTo>
                <a:lnTo>
                  <a:pt x="2138077" y="398212"/>
                </a:lnTo>
                <a:lnTo>
                  <a:pt x="2121415" y="432000"/>
                </a:lnTo>
                <a:lnTo>
                  <a:pt x="2100485" y="463323"/>
                </a:lnTo>
                <a:lnTo>
                  <a:pt x="2075646" y="491646"/>
                </a:lnTo>
                <a:lnTo>
                  <a:pt x="2047323" y="516485"/>
                </a:lnTo>
                <a:lnTo>
                  <a:pt x="2016000" y="537415"/>
                </a:lnTo>
                <a:lnTo>
                  <a:pt x="1982212" y="554077"/>
                </a:lnTo>
                <a:lnTo>
                  <a:pt x="1946539" y="566186"/>
                </a:lnTo>
                <a:lnTo>
                  <a:pt x="1909591" y="573536"/>
                </a:lnTo>
                <a:lnTo>
                  <a:pt x="1872000" y="576000"/>
                </a:lnTo>
                <a:lnTo>
                  <a:pt x="0" y="576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1" name="Freeform 20">
            <a:extLst xmlns:a="http://schemas.openxmlformats.org/drawingml/2006/main">
              <a:ext uri="{FF2B5EF4-FFF2-40B4-BE49-F238E27FC236}">
                <a16:creationId xmlns:a16="http://schemas.microsoft.com/office/drawing/2014/main" id="{792AB962-E5CC-42D2-941F-14AC05FCCC2B}"/>
              </a:ext>
            </a:extLst>
          </p:cNvPr>
          <p:cNvSpPr>
            <a:spLocks xmlns:a="http://schemas.openxmlformats.org/drawingml/2006/main" noGrp="1"/>
          </p:cNvSpPr>
          <p:nvPr/>
        </p:nvSpPr>
        <p:spPr>
          <a:xfrm xmlns:a="http://schemas.openxmlformats.org/drawingml/2006/main">
            <a:off x="5868000" y="514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2" name="Freeform 21">
            <a:extLst xmlns:a="http://schemas.openxmlformats.org/drawingml/2006/main">
              <a:ext uri="{FF2B5EF4-FFF2-40B4-BE49-F238E27FC236}">
                <a16:creationId xmlns:a16="http://schemas.microsoft.com/office/drawing/2014/main" id="{03C876E1-4551-4EFB-BA46-FBEF4FEFE6C2}"/>
              </a:ext>
            </a:extLst>
          </p:cNvPr>
          <p:cNvSpPr>
            <a:spLocks xmlns:a="http://schemas.openxmlformats.org/drawingml/2006/main" noGrp="1"/>
          </p:cNvSpPr>
          <p:nvPr/>
        </p:nvSpPr>
        <p:spPr>
          <a:xfrm xmlns:a="http://schemas.openxmlformats.org/drawingml/2006/main">
            <a:off x="2304000" y="5508000"/>
            <a:ext cx="2160000" cy="576000"/>
          </a:xfrm>
          <a:custGeom xmlns:a="http://schemas.openxmlformats.org/drawingml/2006/main">
            <a:rect l="l" t="t" r="r" b="b"/>
            <a:pathLst>
              <a:path w="2160000" h="576000">
                <a:moveTo>
                  <a:pt x="0" y="0"/>
                </a:moveTo>
                <a:lnTo>
                  <a:pt x="1872000" y="0"/>
                </a:lnTo>
                <a:lnTo>
                  <a:pt x="1909591" y="2463"/>
                </a:lnTo>
                <a:lnTo>
                  <a:pt x="1946539" y="9813"/>
                </a:lnTo>
                <a:lnTo>
                  <a:pt x="1982212" y="21922"/>
                </a:lnTo>
                <a:lnTo>
                  <a:pt x="2016000" y="38584"/>
                </a:lnTo>
                <a:lnTo>
                  <a:pt x="2047323" y="59514"/>
                </a:lnTo>
                <a:lnTo>
                  <a:pt x="2075646" y="84353"/>
                </a:lnTo>
                <a:lnTo>
                  <a:pt x="2100485" y="112676"/>
                </a:lnTo>
                <a:lnTo>
                  <a:pt x="2121415" y="144000"/>
                </a:lnTo>
                <a:lnTo>
                  <a:pt x="2138077" y="177787"/>
                </a:lnTo>
                <a:lnTo>
                  <a:pt x="2150186" y="213460"/>
                </a:lnTo>
                <a:lnTo>
                  <a:pt x="2157536" y="250408"/>
                </a:lnTo>
                <a:lnTo>
                  <a:pt x="2160000" y="288000"/>
                </a:lnTo>
                <a:lnTo>
                  <a:pt x="2160000" y="288000"/>
                </a:lnTo>
                <a:lnTo>
                  <a:pt x="2157536" y="325591"/>
                </a:lnTo>
                <a:lnTo>
                  <a:pt x="2150186" y="362539"/>
                </a:lnTo>
                <a:lnTo>
                  <a:pt x="2138077" y="398212"/>
                </a:lnTo>
                <a:lnTo>
                  <a:pt x="2121415" y="432000"/>
                </a:lnTo>
                <a:lnTo>
                  <a:pt x="2100485" y="463323"/>
                </a:lnTo>
                <a:lnTo>
                  <a:pt x="2075646" y="491646"/>
                </a:lnTo>
                <a:lnTo>
                  <a:pt x="2047323" y="516485"/>
                </a:lnTo>
                <a:lnTo>
                  <a:pt x="2016000" y="537415"/>
                </a:lnTo>
                <a:lnTo>
                  <a:pt x="1982212" y="554077"/>
                </a:lnTo>
                <a:lnTo>
                  <a:pt x="1946539" y="566186"/>
                </a:lnTo>
                <a:lnTo>
                  <a:pt x="1909591" y="573536"/>
                </a:lnTo>
                <a:lnTo>
                  <a:pt x="1872000" y="576000"/>
                </a:lnTo>
                <a:lnTo>
                  <a:pt x="0" y="576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3" name="Freeform 22">
            <a:extLst xmlns:a="http://schemas.openxmlformats.org/drawingml/2006/main">
              <a:ext uri="{FF2B5EF4-FFF2-40B4-BE49-F238E27FC236}">
                <a16:creationId xmlns:a16="http://schemas.microsoft.com/office/drawing/2014/main" id="{943A23DF-7175-4B56-8429-9668D48BC1E7}"/>
              </a:ext>
            </a:extLst>
          </p:cNvPr>
          <p:cNvSpPr>
            <a:spLocks xmlns:a="http://schemas.openxmlformats.org/drawingml/2006/main" noGrp="1"/>
          </p:cNvSpPr>
          <p:nvPr/>
        </p:nvSpPr>
        <p:spPr>
          <a:xfrm xmlns:a="http://schemas.openxmlformats.org/drawingml/2006/main">
            <a:off x="2304000" y="586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4" name="Freeform 23">
            <a:extLst xmlns:a="http://schemas.openxmlformats.org/drawingml/2006/main">
              <a:ext uri="{FF2B5EF4-FFF2-40B4-BE49-F238E27FC236}">
                <a16:creationId xmlns:a16="http://schemas.microsoft.com/office/drawing/2014/main" id="{743A6FCC-C64A-4326-AE61-5C014E15B1F4}"/>
              </a:ext>
            </a:extLst>
          </p:cNvPr>
          <p:cNvSpPr>
            <a:spLocks xmlns:a="http://schemas.openxmlformats.org/drawingml/2006/main" noGrp="1"/>
          </p:cNvSpPr>
          <p:nvPr/>
        </p:nvSpPr>
        <p:spPr>
          <a:xfrm xmlns:a="http://schemas.openxmlformats.org/drawingml/2006/main">
            <a:off x="4680000" y="5508000"/>
            <a:ext cx="2160000" cy="576000"/>
          </a:xfrm>
          <a:custGeom xmlns:a="http://schemas.openxmlformats.org/drawingml/2006/main">
            <a:rect l="l" t="t" r="r" b="b"/>
            <a:pathLst>
              <a:path w="2160000" h="576000">
                <a:moveTo>
                  <a:pt x="0" y="0"/>
                </a:moveTo>
                <a:lnTo>
                  <a:pt x="1872000" y="0"/>
                </a:lnTo>
                <a:lnTo>
                  <a:pt x="1909591" y="2463"/>
                </a:lnTo>
                <a:lnTo>
                  <a:pt x="1946539" y="9813"/>
                </a:lnTo>
                <a:lnTo>
                  <a:pt x="1982212" y="21922"/>
                </a:lnTo>
                <a:lnTo>
                  <a:pt x="2016000" y="38584"/>
                </a:lnTo>
                <a:lnTo>
                  <a:pt x="2047323" y="59514"/>
                </a:lnTo>
                <a:lnTo>
                  <a:pt x="2075646" y="84353"/>
                </a:lnTo>
                <a:lnTo>
                  <a:pt x="2100485" y="112676"/>
                </a:lnTo>
                <a:lnTo>
                  <a:pt x="2121415" y="144000"/>
                </a:lnTo>
                <a:lnTo>
                  <a:pt x="2138077" y="177787"/>
                </a:lnTo>
                <a:lnTo>
                  <a:pt x="2150186" y="213460"/>
                </a:lnTo>
                <a:lnTo>
                  <a:pt x="2157536" y="250408"/>
                </a:lnTo>
                <a:lnTo>
                  <a:pt x="2160000" y="288000"/>
                </a:lnTo>
                <a:lnTo>
                  <a:pt x="2160000" y="288000"/>
                </a:lnTo>
                <a:lnTo>
                  <a:pt x="2157536" y="325591"/>
                </a:lnTo>
                <a:lnTo>
                  <a:pt x="2150186" y="362539"/>
                </a:lnTo>
                <a:lnTo>
                  <a:pt x="2138077" y="398212"/>
                </a:lnTo>
                <a:lnTo>
                  <a:pt x="2121415" y="432000"/>
                </a:lnTo>
                <a:lnTo>
                  <a:pt x="2100485" y="463323"/>
                </a:lnTo>
                <a:lnTo>
                  <a:pt x="2075646" y="491646"/>
                </a:lnTo>
                <a:lnTo>
                  <a:pt x="2047323" y="516485"/>
                </a:lnTo>
                <a:lnTo>
                  <a:pt x="2016000" y="537415"/>
                </a:lnTo>
                <a:lnTo>
                  <a:pt x="1982212" y="554077"/>
                </a:lnTo>
                <a:lnTo>
                  <a:pt x="1946539" y="566186"/>
                </a:lnTo>
                <a:lnTo>
                  <a:pt x="1909591" y="573536"/>
                </a:lnTo>
                <a:lnTo>
                  <a:pt x="1872000" y="576000"/>
                </a:lnTo>
                <a:lnTo>
                  <a:pt x="0" y="576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5" name="Freeform 24">
            <a:extLst xmlns:a="http://schemas.openxmlformats.org/drawingml/2006/main">
              <a:ext uri="{FF2B5EF4-FFF2-40B4-BE49-F238E27FC236}">
                <a16:creationId xmlns:a16="http://schemas.microsoft.com/office/drawing/2014/main" id="{DC3BDA3B-DF53-4A23-8DD7-44B86E9B01F6}"/>
              </a:ext>
            </a:extLst>
          </p:cNvPr>
          <p:cNvSpPr>
            <a:spLocks xmlns:a="http://schemas.openxmlformats.org/drawingml/2006/main" noGrp="1"/>
          </p:cNvSpPr>
          <p:nvPr/>
        </p:nvSpPr>
        <p:spPr>
          <a:xfrm xmlns:a="http://schemas.openxmlformats.org/drawingml/2006/main">
            <a:off x="4680000" y="586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6" name="Freeform 25">
            <a:extLst xmlns:a="http://schemas.openxmlformats.org/drawingml/2006/main">
              <a:ext uri="{FF2B5EF4-FFF2-40B4-BE49-F238E27FC236}">
                <a16:creationId xmlns:a16="http://schemas.microsoft.com/office/drawing/2014/main" id="{B4B8BED7-93A4-47F5-876B-4E470CE67B9E}"/>
              </a:ext>
            </a:extLst>
          </p:cNvPr>
          <p:cNvSpPr>
            <a:spLocks xmlns:a="http://schemas.openxmlformats.org/drawingml/2006/main" noGrp="1"/>
          </p:cNvSpPr>
          <p:nvPr/>
        </p:nvSpPr>
        <p:spPr>
          <a:xfrm xmlns:a="http://schemas.openxmlformats.org/drawingml/2006/main">
            <a:off x="7056000" y="5508000"/>
            <a:ext cx="2160000" cy="576000"/>
          </a:xfrm>
          <a:custGeom xmlns:a="http://schemas.openxmlformats.org/drawingml/2006/main">
            <a:rect l="l" t="t" r="r" b="b"/>
            <a:pathLst>
              <a:path w="2160000" h="576000">
                <a:moveTo>
                  <a:pt x="0" y="0"/>
                </a:moveTo>
                <a:lnTo>
                  <a:pt x="1872000" y="0"/>
                </a:lnTo>
                <a:lnTo>
                  <a:pt x="1909591" y="2463"/>
                </a:lnTo>
                <a:lnTo>
                  <a:pt x="1946539" y="9813"/>
                </a:lnTo>
                <a:lnTo>
                  <a:pt x="1982212" y="21922"/>
                </a:lnTo>
                <a:lnTo>
                  <a:pt x="2016000" y="38584"/>
                </a:lnTo>
                <a:lnTo>
                  <a:pt x="2047323" y="59514"/>
                </a:lnTo>
                <a:lnTo>
                  <a:pt x="2075646" y="84353"/>
                </a:lnTo>
                <a:lnTo>
                  <a:pt x="2100485" y="112676"/>
                </a:lnTo>
                <a:lnTo>
                  <a:pt x="2121415" y="144000"/>
                </a:lnTo>
                <a:lnTo>
                  <a:pt x="2138077" y="177787"/>
                </a:lnTo>
                <a:lnTo>
                  <a:pt x="2150186" y="213460"/>
                </a:lnTo>
                <a:lnTo>
                  <a:pt x="2157536" y="250408"/>
                </a:lnTo>
                <a:lnTo>
                  <a:pt x="2160000" y="288000"/>
                </a:lnTo>
                <a:lnTo>
                  <a:pt x="2160000" y="288000"/>
                </a:lnTo>
                <a:lnTo>
                  <a:pt x="2157536" y="325591"/>
                </a:lnTo>
                <a:lnTo>
                  <a:pt x="2150186" y="362539"/>
                </a:lnTo>
                <a:lnTo>
                  <a:pt x="2138077" y="398212"/>
                </a:lnTo>
                <a:lnTo>
                  <a:pt x="2121415" y="432000"/>
                </a:lnTo>
                <a:lnTo>
                  <a:pt x="2100485" y="463323"/>
                </a:lnTo>
                <a:lnTo>
                  <a:pt x="2075646" y="491646"/>
                </a:lnTo>
                <a:lnTo>
                  <a:pt x="2047323" y="516485"/>
                </a:lnTo>
                <a:lnTo>
                  <a:pt x="2016000" y="537415"/>
                </a:lnTo>
                <a:lnTo>
                  <a:pt x="1982212" y="554077"/>
                </a:lnTo>
                <a:lnTo>
                  <a:pt x="1946539" y="566186"/>
                </a:lnTo>
                <a:lnTo>
                  <a:pt x="1909591" y="573536"/>
                </a:lnTo>
                <a:lnTo>
                  <a:pt x="1872000" y="576000"/>
                </a:lnTo>
                <a:lnTo>
                  <a:pt x="0" y="576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7" name="Freeform 26">
            <a:extLst xmlns:a="http://schemas.openxmlformats.org/drawingml/2006/main">
              <a:ext uri="{FF2B5EF4-FFF2-40B4-BE49-F238E27FC236}">
                <a16:creationId xmlns:a16="http://schemas.microsoft.com/office/drawing/2014/main" id="{18808302-9888-4EB4-80D5-6DDFEE61907E}"/>
              </a:ext>
            </a:extLst>
          </p:cNvPr>
          <p:cNvSpPr>
            <a:spLocks xmlns:a="http://schemas.openxmlformats.org/drawingml/2006/main" noGrp="1"/>
          </p:cNvSpPr>
          <p:nvPr/>
        </p:nvSpPr>
        <p:spPr>
          <a:xfrm xmlns:a="http://schemas.openxmlformats.org/drawingml/2006/main">
            <a:off x="7056000" y="586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0E318009-02C6-4D62-B8CF-32781AB629C0}"/>
              </a:ext>
            </a:extLst>
          </p:cNvPr>
          <p:cNvSpPr>
            <a:spLocks xmlns:a="http://schemas.openxmlformats.org/drawingml/2006/main" noGrp="1"/>
          </p:cNvSpPr>
          <p:nvPr/>
        </p:nvSpPr>
        <p:spPr>
          <a:xfrm xmlns:a="http://schemas.openxmlformats.org/drawingml/2006/main">
            <a:off x="720000" y="4068000"/>
            <a:ext cx="2160000" cy="28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Omfattas</a:t>
            </a:r>
          </a:p>
        </p:txBody>
      </p:sp>
      <p:sp>
        <p:nvSpPr>
          <p:cNvPr id="29" name="TextBox 28">
            <a:extLst xmlns:a="http://schemas.openxmlformats.org/drawingml/2006/main">
              <a:ext uri="{FF2B5EF4-FFF2-40B4-BE49-F238E27FC236}">
                <a16:creationId xmlns:a16="http://schemas.microsoft.com/office/drawing/2014/main" id="{220F5B8D-CF22-41F4-9E12-5E663C1B9B18}"/>
              </a:ext>
            </a:extLst>
          </p:cNvPr>
          <p:cNvSpPr>
            <a:spLocks xmlns:a="http://schemas.openxmlformats.org/drawingml/2006/main" noGrp="1"/>
          </p:cNvSpPr>
          <p:nvPr/>
        </p:nvSpPr>
        <p:spPr>
          <a:xfrm xmlns:a="http://schemas.openxmlformats.org/drawingml/2006/main">
            <a:off x="720000" y="5868000"/>
            <a:ext cx="2160000" cy="28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566175"/>
                </a:solidFill>
                <a:latin typeface="Arial"/>
                <a:ea typeface="Arial"/>
                <a:cs typeface="Arial"/>
              </a:rPr>
              <a:t>Omfattas inte / gråzon</a:t>
            </a:r>
          </a:p>
        </p:txBody>
      </p:sp>
    </p:spTree>
    <p:extLst>
      <p:ext uri="{BB962C8B-B14F-4D97-AF65-F5344CB8AC3E}">
        <p14:creationId xmlns:p14="http://schemas.microsoft.com/office/powerpoint/2010/main" val="345861418"/>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D69DF17E-B91E-41F9-A3BC-077595AD9C70}"/>
              </a:ext>
            </a:extLst>
          </p:cNvPr>
          <p:cNvSpPr>
            <a:spLocks xmlns:a="http://schemas.openxmlformats.org/drawingml/2006/main" noGrp="1"/>
          </p:cNvSpPr>
          <p:nvPr/>
        </p:nvSpPr>
        <p:spPr>
          <a:xfrm xmlns:a="http://schemas.openxmlformats.org/drawingml/2006/main">
            <a:off x="11617200" y="208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4A2DE8DD-5F73-4FC0-A475-13B550617AC8}"/>
              </a:ext>
            </a:extLst>
          </p:cNvPr>
          <p:cNvSpPr>
            <a:spLocks xmlns:a="http://schemas.openxmlformats.org/drawingml/2006/main" noGrp="1"/>
          </p:cNvSpPr>
          <p:nvPr/>
        </p:nvSpPr>
        <p:spPr>
          <a:xfrm xmlns:a="http://schemas.openxmlformats.org/drawingml/2006/main">
            <a:off x="12042000" y="326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0E00293-C5C8-4832-9926-65133CEF16E5}"/>
              </a:ext>
            </a:extLst>
          </p:cNvPr>
          <p:cNvSpPr>
            <a:spLocks xmlns:a="http://schemas.openxmlformats.org/drawingml/2006/main" noGrp="1"/>
          </p:cNvSpPr>
          <p:nvPr/>
        </p:nvSpPr>
        <p:spPr>
          <a:xfrm xmlns:a="http://schemas.openxmlformats.org/drawingml/2006/main">
            <a:off x="11689200" y="223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2</a:t>
            </a:r>
          </a:p>
        </p:txBody>
      </p:sp>
      <p:sp>
        <p:nvSpPr>
          <p:cNvPr id="5" name="TextBox 4">
            <a:extLst xmlns:a="http://schemas.openxmlformats.org/drawingml/2006/main">
              <a:ext uri="{FF2B5EF4-FFF2-40B4-BE49-F238E27FC236}">
                <a16:creationId xmlns:a16="http://schemas.microsoft.com/office/drawing/2014/main" id="{4942D8B5-A693-465E-B829-CF3718C4479F}"/>
              </a:ext>
            </a:extLst>
          </p:cNvPr>
          <p:cNvSpPr>
            <a:spLocks xmlns:a="http://schemas.openxmlformats.org/drawingml/2006/main" noGrp="1"/>
          </p:cNvSpPr>
          <p:nvPr/>
        </p:nvSpPr>
        <p:spPr>
          <a:xfrm xmlns:a="http://schemas.openxmlformats.org/drawingml/2006/main">
            <a:off x="11635200" y="266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Två undersökningar</a:t>
            </a:r>
          </a:p>
        </p:txBody>
      </p:sp>
      <p:sp>
        <p:nvSpPr>
          <p:cNvPr id="6" name="TextBox 5">
            <a:extLst xmlns:a="http://schemas.openxmlformats.org/drawingml/2006/main">
              <a:ext uri="{FF2B5EF4-FFF2-40B4-BE49-F238E27FC236}">
                <a16:creationId xmlns:a16="http://schemas.microsoft.com/office/drawing/2014/main" id="{B02E2633-6CE4-4EB2-8182-6D706E938B30}"/>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D82AB530-8714-478A-B4FA-7921AD1A2ADB}"/>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2 · Innan ni jämför</a:t>
            </a:r>
          </a:p>
        </p:txBody>
      </p:sp>
      <p:sp>
        <p:nvSpPr>
          <p:cNvPr id="8" name="TextBox 7">
            <a:extLst xmlns:a="http://schemas.openxmlformats.org/drawingml/2006/main">
              <a:ext uri="{FF2B5EF4-FFF2-40B4-BE49-F238E27FC236}">
                <a16:creationId xmlns:a16="http://schemas.microsoft.com/office/drawing/2014/main" id="{3B598B97-40DB-4B24-A478-3F04F1A3687D}"/>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70 % och 24 %</a:t>
            </a:r>
          </a:p>
        </p:txBody>
      </p:sp>
      <p:pic>
        <p:nvPicPr>
          <p:cNvPr id="24" name="Picture 8"/>
          <p:cNvPicPr>
            <a:picLocks xmlns:a="http://schemas.openxmlformats.org/drawingml/2006/main" noChangeAspect="1"/>
          </p:cNvPicPr>
          <p:nvPr/>
        </p:nvPicPr>
        <p:blipFill>
          <a:blip xmlns:r="http://schemas.openxmlformats.org/officeDocument/2006/relationships" xmlns:a="http://schemas.openxmlformats.org/drawingml/2006/main" r:embed="R562be05207054c47"/>
          <a:stretch xmlns:a="http://schemas.openxmlformats.org/drawingml/2006/main">
            <a:fillRect l="0" t="0" r="0" b="0"/>
          </a:stretch>
        </p:blipFill>
        <p:spPr>
          <a:xfrm xmlns:a="http://schemas.openxmlformats.org/drawingml/2006/main">
            <a:off x="9666000" y="576000"/>
            <a:ext cx="15912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DE7B0847-81E7-4156-AD37-CF8A16B30B00}"/>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2 min</a:t>
            </a:r>
          </a:p>
        </p:txBody>
      </p:sp>
      <p:sp>
        <p:nvSpPr>
          <p:cNvPr id="11" name="Freeform 10">
            <a:extLst xmlns:a="http://schemas.openxmlformats.org/drawingml/2006/main">
              <a:ext uri="{FF2B5EF4-FFF2-40B4-BE49-F238E27FC236}">
                <a16:creationId xmlns:a16="http://schemas.microsoft.com/office/drawing/2014/main" id="{B3808E8F-25AA-4A51-8C70-4D6EA7A28D24}"/>
              </a:ext>
            </a:extLst>
          </p:cNvPr>
          <p:cNvSpPr>
            <a:spLocks xmlns:a="http://schemas.openxmlformats.org/drawingml/2006/main" noGrp="1"/>
          </p:cNvSpPr>
          <p:nvPr/>
        </p:nvSpPr>
        <p:spPr>
          <a:xfrm xmlns:a="http://schemas.openxmlformats.org/drawingml/2006/main">
            <a:off x="1440000" y="2232000"/>
            <a:ext cx="9000000" cy="2304000"/>
          </a:xfrm>
          <a:custGeom xmlns:a="http://schemas.openxmlformats.org/drawingml/2006/main">
            <a:rect l="l" t="t" r="r" b="b"/>
            <a:pathLst>
              <a:path w="9000000" h="2304000">
                <a:moveTo>
                  <a:pt x="0" y="0"/>
                </a:moveTo>
                <a:lnTo>
                  <a:pt x="7992000" y="0"/>
                </a:lnTo>
                <a:lnTo>
                  <a:pt x="8123570" y="8623"/>
                </a:lnTo>
                <a:lnTo>
                  <a:pt x="8252889" y="34346"/>
                </a:lnTo>
                <a:lnTo>
                  <a:pt x="8377744" y="76729"/>
                </a:lnTo>
                <a:lnTo>
                  <a:pt x="8496000" y="135046"/>
                </a:lnTo>
                <a:lnTo>
                  <a:pt x="8605631" y="208299"/>
                </a:lnTo>
                <a:lnTo>
                  <a:pt x="8704763" y="295236"/>
                </a:lnTo>
                <a:lnTo>
                  <a:pt x="8791700" y="394368"/>
                </a:lnTo>
                <a:lnTo>
                  <a:pt x="8864953" y="504000"/>
                </a:lnTo>
                <a:lnTo>
                  <a:pt x="8923270" y="622255"/>
                </a:lnTo>
                <a:lnTo>
                  <a:pt x="8965653" y="747110"/>
                </a:lnTo>
                <a:lnTo>
                  <a:pt x="8991376" y="876429"/>
                </a:lnTo>
                <a:lnTo>
                  <a:pt x="9000000" y="1008000"/>
                </a:lnTo>
                <a:lnTo>
                  <a:pt x="9000000" y="1296000"/>
                </a:lnTo>
                <a:lnTo>
                  <a:pt x="8991376" y="1427570"/>
                </a:lnTo>
                <a:lnTo>
                  <a:pt x="8965653" y="1556889"/>
                </a:lnTo>
                <a:lnTo>
                  <a:pt x="8923270" y="1681744"/>
                </a:lnTo>
                <a:lnTo>
                  <a:pt x="8864953" y="1800000"/>
                </a:lnTo>
                <a:lnTo>
                  <a:pt x="8791700" y="1909631"/>
                </a:lnTo>
                <a:lnTo>
                  <a:pt x="8704763" y="2008763"/>
                </a:lnTo>
                <a:lnTo>
                  <a:pt x="8605631" y="2095700"/>
                </a:lnTo>
                <a:lnTo>
                  <a:pt x="8496000" y="2168953"/>
                </a:lnTo>
                <a:lnTo>
                  <a:pt x="8377744" y="2227270"/>
                </a:lnTo>
                <a:lnTo>
                  <a:pt x="8252889" y="2269653"/>
                </a:lnTo>
                <a:lnTo>
                  <a:pt x="8123570" y="2295376"/>
                </a:lnTo>
                <a:lnTo>
                  <a:pt x="7992000" y="2304000"/>
                </a:lnTo>
                <a:lnTo>
                  <a:pt x="0" y="2304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2092850D-3E39-46D9-81C5-76855E75E2FC}"/>
              </a:ext>
            </a:extLst>
          </p:cNvPr>
          <p:cNvSpPr>
            <a:spLocks xmlns:a="http://schemas.openxmlformats.org/drawingml/2006/main" noGrp="1"/>
          </p:cNvSpPr>
          <p:nvPr/>
        </p:nvSpPr>
        <p:spPr>
          <a:xfrm xmlns:a="http://schemas.openxmlformats.org/drawingml/2006/main">
            <a:off x="1440000" y="431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EDC9EE63-E1A7-461B-BB97-9964EA836FE6}"/>
              </a:ext>
            </a:extLst>
          </p:cNvPr>
          <p:cNvSpPr>
            <a:spLocks xmlns:a="http://schemas.openxmlformats.org/drawingml/2006/main" noGrp="1"/>
          </p:cNvSpPr>
          <p:nvPr/>
        </p:nvSpPr>
        <p:spPr>
          <a:xfrm xmlns:a="http://schemas.openxmlformats.org/drawingml/2006/main">
            <a:off x="1872000" y="2520000"/>
            <a:ext cx="7920000" cy="67056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000" b="1">
                <a:solidFill>
                  <a:srgbClr val="FFFFFF"/>
                </a:solidFill>
                <a:latin typeface="Arial"/>
                <a:ea typeface="Arial"/>
                <a:cs typeface="Arial"/>
              </a:rPr>
              <a:t>Båda kan vara riktiga</a:t>
            </a:r>
          </a:p>
        </p:txBody>
      </p:sp>
      <p:sp>
        <p:nvSpPr>
          <p:cNvPr id="14" name="TextBox 13">
            <a:extLst xmlns:a="http://schemas.openxmlformats.org/drawingml/2006/main">
              <a:ext uri="{FF2B5EF4-FFF2-40B4-BE49-F238E27FC236}">
                <a16:creationId xmlns:a16="http://schemas.microsoft.com/office/drawing/2014/main" id="{C2E3A626-EE91-4F29-BF43-D80BDCC73341}"/>
              </a:ext>
            </a:extLst>
          </p:cNvPr>
          <p:cNvSpPr>
            <a:spLocks xmlns:a="http://schemas.openxmlformats.org/drawingml/2006/main" noGrp="1"/>
          </p:cNvSpPr>
          <p:nvPr/>
        </p:nvSpPr>
        <p:spPr>
          <a:xfrm xmlns:a="http://schemas.openxmlformats.org/drawingml/2006/main">
            <a:off x="1872000" y="3312000"/>
            <a:ext cx="7920000" cy="110642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200" b="0">
                <a:solidFill>
                  <a:srgbClr val="DCE3EE"/>
                </a:solidFill>
                <a:latin typeface="Arial"/>
                <a:ea typeface="Arial"/>
                <a:cs typeface="Arial"/>
              </a:rPr>
              <a:t>70 procent av 15-24-åringar svarade ja till en åldersgräns som princip. 24 procent av 8-19-åringar såg främst fördelar med ett förbud vid 15 år.</a:t>
            </a:r>
          </a:p>
        </p:txBody>
      </p:sp>
      <p:sp>
        <p:nvSpPr>
          <p:cNvPr id="15" name="TextBox 14">
            <a:extLst xmlns:a="http://schemas.openxmlformats.org/drawingml/2006/main">
              <a:ext uri="{FF2B5EF4-FFF2-40B4-BE49-F238E27FC236}">
                <a16:creationId xmlns:a16="http://schemas.microsoft.com/office/drawing/2014/main" id="{F1415072-2A2F-4083-9B1D-EFD6A059269B}"/>
              </a:ext>
            </a:extLst>
          </p:cNvPr>
          <p:cNvSpPr>
            <a:spLocks xmlns:a="http://schemas.openxmlformats.org/drawingml/2006/main" noGrp="1"/>
          </p:cNvSpPr>
          <p:nvPr/>
        </p:nvSpPr>
        <p:spPr>
          <a:xfrm xmlns:a="http://schemas.openxmlformats.org/drawingml/2006/main">
            <a:off x="1440000" y="4968000"/>
            <a:ext cx="9000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800" b="0">
                <a:solidFill>
                  <a:srgbClr val="13213A"/>
                </a:solidFill>
                <a:latin typeface="Arial"/>
                <a:ea typeface="Arial"/>
                <a:cs typeface="Arial"/>
              </a:rPr>
              <a:t>Jämför vilka som svarade och exakt vad frågan gällde. Parhäftet s. 3.</a:t>
            </a:r>
          </a:p>
        </p:txBody>
      </p:sp>
    </p:spTree>
    <p:extLst>
      <p:ext uri="{BB962C8B-B14F-4D97-AF65-F5344CB8AC3E}">
        <p14:creationId xmlns:p14="http://schemas.microsoft.com/office/powerpoint/2010/main" val="633458003"/>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714F4288-2C5C-46D5-961C-292A5E159BF9}"/>
              </a:ext>
            </a:extLst>
          </p:cNvPr>
          <p:cNvSpPr>
            <a:spLocks xmlns:a="http://schemas.openxmlformats.org/drawingml/2006/main" noGrp="1"/>
          </p:cNvSpPr>
          <p:nvPr/>
        </p:nvSpPr>
        <p:spPr>
          <a:xfrm xmlns:a="http://schemas.openxmlformats.org/drawingml/2006/main">
            <a:off x="11617200" y="208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24872E25-6125-4657-834F-9F329FF0B121}"/>
              </a:ext>
            </a:extLst>
          </p:cNvPr>
          <p:cNvSpPr>
            <a:spLocks xmlns:a="http://schemas.openxmlformats.org/drawingml/2006/main" noGrp="1"/>
          </p:cNvSpPr>
          <p:nvPr/>
        </p:nvSpPr>
        <p:spPr>
          <a:xfrm xmlns:a="http://schemas.openxmlformats.org/drawingml/2006/main">
            <a:off x="12042000" y="326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8D7E9A1-2120-44F7-99AD-C7A8BB1B8950}"/>
              </a:ext>
            </a:extLst>
          </p:cNvPr>
          <p:cNvSpPr>
            <a:spLocks xmlns:a="http://schemas.openxmlformats.org/drawingml/2006/main" noGrp="1"/>
          </p:cNvSpPr>
          <p:nvPr/>
        </p:nvSpPr>
        <p:spPr>
          <a:xfrm xmlns:a="http://schemas.openxmlformats.org/drawingml/2006/main">
            <a:off x="11689200" y="223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2</a:t>
            </a:r>
          </a:p>
        </p:txBody>
      </p:sp>
      <p:sp>
        <p:nvSpPr>
          <p:cNvPr id="5" name="TextBox 4">
            <a:extLst xmlns:a="http://schemas.openxmlformats.org/drawingml/2006/main">
              <a:ext uri="{FF2B5EF4-FFF2-40B4-BE49-F238E27FC236}">
                <a16:creationId xmlns:a16="http://schemas.microsoft.com/office/drawing/2014/main" id="{8B2EE5FB-D7A5-478B-8C38-0B7D1C575ED6}"/>
              </a:ext>
            </a:extLst>
          </p:cNvPr>
          <p:cNvSpPr>
            <a:spLocks xmlns:a="http://schemas.openxmlformats.org/drawingml/2006/main" noGrp="1"/>
          </p:cNvSpPr>
          <p:nvPr/>
        </p:nvSpPr>
        <p:spPr>
          <a:xfrm xmlns:a="http://schemas.openxmlformats.org/drawingml/2006/main">
            <a:off x="11635200" y="266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Två undersökningar</a:t>
            </a:r>
          </a:p>
        </p:txBody>
      </p:sp>
      <p:sp>
        <p:nvSpPr>
          <p:cNvPr id="6" name="TextBox 5">
            <a:extLst xmlns:a="http://schemas.openxmlformats.org/drawingml/2006/main">
              <a:ext uri="{FF2B5EF4-FFF2-40B4-BE49-F238E27FC236}">
                <a16:creationId xmlns:a16="http://schemas.microsoft.com/office/drawing/2014/main" id="{6D573B7A-1548-47E6-97A2-946D3D07916E}"/>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18330C35-5DF0-45BE-BAF8-EB5D60D596BF}"/>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2</a:t>
            </a:r>
          </a:p>
        </p:txBody>
      </p:sp>
      <p:sp>
        <p:nvSpPr>
          <p:cNvPr id="8" name="TextBox 7">
            <a:extLst xmlns:a="http://schemas.openxmlformats.org/drawingml/2006/main">
              <a:ext uri="{FF2B5EF4-FFF2-40B4-BE49-F238E27FC236}">
                <a16:creationId xmlns:a16="http://schemas.microsoft.com/office/drawing/2014/main" id="{37C8098F-0823-491B-B5D8-46F5759B0937}"/>
              </a:ext>
            </a:extLst>
          </p:cNvPr>
          <p:cNvSpPr>
            <a:spLocks xmlns:a="http://schemas.openxmlformats.org/drawingml/2006/main" noGrp="1"/>
          </p:cNvSpPr>
          <p:nvPr/>
        </p:nvSpPr>
        <p:spPr>
          <a:xfrm xmlns:a="http://schemas.openxmlformats.org/drawingml/2006/main">
            <a:off x="720000" y="851250"/>
            <a:ext cx="8280000" cy="98475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Jämför svaren</a:t>
            </a:r>
          </a:p>
        </p:txBody>
      </p:sp>
      <p:pic>
        <p:nvPicPr>
          <p:cNvPr id="48" name="Picture 8"/>
          <p:cNvPicPr>
            <a:picLocks xmlns:a="http://schemas.openxmlformats.org/drawingml/2006/main" noChangeAspect="1"/>
          </p:cNvPicPr>
          <p:nvPr/>
        </p:nvPicPr>
        <p:blipFill>
          <a:blip xmlns:r="http://schemas.openxmlformats.org/officeDocument/2006/relationships" xmlns:a="http://schemas.openxmlformats.org/drawingml/2006/main" r:embed="R9bd9b9e5b61b40d4"/>
          <a:stretch xmlns:a="http://schemas.openxmlformats.org/drawingml/2006/main">
            <a:fillRect l="0" t="0" r="0" b="0"/>
          </a:stretch>
        </p:blipFill>
        <p:spPr>
          <a:xfrm xmlns:a="http://schemas.openxmlformats.org/drawingml/2006/main">
            <a:off x="8355600" y="576000"/>
            <a:ext cx="29016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F9179E22-7B54-4562-AE82-DF39A94BF5D9}"/>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I par · 8 min</a:t>
            </a:r>
          </a:p>
        </p:txBody>
      </p:sp>
      <p:sp>
        <p:nvSpPr>
          <p:cNvPr id="11" name="Freeform 10">
            <a:extLst xmlns:a="http://schemas.openxmlformats.org/drawingml/2006/main">
              <a:ext uri="{FF2B5EF4-FFF2-40B4-BE49-F238E27FC236}">
                <a16:creationId xmlns:a16="http://schemas.microsoft.com/office/drawing/2014/main" id="{52EB1127-067F-4976-8AE0-31EAFF9D6ED1}"/>
              </a:ext>
            </a:extLst>
          </p:cNvPr>
          <p:cNvSpPr>
            <a:spLocks xmlns:a="http://schemas.openxmlformats.org/drawingml/2006/main" noGrp="1"/>
          </p:cNvSpPr>
          <p:nvPr/>
        </p:nvSpPr>
        <p:spPr>
          <a:xfrm xmlns:a="http://schemas.openxmlformats.org/drawingml/2006/main">
            <a:off x="720000" y="2016000"/>
            <a:ext cx="10080000" cy="1800000"/>
          </a:xfrm>
          <a:custGeom xmlns:a="http://schemas.openxmlformats.org/drawingml/2006/main">
            <a:rect l="l" t="t" r="r" b="b"/>
            <a:pathLst>
              <a:path w="10080000" h="1800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24000"/>
                </a:lnTo>
                <a:lnTo>
                  <a:pt x="10075072" y="1299183"/>
                </a:lnTo>
                <a:lnTo>
                  <a:pt x="10060373" y="1373079"/>
                </a:lnTo>
                <a:lnTo>
                  <a:pt x="10036154" y="1444425"/>
                </a:lnTo>
                <a:lnTo>
                  <a:pt x="10002830" y="1512000"/>
                </a:lnTo>
                <a:lnTo>
                  <a:pt x="9960971" y="1574646"/>
                </a:lnTo>
                <a:lnTo>
                  <a:pt x="9911293" y="1631293"/>
                </a:lnTo>
                <a:lnTo>
                  <a:pt x="9854646" y="1680971"/>
                </a:lnTo>
                <a:lnTo>
                  <a:pt x="9792000" y="1722830"/>
                </a:lnTo>
                <a:lnTo>
                  <a:pt x="9724425" y="1756154"/>
                </a:lnTo>
                <a:lnTo>
                  <a:pt x="9653079" y="1780373"/>
                </a:lnTo>
                <a:lnTo>
                  <a:pt x="9579183" y="1795072"/>
                </a:lnTo>
                <a:lnTo>
                  <a:pt x="9504000" y="1800000"/>
                </a:lnTo>
                <a:lnTo>
                  <a:pt x="0" y="180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AE209192-5414-477D-82B7-7578852B54B7}"/>
              </a:ext>
            </a:extLst>
          </p:cNvPr>
          <p:cNvSpPr>
            <a:spLocks xmlns:a="http://schemas.openxmlformats.org/drawingml/2006/main" noGrp="1"/>
          </p:cNvSpPr>
          <p:nvPr/>
        </p:nvSpPr>
        <p:spPr>
          <a:xfrm xmlns:a="http://schemas.openxmlformats.org/drawingml/2006/main">
            <a:off x="720000" y="359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B710A8A2-B20E-4EDB-B150-CDF048561AC9}"/>
              </a:ext>
            </a:extLst>
          </p:cNvPr>
          <p:cNvSpPr>
            <a:spLocks xmlns:a="http://schemas.openxmlformats.org/drawingml/2006/main" noGrp="1"/>
          </p:cNvSpPr>
          <p:nvPr/>
        </p:nvSpPr>
        <p:spPr>
          <a:xfrm xmlns:a="http://schemas.openxmlformats.org/drawingml/2006/main">
            <a:off x="1080000" y="2232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Fyra frågor</a:t>
            </a:r>
          </a:p>
        </p:txBody>
      </p:sp>
      <p:sp>
        <p:nvSpPr>
          <p:cNvPr id="14" name="TextBox 13">
            <a:extLst xmlns:a="http://schemas.openxmlformats.org/drawingml/2006/main">
              <a:ext uri="{FF2B5EF4-FFF2-40B4-BE49-F238E27FC236}">
                <a16:creationId xmlns:a16="http://schemas.microsoft.com/office/drawing/2014/main" id="{05C39C13-A3E6-49B0-AF07-63978AAB5E63}"/>
              </a:ext>
            </a:extLst>
          </p:cNvPr>
          <p:cNvSpPr>
            <a:spLocks xmlns:a="http://schemas.openxmlformats.org/drawingml/2006/main" noGrp="1"/>
          </p:cNvSpPr>
          <p:nvPr/>
        </p:nvSpPr>
        <p:spPr>
          <a:xfrm xmlns:a="http://schemas.openxmlformats.org/drawingml/2006/main">
            <a:off x="1080000" y="2484000"/>
            <a:ext cx="9180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Vad visar siffrorna, och vad visar de inte?</a:t>
            </a:r>
          </a:p>
        </p:txBody>
      </p:sp>
      <p:sp>
        <p:nvSpPr>
          <p:cNvPr id="15" name="TextBox 14">
            <a:extLst xmlns:a="http://schemas.openxmlformats.org/drawingml/2006/main">
              <a:ext uri="{FF2B5EF4-FFF2-40B4-BE49-F238E27FC236}">
                <a16:creationId xmlns:a16="http://schemas.microsoft.com/office/drawing/2014/main" id="{E5B16256-B7AF-4781-8959-BEDEFC81295E}"/>
              </a:ext>
            </a:extLst>
          </p:cNvPr>
          <p:cNvSpPr>
            <a:spLocks xmlns:a="http://schemas.openxmlformats.org/drawingml/2006/main" noGrp="1"/>
          </p:cNvSpPr>
          <p:nvPr/>
        </p:nvSpPr>
        <p:spPr>
          <a:xfrm xmlns:a="http://schemas.openxmlformats.org/drawingml/2006/main">
            <a:off x="1080000" y="3348000"/>
            <a:ext cx="918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500" b="0">
                <a:solidFill>
                  <a:srgbClr val="DCE3EE"/>
                </a:solidFill>
                <a:latin typeface="Arial"/>
                <a:ea typeface="Arial"/>
                <a:cs typeface="Arial"/>
              </a:rPr>
              <a:t>Skriv en rättvis rubrik till varje undersökning. Besvara sedan frågorna.</a:t>
            </a:r>
          </a:p>
        </p:txBody>
      </p:sp>
      <p:sp>
        <p:nvSpPr>
          <p:cNvPr id="16" name="Freeform 15">
            <a:extLst xmlns:a="http://schemas.openxmlformats.org/drawingml/2006/main">
              <a:ext uri="{FF2B5EF4-FFF2-40B4-BE49-F238E27FC236}">
                <a16:creationId xmlns:a16="http://schemas.microsoft.com/office/drawing/2014/main" id="{56545A8B-7A95-4407-8A8C-33E545796BCE}"/>
              </a:ext>
            </a:extLst>
          </p:cNvPr>
          <p:cNvSpPr>
            <a:spLocks xmlns:a="http://schemas.openxmlformats.org/drawingml/2006/main" noGrp="1"/>
          </p:cNvSpPr>
          <p:nvPr/>
        </p:nvSpPr>
        <p:spPr>
          <a:xfrm xmlns:a="http://schemas.openxmlformats.org/drawingml/2006/main">
            <a:off x="720000" y="4068000"/>
            <a:ext cx="2304000" cy="2088000"/>
          </a:xfrm>
          <a:custGeom xmlns:a="http://schemas.openxmlformats.org/drawingml/2006/main">
            <a:rect l="l" t="t" r="r" b="b"/>
            <a:pathLst>
              <a:path w="2304000" h="2088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656000"/>
                </a:lnTo>
                <a:lnTo>
                  <a:pt x="2300304" y="1712387"/>
                </a:lnTo>
                <a:lnTo>
                  <a:pt x="2289279" y="1767809"/>
                </a:lnTo>
                <a:lnTo>
                  <a:pt x="2271115" y="1821319"/>
                </a:lnTo>
                <a:lnTo>
                  <a:pt x="2246122" y="1872000"/>
                </a:lnTo>
                <a:lnTo>
                  <a:pt x="2214728" y="1918984"/>
                </a:lnTo>
                <a:lnTo>
                  <a:pt x="2177470" y="1961470"/>
                </a:lnTo>
                <a:lnTo>
                  <a:pt x="2134984" y="1998728"/>
                </a:lnTo>
                <a:lnTo>
                  <a:pt x="2088000" y="2030122"/>
                </a:lnTo>
                <a:lnTo>
                  <a:pt x="2037319" y="2055115"/>
                </a:lnTo>
                <a:lnTo>
                  <a:pt x="1983809" y="2073279"/>
                </a:lnTo>
                <a:lnTo>
                  <a:pt x="1928387" y="2084304"/>
                </a:lnTo>
                <a:lnTo>
                  <a:pt x="187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7" name="Freeform 16">
            <a:extLst xmlns:a="http://schemas.openxmlformats.org/drawingml/2006/main">
              <a:ext uri="{FF2B5EF4-FFF2-40B4-BE49-F238E27FC236}">
                <a16:creationId xmlns:a16="http://schemas.microsoft.com/office/drawing/2014/main" id="{D4FC31AB-ACAB-48EE-B293-C82CE3866B62}"/>
              </a:ext>
            </a:extLst>
          </p:cNvPr>
          <p:cNvSpPr>
            <a:spLocks xmlns:a="http://schemas.openxmlformats.org/drawingml/2006/main" noGrp="1"/>
          </p:cNvSpPr>
          <p:nvPr/>
        </p:nvSpPr>
        <p:spPr>
          <a:xfrm xmlns:a="http://schemas.openxmlformats.org/drawingml/2006/main">
            <a:off x="720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8" name="Freeform 17">
            <a:extLst xmlns:a="http://schemas.openxmlformats.org/drawingml/2006/main">
              <a:ext uri="{FF2B5EF4-FFF2-40B4-BE49-F238E27FC236}">
                <a16:creationId xmlns:a16="http://schemas.microsoft.com/office/drawing/2014/main" id="{667BEBB6-0ECF-457B-9163-3216FFF2FBB3}"/>
              </a:ext>
            </a:extLst>
          </p:cNvPr>
          <p:cNvSpPr>
            <a:spLocks xmlns:a="http://schemas.openxmlformats.org/drawingml/2006/main" noGrp="1"/>
          </p:cNvSpPr>
          <p:nvPr/>
        </p:nvSpPr>
        <p:spPr>
          <a:xfrm xmlns:a="http://schemas.openxmlformats.org/drawingml/2006/main">
            <a:off x="936000" y="4284000"/>
            <a:ext cx="648000" cy="720000"/>
          </a:xfrm>
          <a:custGeom xmlns:a="http://schemas.openxmlformats.org/drawingml/2006/main">
            <a:rect l="l" t="t" r="r" b="b"/>
            <a:pathLst>
              <a:path w="648000" h="720000">
                <a:moveTo>
                  <a:pt x="0" y="0"/>
                </a:moveTo>
                <a:lnTo>
                  <a:pt x="324000" y="0"/>
                </a:lnTo>
                <a:lnTo>
                  <a:pt x="366290" y="2771"/>
                </a:lnTo>
                <a:lnTo>
                  <a:pt x="407857" y="11040"/>
                </a:lnTo>
                <a:lnTo>
                  <a:pt x="447989" y="24663"/>
                </a:lnTo>
                <a:lnTo>
                  <a:pt x="486000" y="43407"/>
                </a:lnTo>
                <a:lnTo>
                  <a:pt x="521238" y="66953"/>
                </a:lnTo>
                <a:lnTo>
                  <a:pt x="553102" y="94897"/>
                </a:lnTo>
                <a:lnTo>
                  <a:pt x="581046" y="126761"/>
                </a:lnTo>
                <a:lnTo>
                  <a:pt x="604592" y="162000"/>
                </a:lnTo>
                <a:lnTo>
                  <a:pt x="623336" y="200010"/>
                </a:lnTo>
                <a:lnTo>
                  <a:pt x="636959" y="240142"/>
                </a:lnTo>
                <a:lnTo>
                  <a:pt x="645228" y="281709"/>
                </a:lnTo>
                <a:lnTo>
                  <a:pt x="648000" y="324000"/>
                </a:lnTo>
                <a:lnTo>
                  <a:pt x="648000" y="396000"/>
                </a:lnTo>
                <a:lnTo>
                  <a:pt x="645228" y="438290"/>
                </a:lnTo>
                <a:lnTo>
                  <a:pt x="636959" y="479857"/>
                </a:lnTo>
                <a:lnTo>
                  <a:pt x="623336" y="519989"/>
                </a:lnTo>
                <a:lnTo>
                  <a:pt x="604592" y="558000"/>
                </a:lnTo>
                <a:lnTo>
                  <a:pt x="581046" y="593238"/>
                </a:lnTo>
                <a:lnTo>
                  <a:pt x="553102" y="625102"/>
                </a:lnTo>
                <a:lnTo>
                  <a:pt x="521238" y="653046"/>
                </a:lnTo>
                <a:lnTo>
                  <a:pt x="486000" y="676592"/>
                </a:lnTo>
                <a:lnTo>
                  <a:pt x="447989" y="695336"/>
                </a:lnTo>
                <a:lnTo>
                  <a:pt x="407857" y="708959"/>
                </a:lnTo>
                <a:lnTo>
                  <a:pt x="366290" y="717228"/>
                </a:lnTo>
                <a:lnTo>
                  <a:pt x="324000" y="720000"/>
                </a:lnTo>
                <a:lnTo>
                  <a:pt x="0" y="72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54D91A4A-4A66-4BD1-837F-2421ED180F04}"/>
              </a:ext>
            </a:extLst>
          </p:cNvPr>
          <p:cNvSpPr>
            <a:spLocks xmlns:a="http://schemas.openxmlformats.org/drawingml/2006/main" noGrp="1"/>
          </p:cNvSpPr>
          <p:nvPr/>
        </p:nvSpPr>
        <p:spPr>
          <a:xfrm xmlns:a="http://schemas.openxmlformats.org/drawingml/2006/main">
            <a:off x="936000" y="4284000"/>
            <a:ext cx="576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800" b="0">
                <a:solidFill>
                  <a:srgbClr val="FFFFFF"/>
                </a:solidFill>
                <a:latin typeface="Arial"/>
                <a:ea typeface="Arial"/>
                <a:cs typeface="Arial"/>
              </a:rPr>
              <a:t>1</a:t>
            </a:r>
          </a:p>
        </p:txBody>
      </p:sp>
      <p:sp>
        <p:nvSpPr>
          <p:cNvPr id="20" name="TextBox 19">
            <a:extLst xmlns:a="http://schemas.openxmlformats.org/drawingml/2006/main">
              <a:ext uri="{FF2B5EF4-FFF2-40B4-BE49-F238E27FC236}">
                <a16:creationId xmlns:a16="http://schemas.microsoft.com/office/drawing/2014/main" id="{89A90D84-0665-4F89-B2CF-71E4CBAA439B}"/>
              </a:ext>
            </a:extLst>
          </p:cNvPr>
          <p:cNvSpPr>
            <a:spLocks xmlns:a="http://schemas.openxmlformats.org/drawingml/2006/main" noGrp="1"/>
          </p:cNvSpPr>
          <p:nvPr/>
        </p:nvSpPr>
        <p:spPr>
          <a:xfrm xmlns:a="http://schemas.openxmlformats.org/drawingml/2006/main">
            <a:off x="936000" y="5040000"/>
            <a:ext cx="1944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700" b="1">
                <a:solidFill>
                  <a:srgbClr val="13213A"/>
                </a:solidFill>
                <a:latin typeface="Arial"/>
                <a:ea typeface="Arial"/>
                <a:cs typeface="Arial"/>
              </a:rPr>
              <a:t>Vilka?</a:t>
            </a:r>
          </a:p>
        </p:txBody>
      </p:sp>
      <p:sp>
        <p:nvSpPr>
          <p:cNvPr id="21" name="TextBox 20">
            <a:extLst xmlns:a="http://schemas.openxmlformats.org/drawingml/2006/main">
              <a:ext uri="{FF2B5EF4-FFF2-40B4-BE49-F238E27FC236}">
                <a16:creationId xmlns:a16="http://schemas.microsoft.com/office/drawing/2014/main" id="{3E715F9F-5FCD-424B-928C-7A897B632B59}"/>
              </a:ext>
            </a:extLst>
          </p:cNvPr>
          <p:cNvSpPr>
            <a:spLocks xmlns:a="http://schemas.openxmlformats.org/drawingml/2006/main" noGrp="1"/>
          </p:cNvSpPr>
          <p:nvPr/>
        </p:nvSpPr>
        <p:spPr>
          <a:xfrm xmlns:a="http://schemas.openxmlformats.org/drawingml/2006/main">
            <a:off x="936000" y="5580000"/>
            <a:ext cx="1944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0">
                <a:solidFill>
                  <a:srgbClr val="566175"/>
                </a:solidFill>
                <a:latin typeface="Arial"/>
                <a:ea typeface="Arial"/>
                <a:cs typeface="Arial"/>
              </a:rPr>
              <a:t>Vilka åldrar svarade?</a:t>
            </a:r>
          </a:p>
        </p:txBody>
      </p:sp>
      <p:sp>
        <p:nvSpPr>
          <p:cNvPr id="22" name="Freeform 21">
            <a:extLst xmlns:a="http://schemas.openxmlformats.org/drawingml/2006/main">
              <a:ext uri="{FF2B5EF4-FFF2-40B4-BE49-F238E27FC236}">
                <a16:creationId xmlns:a16="http://schemas.microsoft.com/office/drawing/2014/main" id="{FE98B09C-D81B-43FC-87A5-21C8F9F601AD}"/>
              </a:ext>
            </a:extLst>
          </p:cNvPr>
          <p:cNvSpPr>
            <a:spLocks xmlns:a="http://schemas.openxmlformats.org/drawingml/2006/main" noGrp="1"/>
          </p:cNvSpPr>
          <p:nvPr/>
        </p:nvSpPr>
        <p:spPr>
          <a:xfrm xmlns:a="http://schemas.openxmlformats.org/drawingml/2006/main">
            <a:off x="3240000" y="4068000"/>
            <a:ext cx="2304000" cy="2088000"/>
          </a:xfrm>
          <a:custGeom xmlns:a="http://schemas.openxmlformats.org/drawingml/2006/main">
            <a:rect l="l" t="t" r="r" b="b"/>
            <a:pathLst>
              <a:path w="2304000" h="2088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656000"/>
                </a:lnTo>
                <a:lnTo>
                  <a:pt x="2300304" y="1712387"/>
                </a:lnTo>
                <a:lnTo>
                  <a:pt x="2289279" y="1767809"/>
                </a:lnTo>
                <a:lnTo>
                  <a:pt x="2271115" y="1821319"/>
                </a:lnTo>
                <a:lnTo>
                  <a:pt x="2246122" y="1872000"/>
                </a:lnTo>
                <a:lnTo>
                  <a:pt x="2214728" y="1918984"/>
                </a:lnTo>
                <a:lnTo>
                  <a:pt x="2177470" y="1961470"/>
                </a:lnTo>
                <a:lnTo>
                  <a:pt x="2134984" y="1998728"/>
                </a:lnTo>
                <a:lnTo>
                  <a:pt x="2088000" y="2030122"/>
                </a:lnTo>
                <a:lnTo>
                  <a:pt x="2037319" y="2055115"/>
                </a:lnTo>
                <a:lnTo>
                  <a:pt x="1983809" y="2073279"/>
                </a:lnTo>
                <a:lnTo>
                  <a:pt x="1928387" y="2084304"/>
                </a:lnTo>
                <a:lnTo>
                  <a:pt x="187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3" name="Freeform 22">
            <a:extLst xmlns:a="http://schemas.openxmlformats.org/drawingml/2006/main">
              <a:ext uri="{FF2B5EF4-FFF2-40B4-BE49-F238E27FC236}">
                <a16:creationId xmlns:a16="http://schemas.microsoft.com/office/drawing/2014/main" id="{A1487BE6-D04A-46DB-A6A1-27C5702FFA13}"/>
              </a:ext>
            </a:extLst>
          </p:cNvPr>
          <p:cNvSpPr>
            <a:spLocks xmlns:a="http://schemas.openxmlformats.org/drawingml/2006/main" noGrp="1"/>
          </p:cNvSpPr>
          <p:nvPr/>
        </p:nvSpPr>
        <p:spPr>
          <a:xfrm xmlns:a="http://schemas.openxmlformats.org/drawingml/2006/main">
            <a:off x="3240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4" name="Freeform 23">
            <a:extLst xmlns:a="http://schemas.openxmlformats.org/drawingml/2006/main">
              <a:ext uri="{FF2B5EF4-FFF2-40B4-BE49-F238E27FC236}">
                <a16:creationId xmlns:a16="http://schemas.microsoft.com/office/drawing/2014/main" id="{D2E7D9D9-3C25-4C04-A050-E9C955C970B6}"/>
              </a:ext>
            </a:extLst>
          </p:cNvPr>
          <p:cNvSpPr>
            <a:spLocks xmlns:a="http://schemas.openxmlformats.org/drawingml/2006/main" noGrp="1"/>
          </p:cNvSpPr>
          <p:nvPr/>
        </p:nvSpPr>
        <p:spPr>
          <a:xfrm xmlns:a="http://schemas.openxmlformats.org/drawingml/2006/main">
            <a:off x="3456000" y="4284000"/>
            <a:ext cx="648000" cy="720000"/>
          </a:xfrm>
          <a:custGeom xmlns:a="http://schemas.openxmlformats.org/drawingml/2006/main">
            <a:rect l="l" t="t" r="r" b="b"/>
            <a:pathLst>
              <a:path w="648000" h="720000">
                <a:moveTo>
                  <a:pt x="0" y="0"/>
                </a:moveTo>
                <a:lnTo>
                  <a:pt x="324000" y="0"/>
                </a:lnTo>
                <a:lnTo>
                  <a:pt x="366290" y="2771"/>
                </a:lnTo>
                <a:lnTo>
                  <a:pt x="407857" y="11040"/>
                </a:lnTo>
                <a:lnTo>
                  <a:pt x="447989" y="24663"/>
                </a:lnTo>
                <a:lnTo>
                  <a:pt x="486000" y="43407"/>
                </a:lnTo>
                <a:lnTo>
                  <a:pt x="521238" y="66953"/>
                </a:lnTo>
                <a:lnTo>
                  <a:pt x="553102" y="94897"/>
                </a:lnTo>
                <a:lnTo>
                  <a:pt x="581046" y="126761"/>
                </a:lnTo>
                <a:lnTo>
                  <a:pt x="604592" y="162000"/>
                </a:lnTo>
                <a:lnTo>
                  <a:pt x="623336" y="200010"/>
                </a:lnTo>
                <a:lnTo>
                  <a:pt x="636959" y="240142"/>
                </a:lnTo>
                <a:lnTo>
                  <a:pt x="645228" y="281709"/>
                </a:lnTo>
                <a:lnTo>
                  <a:pt x="648000" y="324000"/>
                </a:lnTo>
                <a:lnTo>
                  <a:pt x="648000" y="396000"/>
                </a:lnTo>
                <a:lnTo>
                  <a:pt x="645228" y="438290"/>
                </a:lnTo>
                <a:lnTo>
                  <a:pt x="636959" y="479857"/>
                </a:lnTo>
                <a:lnTo>
                  <a:pt x="623336" y="519989"/>
                </a:lnTo>
                <a:lnTo>
                  <a:pt x="604592" y="558000"/>
                </a:lnTo>
                <a:lnTo>
                  <a:pt x="581046" y="593238"/>
                </a:lnTo>
                <a:lnTo>
                  <a:pt x="553102" y="625102"/>
                </a:lnTo>
                <a:lnTo>
                  <a:pt x="521238" y="653046"/>
                </a:lnTo>
                <a:lnTo>
                  <a:pt x="486000" y="676592"/>
                </a:lnTo>
                <a:lnTo>
                  <a:pt x="447989" y="695336"/>
                </a:lnTo>
                <a:lnTo>
                  <a:pt x="407857" y="708959"/>
                </a:lnTo>
                <a:lnTo>
                  <a:pt x="366290" y="717228"/>
                </a:lnTo>
                <a:lnTo>
                  <a:pt x="324000" y="720000"/>
                </a:lnTo>
                <a:lnTo>
                  <a:pt x="0" y="72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F52A4B89-BC32-44E2-BA6A-5416910B67C7}"/>
              </a:ext>
            </a:extLst>
          </p:cNvPr>
          <p:cNvSpPr>
            <a:spLocks xmlns:a="http://schemas.openxmlformats.org/drawingml/2006/main" noGrp="1"/>
          </p:cNvSpPr>
          <p:nvPr/>
        </p:nvSpPr>
        <p:spPr>
          <a:xfrm xmlns:a="http://schemas.openxmlformats.org/drawingml/2006/main">
            <a:off x="3456000" y="4284000"/>
            <a:ext cx="576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800" b="0">
                <a:solidFill>
                  <a:srgbClr val="FFFFFF"/>
                </a:solidFill>
                <a:latin typeface="Arial"/>
                <a:ea typeface="Arial"/>
                <a:cs typeface="Arial"/>
              </a:rPr>
              <a:t>2</a:t>
            </a:r>
          </a:p>
        </p:txBody>
      </p:sp>
      <p:sp>
        <p:nvSpPr>
          <p:cNvPr id="26" name="TextBox 25">
            <a:extLst xmlns:a="http://schemas.openxmlformats.org/drawingml/2006/main">
              <a:ext uri="{FF2B5EF4-FFF2-40B4-BE49-F238E27FC236}">
                <a16:creationId xmlns:a16="http://schemas.microsoft.com/office/drawing/2014/main" id="{1348CE6E-B4C3-4644-8C23-979A73DF7A76}"/>
              </a:ext>
            </a:extLst>
          </p:cNvPr>
          <p:cNvSpPr>
            <a:spLocks xmlns:a="http://schemas.openxmlformats.org/drawingml/2006/main" noGrp="1"/>
          </p:cNvSpPr>
          <p:nvPr/>
        </p:nvSpPr>
        <p:spPr>
          <a:xfrm xmlns:a="http://schemas.openxmlformats.org/drawingml/2006/main">
            <a:off x="3456000" y="5040000"/>
            <a:ext cx="1944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700" b="1">
                <a:solidFill>
                  <a:srgbClr val="13213A"/>
                </a:solidFill>
                <a:latin typeface="Arial"/>
                <a:ea typeface="Arial"/>
                <a:cs typeface="Arial"/>
              </a:rPr>
              <a:t>Vilken fråga?</a:t>
            </a:r>
          </a:p>
        </p:txBody>
      </p:sp>
      <p:sp>
        <p:nvSpPr>
          <p:cNvPr id="27" name="TextBox 26">
            <a:extLst xmlns:a="http://schemas.openxmlformats.org/drawingml/2006/main">
              <a:ext uri="{FF2B5EF4-FFF2-40B4-BE49-F238E27FC236}">
                <a16:creationId xmlns:a16="http://schemas.microsoft.com/office/drawing/2014/main" id="{6E6735A5-D569-4A39-A815-0A0C38B2EDAD}"/>
              </a:ext>
            </a:extLst>
          </p:cNvPr>
          <p:cNvSpPr>
            <a:spLocks xmlns:a="http://schemas.openxmlformats.org/drawingml/2006/main" noGrp="1"/>
          </p:cNvSpPr>
          <p:nvPr/>
        </p:nvSpPr>
        <p:spPr>
          <a:xfrm xmlns:a="http://schemas.openxmlformats.org/drawingml/2006/main">
            <a:off x="3456000" y="5580000"/>
            <a:ext cx="1944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0">
                <a:solidFill>
                  <a:srgbClr val="566175"/>
                </a:solidFill>
                <a:latin typeface="Arial"/>
                <a:ea typeface="Arial"/>
                <a:cs typeface="Arial"/>
              </a:rPr>
              <a:t>Princip eller konkret förbud?</a:t>
            </a:r>
          </a:p>
        </p:txBody>
      </p:sp>
      <p:sp>
        <p:nvSpPr>
          <p:cNvPr id="28" name="Freeform 27">
            <a:extLst xmlns:a="http://schemas.openxmlformats.org/drawingml/2006/main">
              <a:ext uri="{FF2B5EF4-FFF2-40B4-BE49-F238E27FC236}">
                <a16:creationId xmlns:a16="http://schemas.microsoft.com/office/drawing/2014/main" id="{1B2296C5-3C6F-453D-926F-926755F89552}"/>
              </a:ext>
            </a:extLst>
          </p:cNvPr>
          <p:cNvSpPr>
            <a:spLocks xmlns:a="http://schemas.openxmlformats.org/drawingml/2006/main" noGrp="1"/>
          </p:cNvSpPr>
          <p:nvPr/>
        </p:nvSpPr>
        <p:spPr>
          <a:xfrm xmlns:a="http://schemas.openxmlformats.org/drawingml/2006/main">
            <a:off x="5760000" y="4068000"/>
            <a:ext cx="2304000" cy="2088000"/>
          </a:xfrm>
          <a:custGeom xmlns:a="http://schemas.openxmlformats.org/drawingml/2006/main">
            <a:rect l="l" t="t" r="r" b="b"/>
            <a:pathLst>
              <a:path w="2304000" h="2088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656000"/>
                </a:lnTo>
                <a:lnTo>
                  <a:pt x="2300304" y="1712387"/>
                </a:lnTo>
                <a:lnTo>
                  <a:pt x="2289279" y="1767809"/>
                </a:lnTo>
                <a:lnTo>
                  <a:pt x="2271115" y="1821319"/>
                </a:lnTo>
                <a:lnTo>
                  <a:pt x="2246122" y="1872000"/>
                </a:lnTo>
                <a:lnTo>
                  <a:pt x="2214728" y="1918984"/>
                </a:lnTo>
                <a:lnTo>
                  <a:pt x="2177470" y="1961470"/>
                </a:lnTo>
                <a:lnTo>
                  <a:pt x="2134984" y="1998728"/>
                </a:lnTo>
                <a:lnTo>
                  <a:pt x="2088000" y="2030122"/>
                </a:lnTo>
                <a:lnTo>
                  <a:pt x="2037319" y="2055115"/>
                </a:lnTo>
                <a:lnTo>
                  <a:pt x="1983809" y="2073279"/>
                </a:lnTo>
                <a:lnTo>
                  <a:pt x="1928387" y="2084304"/>
                </a:lnTo>
                <a:lnTo>
                  <a:pt x="187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9" name="Freeform 28">
            <a:extLst xmlns:a="http://schemas.openxmlformats.org/drawingml/2006/main">
              <a:ext uri="{FF2B5EF4-FFF2-40B4-BE49-F238E27FC236}">
                <a16:creationId xmlns:a16="http://schemas.microsoft.com/office/drawing/2014/main" id="{D547CBB9-A98B-4858-9BE1-B03C00C17526}"/>
              </a:ext>
            </a:extLst>
          </p:cNvPr>
          <p:cNvSpPr>
            <a:spLocks xmlns:a="http://schemas.openxmlformats.org/drawingml/2006/main" noGrp="1"/>
          </p:cNvSpPr>
          <p:nvPr/>
        </p:nvSpPr>
        <p:spPr>
          <a:xfrm xmlns:a="http://schemas.openxmlformats.org/drawingml/2006/main">
            <a:off x="5760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0" name="Freeform 29">
            <a:extLst xmlns:a="http://schemas.openxmlformats.org/drawingml/2006/main">
              <a:ext uri="{FF2B5EF4-FFF2-40B4-BE49-F238E27FC236}">
                <a16:creationId xmlns:a16="http://schemas.microsoft.com/office/drawing/2014/main" id="{362C1735-6F89-438B-80A5-C97615D4FF42}"/>
              </a:ext>
            </a:extLst>
          </p:cNvPr>
          <p:cNvSpPr>
            <a:spLocks xmlns:a="http://schemas.openxmlformats.org/drawingml/2006/main" noGrp="1"/>
          </p:cNvSpPr>
          <p:nvPr/>
        </p:nvSpPr>
        <p:spPr>
          <a:xfrm xmlns:a="http://schemas.openxmlformats.org/drawingml/2006/main">
            <a:off x="5976000" y="4284000"/>
            <a:ext cx="648000" cy="720000"/>
          </a:xfrm>
          <a:custGeom xmlns:a="http://schemas.openxmlformats.org/drawingml/2006/main">
            <a:rect l="l" t="t" r="r" b="b"/>
            <a:pathLst>
              <a:path w="648000" h="720000">
                <a:moveTo>
                  <a:pt x="0" y="0"/>
                </a:moveTo>
                <a:lnTo>
                  <a:pt x="324000" y="0"/>
                </a:lnTo>
                <a:lnTo>
                  <a:pt x="366290" y="2771"/>
                </a:lnTo>
                <a:lnTo>
                  <a:pt x="407857" y="11040"/>
                </a:lnTo>
                <a:lnTo>
                  <a:pt x="447989" y="24663"/>
                </a:lnTo>
                <a:lnTo>
                  <a:pt x="486000" y="43407"/>
                </a:lnTo>
                <a:lnTo>
                  <a:pt x="521238" y="66953"/>
                </a:lnTo>
                <a:lnTo>
                  <a:pt x="553102" y="94897"/>
                </a:lnTo>
                <a:lnTo>
                  <a:pt x="581046" y="126761"/>
                </a:lnTo>
                <a:lnTo>
                  <a:pt x="604592" y="162000"/>
                </a:lnTo>
                <a:lnTo>
                  <a:pt x="623336" y="200010"/>
                </a:lnTo>
                <a:lnTo>
                  <a:pt x="636959" y="240142"/>
                </a:lnTo>
                <a:lnTo>
                  <a:pt x="645228" y="281709"/>
                </a:lnTo>
                <a:lnTo>
                  <a:pt x="648000" y="324000"/>
                </a:lnTo>
                <a:lnTo>
                  <a:pt x="648000" y="396000"/>
                </a:lnTo>
                <a:lnTo>
                  <a:pt x="645228" y="438290"/>
                </a:lnTo>
                <a:lnTo>
                  <a:pt x="636959" y="479857"/>
                </a:lnTo>
                <a:lnTo>
                  <a:pt x="623336" y="519989"/>
                </a:lnTo>
                <a:lnTo>
                  <a:pt x="604592" y="558000"/>
                </a:lnTo>
                <a:lnTo>
                  <a:pt x="581046" y="593238"/>
                </a:lnTo>
                <a:lnTo>
                  <a:pt x="553102" y="625102"/>
                </a:lnTo>
                <a:lnTo>
                  <a:pt x="521238" y="653046"/>
                </a:lnTo>
                <a:lnTo>
                  <a:pt x="486000" y="676592"/>
                </a:lnTo>
                <a:lnTo>
                  <a:pt x="447989" y="695336"/>
                </a:lnTo>
                <a:lnTo>
                  <a:pt x="407857" y="708959"/>
                </a:lnTo>
                <a:lnTo>
                  <a:pt x="366290" y="717228"/>
                </a:lnTo>
                <a:lnTo>
                  <a:pt x="324000" y="720000"/>
                </a:lnTo>
                <a:lnTo>
                  <a:pt x="0" y="72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401E9239-E86C-4447-BCAB-7E1DA39861D8}"/>
              </a:ext>
            </a:extLst>
          </p:cNvPr>
          <p:cNvSpPr>
            <a:spLocks xmlns:a="http://schemas.openxmlformats.org/drawingml/2006/main" noGrp="1"/>
          </p:cNvSpPr>
          <p:nvPr/>
        </p:nvSpPr>
        <p:spPr>
          <a:xfrm xmlns:a="http://schemas.openxmlformats.org/drawingml/2006/main">
            <a:off x="5976000" y="4284000"/>
            <a:ext cx="576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800" b="0">
                <a:solidFill>
                  <a:srgbClr val="FFFFFF"/>
                </a:solidFill>
                <a:latin typeface="Arial"/>
                <a:ea typeface="Arial"/>
                <a:cs typeface="Arial"/>
              </a:rPr>
              <a:t>3</a:t>
            </a:r>
          </a:p>
        </p:txBody>
      </p:sp>
      <p:sp>
        <p:nvSpPr>
          <p:cNvPr id="32" name="TextBox 31">
            <a:extLst xmlns:a="http://schemas.openxmlformats.org/drawingml/2006/main">
              <a:ext uri="{FF2B5EF4-FFF2-40B4-BE49-F238E27FC236}">
                <a16:creationId xmlns:a16="http://schemas.microsoft.com/office/drawing/2014/main" id="{03527AE2-479A-4DD3-B99B-82CF43F08BEE}"/>
              </a:ext>
            </a:extLst>
          </p:cNvPr>
          <p:cNvSpPr>
            <a:spLocks xmlns:a="http://schemas.openxmlformats.org/drawingml/2006/main" noGrp="1"/>
          </p:cNvSpPr>
          <p:nvPr/>
        </p:nvSpPr>
        <p:spPr>
          <a:xfrm xmlns:a="http://schemas.openxmlformats.org/drawingml/2006/main">
            <a:off x="5976000" y="5040000"/>
            <a:ext cx="1944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700" b="1">
                <a:solidFill>
                  <a:srgbClr val="13213A"/>
                </a:solidFill>
                <a:latin typeface="Arial"/>
                <a:ea typeface="Arial"/>
                <a:cs typeface="Arial"/>
              </a:rPr>
              <a:t>Gäller det dem?</a:t>
            </a:r>
          </a:p>
        </p:txBody>
      </p:sp>
      <p:sp>
        <p:nvSpPr>
          <p:cNvPr id="33" name="TextBox 32">
            <a:extLst xmlns:a="http://schemas.openxmlformats.org/drawingml/2006/main">
              <a:ext uri="{FF2B5EF4-FFF2-40B4-BE49-F238E27FC236}">
                <a16:creationId xmlns:a16="http://schemas.microsoft.com/office/drawing/2014/main" id="{D3DA2C1D-F075-4E8F-9D0A-D58FC7904D4F}"/>
              </a:ext>
            </a:extLst>
          </p:cNvPr>
          <p:cNvSpPr>
            <a:spLocks xmlns:a="http://schemas.openxmlformats.org/drawingml/2006/main" noGrp="1"/>
          </p:cNvSpPr>
          <p:nvPr/>
        </p:nvSpPr>
        <p:spPr>
          <a:xfrm xmlns:a="http://schemas.openxmlformats.org/drawingml/2006/main">
            <a:off x="5976000" y="5580000"/>
            <a:ext cx="1944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0">
                <a:solidFill>
                  <a:srgbClr val="566175"/>
                </a:solidFill>
                <a:latin typeface="Arial"/>
                <a:ea typeface="Arial"/>
                <a:cs typeface="Arial"/>
              </a:rPr>
              <a:t>Skulle gränsen omfatta de svarande?</a:t>
            </a:r>
          </a:p>
        </p:txBody>
      </p:sp>
      <p:sp>
        <p:nvSpPr>
          <p:cNvPr id="34" name="Freeform 33">
            <a:extLst xmlns:a="http://schemas.openxmlformats.org/drawingml/2006/main">
              <a:ext uri="{FF2B5EF4-FFF2-40B4-BE49-F238E27FC236}">
                <a16:creationId xmlns:a16="http://schemas.microsoft.com/office/drawing/2014/main" id="{15E2968B-9514-44BF-BA31-461BAF3D9CAA}"/>
              </a:ext>
            </a:extLst>
          </p:cNvPr>
          <p:cNvSpPr>
            <a:spLocks xmlns:a="http://schemas.openxmlformats.org/drawingml/2006/main" noGrp="1"/>
          </p:cNvSpPr>
          <p:nvPr/>
        </p:nvSpPr>
        <p:spPr>
          <a:xfrm xmlns:a="http://schemas.openxmlformats.org/drawingml/2006/main">
            <a:off x="8280000" y="4068000"/>
            <a:ext cx="2304000" cy="2088000"/>
          </a:xfrm>
          <a:custGeom xmlns:a="http://schemas.openxmlformats.org/drawingml/2006/main">
            <a:rect l="l" t="t" r="r" b="b"/>
            <a:pathLst>
              <a:path w="2304000" h="2088000">
                <a:moveTo>
                  <a:pt x="0" y="0"/>
                </a:moveTo>
                <a:lnTo>
                  <a:pt x="1872000" y="0"/>
                </a:lnTo>
                <a:lnTo>
                  <a:pt x="1928387" y="3695"/>
                </a:lnTo>
                <a:lnTo>
                  <a:pt x="1983809" y="14720"/>
                </a:lnTo>
                <a:lnTo>
                  <a:pt x="2037319" y="32884"/>
                </a:lnTo>
                <a:lnTo>
                  <a:pt x="2088000" y="57877"/>
                </a:lnTo>
                <a:lnTo>
                  <a:pt x="2134984" y="89271"/>
                </a:lnTo>
                <a:lnTo>
                  <a:pt x="2177470" y="126529"/>
                </a:lnTo>
                <a:lnTo>
                  <a:pt x="2214728" y="169015"/>
                </a:lnTo>
                <a:lnTo>
                  <a:pt x="2246122" y="216000"/>
                </a:lnTo>
                <a:lnTo>
                  <a:pt x="2271115" y="266680"/>
                </a:lnTo>
                <a:lnTo>
                  <a:pt x="2289279" y="320190"/>
                </a:lnTo>
                <a:lnTo>
                  <a:pt x="2300304" y="375612"/>
                </a:lnTo>
                <a:lnTo>
                  <a:pt x="2304000" y="432000"/>
                </a:lnTo>
                <a:lnTo>
                  <a:pt x="2304000" y="1656000"/>
                </a:lnTo>
                <a:lnTo>
                  <a:pt x="2300304" y="1712387"/>
                </a:lnTo>
                <a:lnTo>
                  <a:pt x="2289279" y="1767809"/>
                </a:lnTo>
                <a:lnTo>
                  <a:pt x="2271115" y="1821319"/>
                </a:lnTo>
                <a:lnTo>
                  <a:pt x="2246122" y="1872000"/>
                </a:lnTo>
                <a:lnTo>
                  <a:pt x="2214728" y="1918984"/>
                </a:lnTo>
                <a:lnTo>
                  <a:pt x="2177470" y="1961470"/>
                </a:lnTo>
                <a:lnTo>
                  <a:pt x="2134984" y="1998728"/>
                </a:lnTo>
                <a:lnTo>
                  <a:pt x="2088000" y="2030122"/>
                </a:lnTo>
                <a:lnTo>
                  <a:pt x="2037319" y="2055115"/>
                </a:lnTo>
                <a:lnTo>
                  <a:pt x="1983809" y="2073279"/>
                </a:lnTo>
                <a:lnTo>
                  <a:pt x="1928387" y="2084304"/>
                </a:lnTo>
                <a:lnTo>
                  <a:pt x="187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5" name="Freeform 34">
            <a:extLst xmlns:a="http://schemas.openxmlformats.org/drawingml/2006/main">
              <a:ext uri="{FF2B5EF4-FFF2-40B4-BE49-F238E27FC236}">
                <a16:creationId xmlns:a16="http://schemas.microsoft.com/office/drawing/2014/main" id="{8AC47F05-773E-4A51-B0D8-66AEA4DCEB49}"/>
              </a:ext>
            </a:extLst>
          </p:cNvPr>
          <p:cNvSpPr>
            <a:spLocks xmlns:a="http://schemas.openxmlformats.org/drawingml/2006/main" noGrp="1"/>
          </p:cNvSpPr>
          <p:nvPr/>
        </p:nvSpPr>
        <p:spPr>
          <a:xfrm xmlns:a="http://schemas.openxmlformats.org/drawingml/2006/main">
            <a:off x="8280000" y="593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6" name="Freeform 35">
            <a:extLst xmlns:a="http://schemas.openxmlformats.org/drawingml/2006/main">
              <a:ext uri="{FF2B5EF4-FFF2-40B4-BE49-F238E27FC236}">
                <a16:creationId xmlns:a16="http://schemas.microsoft.com/office/drawing/2014/main" id="{C4617D8F-4AEF-43B3-8F5B-9ECCAC036D25}"/>
              </a:ext>
            </a:extLst>
          </p:cNvPr>
          <p:cNvSpPr>
            <a:spLocks xmlns:a="http://schemas.openxmlformats.org/drawingml/2006/main" noGrp="1"/>
          </p:cNvSpPr>
          <p:nvPr/>
        </p:nvSpPr>
        <p:spPr>
          <a:xfrm xmlns:a="http://schemas.openxmlformats.org/drawingml/2006/main">
            <a:off x="8496000" y="4284000"/>
            <a:ext cx="648000" cy="720000"/>
          </a:xfrm>
          <a:custGeom xmlns:a="http://schemas.openxmlformats.org/drawingml/2006/main">
            <a:rect l="l" t="t" r="r" b="b"/>
            <a:pathLst>
              <a:path w="648000" h="720000">
                <a:moveTo>
                  <a:pt x="0" y="0"/>
                </a:moveTo>
                <a:lnTo>
                  <a:pt x="324000" y="0"/>
                </a:lnTo>
                <a:lnTo>
                  <a:pt x="366290" y="2771"/>
                </a:lnTo>
                <a:lnTo>
                  <a:pt x="407857" y="11040"/>
                </a:lnTo>
                <a:lnTo>
                  <a:pt x="447989" y="24663"/>
                </a:lnTo>
                <a:lnTo>
                  <a:pt x="486000" y="43407"/>
                </a:lnTo>
                <a:lnTo>
                  <a:pt x="521238" y="66953"/>
                </a:lnTo>
                <a:lnTo>
                  <a:pt x="553102" y="94897"/>
                </a:lnTo>
                <a:lnTo>
                  <a:pt x="581046" y="126761"/>
                </a:lnTo>
                <a:lnTo>
                  <a:pt x="604592" y="162000"/>
                </a:lnTo>
                <a:lnTo>
                  <a:pt x="623336" y="200010"/>
                </a:lnTo>
                <a:lnTo>
                  <a:pt x="636959" y="240142"/>
                </a:lnTo>
                <a:lnTo>
                  <a:pt x="645228" y="281709"/>
                </a:lnTo>
                <a:lnTo>
                  <a:pt x="648000" y="324000"/>
                </a:lnTo>
                <a:lnTo>
                  <a:pt x="648000" y="396000"/>
                </a:lnTo>
                <a:lnTo>
                  <a:pt x="645228" y="438290"/>
                </a:lnTo>
                <a:lnTo>
                  <a:pt x="636959" y="479857"/>
                </a:lnTo>
                <a:lnTo>
                  <a:pt x="623336" y="519989"/>
                </a:lnTo>
                <a:lnTo>
                  <a:pt x="604592" y="558000"/>
                </a:lnTo>
                <a:lnTo>
                  <a:pt x="581046" y="593238"/>
                </a:lnTo>
                <a:lnTo>
                  <a:pt x="553102" y="625102"/>
                </a:lnTo>
                <a:lnTo>
                  <a:pt x="521238" y="653046"/>
                </a:lnTo>
                <a:lnTo>
                  <a:pt x="486000" y="676592"/>
                </a:lnTo>
                <a:lnTo>
                  <a:pt x="447989" y="695336"/>
                </a:lnTo>
                <a:lnTo>
                  <a:pt x="407857" y="708959"/>
                </a:lnTo>
                <a:lnTo>
                  <a:pt x="366290" y="717228"/>
                </a:lnTo>
                <a:lnTo>
                  <a:pt x="324000" y="720000"/>
                </a:lnTo>
                <a:lnTo>
                  <a:pt x="0" y="720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7" name="TextBox 36">
            <a:extLst xmlns:a="http://schemas.openxmlformats.org/drawingml/2006/main">
              <a:ext uri="{FF2B5EF4-FFF2-40B4-BE49-F238E27FC236}">
                <a16:creationId xmlns:a16="http://schemas.microsoft.com/office/drawing/2014/main" id="{BC63BBBA-2482-42E4-899F-6D7DF3E31300}"/>
              </a:ext>
            </a:extLst>
          </p:cNvPr>
          <p:cNvSpPr>
            <a:spLocks xmlns:a="http://schemas.openxmlformats.org/drawingml/2006/main" noGrp="1"/>
          </p:cNvSpPr>
          <p:nvPr/>
        </p:nvSpPr>
        <p:spPr>
          <a:xfrm xmlns:a="http://schemas.openxmlformats.org/drawingml/2006/main">
            <a:off x="8496000" y="4284000"/>
            <a:ext cx="576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2800" b="0">
                <a:solidFill>
                  <a:srgbClr val="FFFFFF"/>
                </a:solidFill>
                <a:latin typeface="Arial"/>
                <a:ea typeface="Arial"/>
                <a:cs typeface="Arial"/>
              </a:rPr>
              <a:t>4</a:t>
            </a:r>
          </a:p>
        </p:txBody>
      </p:sp>
      <p:sp>
        <p:nvSpPr>
          <p:cNvPr id="38" name="TextBox 37">
            <a:extLst xmlns:a="http://schemas.openxmlformats.org/drawingml/2006/main">
              <a:ext uri="{FF2B5EF4-FFF2-40B4-BE49-F238E27FC236}">
                <a16:creationId xmlns:a16="http://schemas.microsoft.com/office/drawing/2014/main" id="{8D10A250-0367-48FA-821B-BE07057C24C8}"/>
              </a:ext>
            </a:extLst>
          </p:cNvPr>
          <p:cNvSpPr>
            <a:spLocks xmlns:a="http://schemas.openxmlformats.org/drawingml/2006/main" noGrp="1"/>
          </p:cNvSpPr>
          <p:nvPr/>
        </p:nvSpPr>
        <p:spPr>
          <a:xfrm xmlns:a="http://schemas.openxmlformats.org/drawingml/2006/main">
            <a:off x="8496000" y="5040000"/>
            <a:ext cx="1944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700" b="1">
                <a:solidFill>
                  <a:srgbClr val="13213A"/>
                </a:solidFill>
                <a:latin typeface="Arial"/>
                <a:ea typeface="Arial"/>
                <a:cs typeface="Arial"/>
              </a:rPr>
              <a:t>Rättvis rubrik</a:t>
            </a:r>
          </a:p>
        </p:txBody>
      </p:sp>
      <p:sp>
        <p:nvSpPr>
          <p:cNvPr id="39" name="TextBox 38">
            <a:extLst xmlns:a="http://schemas.openxmlformats.org/drawingml/2006/main">
              <a:ext uri="{FF2B5EF4-FFF2-40B4-BE49-F238E27FC236}">
                <a16:creationId xmlns:a16="http://schemas.microsoft.com/office/drawing/2014/main" id="{49E8212D-E2C3-4C07-9226-7B0CFDC1633C}"/>
              </a:ext>
            </a:extLst>
          </p:cNvPr>
          <p:cNvSpPr>
            <a:spLocks xmlns:a="http://schemas.openxmlformats.org/drawingml/2006/main" noGrp="1"/>
          </p:cNvSpPr>
          <p:nvPr/>
        </p:nvSpPr>
        <p:spPr>
          <a:xfrm xmlns:a="http://schemas.openxmlformats.org/drawingml/2006/main">
            <a:off x="8496000" y="5580000"/>
            <a:ext cx="1944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0">
                <a:solidFill>
                  <a:srgbClr val="566175"/>
                </a:solidFill>
                <a:latin typeface="Arial"/>
                <a:ea typeface="Arial"/>
                <a:cs typeface="Arial"/>
              </a:rPr>
              <a:t>Vad får ni faktiskt säga?</a:t>
            </a:r>
          </a:p>
        </p:txBody>
      </p:sp>
    </p:spTree>
    <p:extLst>
      <p:ext uri="{BB962C8B-B14F-4D97-AF65-F5344CB8AC3E}">
        <p14:creationId xmlns:p14="http://schemas.microsoft.com/office/powerpoint/2010/main" val="928266507"/>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363DF61E-949C-4F79-BB79-D1EEA4FBF4A8}"/>
              </a:ext>
            </a:extLst>
          </p:cNvPr>
          <p:cNvSpPr>
            <a:spLocks xmlns:a="http://schemas.openxmlformats.org/drawingml/2006/main" noGrp="1"/>
          </p:cNvSpPr>
          <p:nvPr/>
        </p:nvSpPr>
        <p:spPr>
          <a:xfrm xmlns:a="http://schemas.openxmlformats.org/drawingml/2006/main">
            <a:off x="11617200" y="208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95BE345F-67F4-4B5F-9DC0-85ECD74DCA88}"/>
              </a:ext>
            </a:extLst>
          </p:cNvPr>
          <p:cNvSpPr>
            <a:spLocks xmlns:a="http://schemas.openxmlformats.org/drawingml/2006/main" noGrp="1"/>
          </p:cNvSpPr>
          <p:nvPr/>
        </p:nvSpPr>
        <p:spPr>
          <a:xfrm xmlns:a="http://schemas.openxmlformats.org/drawingml/2006/main">
            <a:off x="12042000" y="326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78066DA-A4E5-4288-9116-5E1784D4B36C}"/>
              </a:ext>
            </a:extLst>
          </p:cNvPr>
          <p:cNvSpPr>
            <a:spLocks xmlns:a="http://schemas.openxmlformats.org/drawingml/2006/main" noGrp="1"/>
          </p:cNvSpPr>
          <p:nvPr/>
        </p:nvSpPr>
        <p:spPr>
          <a:xfrm xmlns:a="http://schemas.openxmlformats.org/drawingml/2006/main">
            <a:off x="11689200" y="223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3</a:t>
            </a:r>
          </a:p>
        </p:txBody>
      </p:sp>
      <p:sp>
        <p:nvSpPr>
          <p:cNvPr id="5" name="TextBox 4">
            <a:extLst xmlns:a="http://schemas.openxmlformats.org/drawingml/2006/main">
              <a:ext uri="{FF2B5EF4-FFF2-40B4-BE49-F238E27FC236}">
                <a16:creationId xmlns:a16="http://schemas.microsoft.com/office/drawing/2014/main" id="{494D9AAF-07FB-4848-8501-0F4B15CB8CAC}"/>
              </a:ext>
            </a:extLst>
          </p:cNvPr>
          <p:cNvSpPr>
            <a:spLocks xmlns:a="http://schemas.openxmlformats.org/drawingml/2006/main" noGrp="1"/>
          </p:cNvSpPr>
          <p:nvPr/>
        </p:nvSpPr>
        <p:spPr>
          <a:xfrm xmlns:a="http://schemas.openxmlformats.org/drawingml/2006/main">
            <a:off x="11635200" y="266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Fyra remissvar</a:t>
            </a:r>
          </a:p>
        </p:txBody>
      </p:sp>
      <p:sp>
        <p:nvSpPr>
          <p:cNvPr id="6" name="TextBox 5">
            <a:extLst xmlns:a="http://schemas.openxmlformats.org/drawingml/2006/main">
              <a:ext uri="{FF2B5EF4-FFF2-40B4-BE49-F238E27FC236}">
                <a16:creationId xmlns:a16="http://schemas.microsoft.com/office/drawing/2014/main" id="{94D26ABE-07F5-49B6-93F8-908B1EE3E924}"/>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C862637E-596A-4D2D-A47F-4EEDD36285C5}"/>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3 · Grupparbete</a:t>
            </a:r>
          </a:p>
        </p:txBody>
      </p:sp>
      <p:sp>
        <p:nvSpPr>
          <p:cNvPr id="8" name="TextBox 7">
            <a:extLst xmlns:a="http://schemas.openxmlformats.org/drawingml/2006/main">
              <a:ext uri="{FF2B5EF4-FFF2-40B4-BE49-F238E27FC236}">
                <a16:creationId xmlns:a16="http://schemas.microsoft.com/office/drawing/2014/main" id="{E68EB31A-F9F8-4454-BF3D-B005710D3E8D}"/>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Fyra aktörer, fyra svar</a:t>
            </a:r>
          </a:p>
        </p:txBody>
      </p:sp>
      <p:pic>
        <p:nvPicPr>
          <p:cNvPr id="35" name="Picture 8"/>
          <p:cNvPicPr>
            <a:picLocks xmlns:a="http://schemas.openxmlformats.org/drawingml/2006/main" noChangeAspect="1"/>
          </p:cNvPicPr>
          <p:nvPr/>
        </p:nvPicPr>
        <p:blipFill>
          <a:blip xmlns:r="http://schemas.openxmlformats.org/officeDocument/2006/relationships" xmlns:a="http://schemas.openxmlformats.org/drawingml/2006/main" r:embed="R673ebf2fb52c4b44"/>
          <a:stretch xmlns:a="http://schemas.openxmlformats.org/drawingml/2006/main">
            <a:fillRect l="0" t="0" r="0" b="0"/>
          </a:stretch>
        </p:blipFill>
        <p:spPr>
          <a:xfrm xmlns:a="http://schemas.openxmlformats.org/drawingml/2006/main">
            <a:off x="7700400" y="576000"/>
            <a:ext cx="35568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1DFFA45D-FF69-46ED-B623-9988CB7C3B9A}"/>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Grupp · 10 min</a:t>
            </a:r>
          </a:p>
        </p:txBody>
      </p:sp>
      <p:sp>
        <p:nvSpPr>
          <p:cNvPr id="11" name="Freeform 10">
            <a:extLst xmlns:a="http://schemas.openxmlformats.org/drawingml/2006/main">
              <a:ext uri="{FF2B5EF4-FFF2-40B4-BE49-F238E27FC236}">
                <a16:creationId xmlns:a16="http://schemas.microsoft.com/office/drawing/2014/main" id="{208171E5-718E-4ACE-8AF8-A31857F188F6}"/>
              </a:ext>
            </a:extLst>
          </p:cNvPr>
          <p:cNvSpPr>
            <a:spLocks xmlns:a="http://schemas.openxmlformats.org/drawingml/2006/main" noGrp="1"/>
          </p:cNvSpPr>
          <p:nvPr/>
        </p:nvSpPr>
        <p:spPr>
          <a:xfrm xmlns:a="http://schemas.openxmlformats.org/drawingml/2006/main">
            <a:off x="720000" y="2160000"/>
            <a:ext cx="3096000" cy="2088000"/>
          </a:xfrm>
          <a:custGeom xmlns:a="http://schemas.openxmlformats.org/drawingml/2006/main">
            <a:rect l="l" t="t" r="r" b="b"/>
            <a:pathLst>
              <a:path w="3096000" h="2088000">
                <a:moveTo>
                  <a:pt x="0" y="0"/>
                </a:moveTo>
                <a:lnTo>
                  <a:pt x="2592000" y="0"/>
                </a:lnTo>
                <a:lnTo>
                  <a:pt x="2657785" y="4311"/>
                </a:lnTo>
                <a:lnTo>
                  <a:pt x="2722444" y="17173"/>
                </a:lnTo>
                <a:lnTo>
                  <a:pt x="2784872" y="38364"/>
                </a:lnTo>
                <a:lnTo>
                  <a:pt x="2844000" y="67523"/>
                </a:lnTo>
                <a:lnTo>
                  <a:pt x="2898815" y="104149"/>
                </a:lnTo>
                <a:lnTo>
                  <a:pt x="2948381" y="147618"/>
                </a:lnTo>
                <a:lnTo>
                  <a:pt x="2991850" y="197184"/>
                </a:lnTo>
                <a:lnTo>
                  <a:pt x="3028476" y="252000"/>
                </a:lnTo>
                <a:lnTo>
                  <a:pt x="3057635" y="311127"/>
                </a:lnTo>
                <a:lnTo>
                  <a:pt x="3078826" y="373555"/>
                </a:lnTo>
                <a:lnTo>
                  <a:pt x="3091688" y="438214"/>
                </a:lnTo>
                <a:lnTo>
                  <a:pt x="3096000" y="504000"/>
                </a:lnTo>
                <a:lnTo>
                  <a:pt x="3096000" y="1584000"/>
                </a:lnTo>
                <a:lnTo>
                  <a:pt x="3091688" y="1649785"/>
                </a:lnTo>
                <a:lnTo>
                  <a:pt x="3078826" y="1714444"/>
                </a:lnTo>
                <a:lnTo>
                  <a:pt x="3057635" y="1776872"/>
                </a:lnTo>
                <a:lnTo>
                  <a:pt x="3028476" y="1836000"/>
                </a:lnTo>
                <a:lnTo>
                  <a:pt x="2991850" y="1890815"/>
                </a:lnTo>
                <a:lnTo>
                  <a:pt x="2948381" y="1940381"/>
                </a:lnTo>
                <a:lnTo>
                  <a:pt x="2898815" y="1983850"/>
                </a:lnTo>
                <a:lnTo>
                  <a:pt x="2844000" y="2020476"/>
                </a:lnTo>
                <a:lnTo>
                  <a:pt x="2784872" y="2049635"/>
                </a:lnTo>
                <a:lnTo>
                  <a:pt x="2722444" y="2070826"/>
                </a:lnTo>
                <a:lnTo>
                  <a:pt x="2657785" y="2083688"/>
                </a:lnTo>
                <a:lnTo>
                  <a:pt x="259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CDDFC86E-2EE8-46A5-9904-40D0C2AB100A}"/>
              </a:ext>
            </a:extLst>
          </p:cNvPr>
          <p:cNvSpPr>
            <a:spLocks xmlns:a="http://schemas.openxmlformats.org/drawingml/2006/main" noGrp="1"/>
          </p:cNvSpPr>
          <p:nvPr/>
        </p:nvSpPr>
        <p:spPr>
          <a:xfrm xmlns:a="http://schemas.openxmlformats.org/drawingml/2006/main">
            <a:off x="720000" y="402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CED84E07-E366-47A0-9D77-EBF9AB97B21E}"/>
              </a:ext>
            </a:extLst>
          </p:cNvPr>
          <p:cNvSpPr>
            <a:spLocks xmlns:a="http://schemas.openxmlformats.org/drawingml/2006/main" noGrp="1"/>
          </p:cNvSpPr>
          <p:nvPr/>
        </p:nvSpPr>
        <p:spPr>
          <a:xfrm xmlns:a="http://schemas.openxmlformats.org/drawingml/2006/main">
            <a:off x="1008000" y="2376000"/>
            <a:ext cx="2664000" cy="110642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6600" b="1">
                <a:solidFill>
                  <a:srgbClr val="13213A"/>
                </a:solidFill>
                <a:latin typeface="Arial"/>
                <a:ea typeface="Arial"/>
                <a:cs typeface="Arial"/>
              </a:rPr>
              <a:t>A</a:t>
            </a:r>
          </a:p>
        </p:txBody>
      </p:sp>
      <p:sp>
        <p:nvSpPr>
          <p:cNvPr id="14" name="TextBox 13">
            <a:extLst xmlns:a="http://schemas.openxmlformats.org/drawingml/2006/main">
              <a:ext uri="{FF2B5EF4-FFF2-40B4-BE49-F238E27FC236}">
                <a16:creationId xmlns:a16="http://schemas.microsoft.com/office/drawing/2014/main" id="{4CA4A33C-E99C-4B39-9FDF-2B8A324C07D0}"/>
              </a:ext>
            </a:extLst>
          </p:cNvPr>
          <p:cNvSpPr>
            <a:spLocks xmlns:a="http://schemas.openxmlformats.org/drawingml/2006/main" noGrp="1"/>
          </p:cNvSpPr>
          <p:nvPr/>
        </p:nvSpPr>
        <p:spPr>
          <a:xfrm xmlns:a="http://schemas.openxmlformats.org/drawingml/2006/main">
            <a:off x="1008000" y="3528000"/>
            <a:ext cx="2664000" cy="432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700" b="0">
                <a:solidFill>
                  <a:srgbClr val="13213A"/>
                </a:solidFill>
                <a:latin typeface="Arial"/>
                <a:ea typeface="Arial"/>
                <a:cs typeface="Arial"/>
              </a:rPr>
              <a:t>Myndigheten för delaktighet</a:t>
            </a:r>
          </a:p>
        </p:txBody>
      </p:sp>
      <p:sp>
        <p:nvSpPr>
          <p:cNvPr id="15" name="Freeform 14">
            <a:extLst xmlns:a="http://schemas.openxmlformats.org/drawingml/2006/main">
              <a:ext uri="{FF2B5EF4-FFF2-40B4-BE49-F238E27FC236}">
                <a16:creationId xmlns:a16="http://schemas.microsoft.com/office/drawing/2014/main" id="{7A0EBD4F-60FE-4C38-BA34-6072BEFAF9EE}"/>
              </a:ext>
            </a:extLst>
          </p:cNvPr>
          <p:cNvSpPr>
            <a:spLocks xmlns:a="http://schemas.openxmlformats.org/drawingml/2006/main" noGrp="1"/>
          </p:cNvSpPr>
          <p:nvPr/>
        </p:nvSpPr>
        <p:spPr>
          <a:xfrm xmlns:a="http://schemas.openxmlformats.org/drawingml/2006/main">
            <a:off x="4104000" y="2160000"/>
            <a:ext cx="3096000" cy="2088000"/>
          </a:xfrm>
          <a:custGeom xmlns:a="http://schemas.openxmlformats.org/drawingml/2006/main">
            <a:rect l="l" t="t" r="r" b="b"/>
            <a:pathLst>
              <a:path w="3096000" h="2088000">
                <a:moveTo>
                  <a:pt x="0" y="0"/>
                </a:moveTo>
                <a:lnTo>
                  <a:pt x="2592000" y="0"/>
                </a:lnTo>
                <a:lnTo>
                  <a:pt x="2657785" y="4311"/>
                </a:lnTo>
                <a:lnTo>
                  <a:pt x="2722444" y="17173"/>
                </a:lnTo>
                <a:lnTo>
                  <a:pt x="2784872" y="38364"/>
                </a:lnTo>
                <a:lnTo>
                  <a:pt x="2844000" y="67523"/>
                </a:lnTo>
                <a:lnTo>
                  <a:pt x="2898815" y="104149"/>
                </a:lnTo>
                <a:lnTo>
                  <a:pt x="2948381" y="147618"/>
                </a:lnTo>
                <a:lnTo>
                  <a:pt x="2991850" y="197184"/>
                </a:lnTo>
                <a:lnTo>
                  <a:pt x="3028476" y="252000"/>
                </a:lnTo>
                <a:lnTo>
                  <a:pt x="3057635" y="311127"/>
                </a:lnTo>
                <a:lnTo>
                  <a:pt x="3078826" y="373555"/>
                </a:lnTo>
                <a:lnTo>
                  <a:pt x="3091688" y="438214"/>
                </a:lnTo>
                <a:lnTo>
                  <a:pt x="3096000" y="504000"/>
                </a:lnTo>
                <a:lnTo>
                  <a:pt x="3096000" y="1584000"/>
                </a:lnTo>
                <a:lnTo>
                  <a:pt x="3091688" y="1649785"/>
                </a:lnTo>
                <a:lnTo>
                  <a:pt x="3078826" y="1714444"/>
                </a:lnTo>
                <a:lnTo>
                  <a:pt x="3057635" y="1776872"/>
                </a:lnTo>
                <a:lnTo>
                  <a:pt x="3028476" y="1836000"/>
                </a:lnTo>
                <a:lnTo>
                  <a:pt x="2991850" y="1890815"/>
                </a:lnTo>
                <a:lnTo>
                  <a:pt x="2948381" y="1940381"/>
                </a:lnTo>
                <a:lnTo>
                  <a:pt x="2898815" y="1983850"/>
                </a:lnTo>
                <a:lnTo>
                  <a:pt x="2844000" y="2020476"/>
                </a:lnTo>
                <a:lnTo>
                  <a:pt x="2784872" y="2049635"/>
                </a:lnTo>
                <a:lnTo>
                  <a:pt x="2722444" y="2070826"/>
                </a:lnTo>
                <a:lnTo>
                  <a:pt x="2657785" y="2083688"/>
                </a:lnTo>
                <a:lnTo>
                  <a:pt x="259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6" name="Freeform 15">
            <a:extLst xmlns:a="http://schemas.openxmlformats.org/drawingml/2006/main">
              <a:ext uri="{FF2B5EF4-FFF2-40B4-BE49-F238E27FC236}">
                <a16:creationId xmlns:a16="http://schemas.microsoft.com/office/drawing/2014/main" id="{2458DF24-1181-4725-886A-061985D33B21}"/>
              </a:ext>
            </a:extLst>
          </p:cNvPr>
          <p:cNvSpPr>
            <a:spLocks xmlns:a="http://schemas.openxmlformats.org/drawingml/2006/main" noGrp="1"/>
          </p:cNvSpPr>
          <p:nvPr/>
        </p:nvSpPr>
        <p:spPr>
          <a:xfrm xmlns:a="http://schemas.openxmlformats.org/drawingml/2006/main">
            <a:off x="4104000" y="402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A026F2F0-BC71-4735-91EA-479B16A304CC}"/>
              </a:ext>
            </a:extLst>
          </p:cNvPr>
          <p:cNvSpPr>
            <a:spLocks xmlns:a="http://schemas.openxmlformats.org/drawingml/2006/main" noGrp="1"/>
          </p:cNvSpPr>
          <p:nvPr/>
        </p:nvSpPr>
        <p:spPr>
          <a:xfrm xmlns:a="http://schemas.openxmlformats.org/drawingml/2006/main">
            <a:off x="4392000" y="2376000"/>
            <a:ext cx="2664000" cy="110642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6600" b="1">
                <a:solidFill>
                  <a:srgbClr val="13213A"/>
                </a:solidFill>
                <a:latin typeface="Arial"/>
                <a:ea typeface="Arial"/>
                <a:cs typeface="Arial"/>
              </a:rPr>
              <a:t>B / C</a:t>
            </a:r>
          </a:p>
        </p:txBody>
      </p:sp>
      <p:sp>
        <p:nvSpPr>
          <p:cNvPr id="18" name="TextBox 17">
            <a:extLst xmlns:a="http://schemas.openxmlformats.org/drawingml/2006/main">
              <a:ext uri="{FF2B5EF4-FFF2-40B4-BE49-F238E27FC236}">
                <a16:creationId xmlns:a16="http://schemas.microsoft.com/office/drawing/2014/main" id="{3F755F7B-EC84-4E0B-8ACB-83BC0DB4129C}"/>
              </a:ext>
            </a:extLst>
          </p:cNvPr>
          <p:cNvSpPr>
            <a:spLocks xmlns:a="http://schemas.openxmlformats.org/drawingml/2006/main" noGrp="1"/>
          </p:cNvSpPr>
          <p:nvPr/>
        </p:nvSpPr>
        <p:spPr>
          <a:xfrm xmlns:a="http://schemas.openxmlformats.org/drawingml/2006/main">
            <a:off x="4392000" y="3528000"/>
            <a:ext cx="2664000" cy="432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400" b="0">
                <a:solidFill>
                  <a:srgbClr val="13213A"/>
                </a:solidFill>
                <a:latin typeface="Arial"/>
                <a:ea typeface="Arial"/>
                <a:cs typeface="Arial"/>
              </a:rPr>
              <a:t>Institutet för mänskliga rättigheter, Journalistförbundet</a:t>
            </a:r>
          </a:p>
        </p:txBody>
      </p:sp>
      <p:sp>
        <p:nvSpPr>
          <p:cNvPr id="19" name="Freeform 18">
            <a:extLst xmlns:a="http://schemas.openxmlformats.org/drawingml/2006/main">
              <a:ext uri="{FF2B5EF4-FFF2-40B4-BE49-F238E27FC236}">
                <a16:creationId xmlns:a16="http://schemas.microsoft.com/office/drawing/2014/main" id="{74B7D8C0-BA22-4F2E-8496-7AE8295CD737}"/>
              </a:ext>
            </a:extLst>
          </p:cNvPr>
          <p:cNvSpPr>
            <a:spLocks xmlns:a="http://schemas.openxmlformats.org/drawingml/2006/main" noGrp="1"/>
          </p:cNvSpPr>
          <p:nvPr/>
        </p:nvSpPr>
        <p:spPr>
          <a:xfrm xmlns:a="http://schemas.openxmlformats.org/drawingml/2006/main">
            <a:off x="7488000" y="2160000"/>
            <a:ext cx="3096000" cy="2088000"/>
          </a:xfrm>
          <a:custGeom xmlns:a="http://schemas.openxmlformats.org/drawingml/2006/main">
            <a:rect l="l" t="t" r="r" b="b"/>
            <a:pathLst>
              <a:path w="3096000" h="2088000">
                <a:moveTo>
                  <a:pt x="0" y="0"/>
                </a:moveTo>
                <a:lnTo>
                  <a:pt x="2592000" y="0"/>
                </a:lnTo>
                <a:lnTo>
                  <a:pt x="2657785" y="4311"/>
                </a:lnTo>
                <a:lnTo>
                  <a:pt x="2722444" y="17173"/>
                </a:lnTo>
                <a:lnTo>
                  <a:pt x="2784872" y="38364"/>
                </a:lnTo>
                <a:lnTo>
                  <a:pt x="2844000" y="67523"/>
                </a:lnTo>
                <a:lnTo>
                  <a:pt x="2898815" y="104149"/>
                </a:lnTo>
                <a:lnTo>
                  <a:pt x="2948381" y="147618"/>
                </a:lnTo>
                <a:lnTo>
                  <a:pt x="2991850" y="197184"/>
                </a:lnTo>
                <a:lnTo>
                  <a:pt x="3028476" y="252000"/>
                </a:lnTo>
                <a:lnTo>
                  <a:pt x="3057635" y="311127"/>
                </a:lnTo>
                <a:lnTo>
                  <a:pt x="3078826" y="373555"/>
                </a:lnTo>
                <a:lnTo>
                  <a:pt x="3091688" y="438214"/>
                </a:lnTo>
                <a:lnTo>
                  <a:pt x="3096000" y="504000"/>
                </a:lnTo>
                <a:lnTo>
                  <a:pt x="3096000" y="1584000"/>
                </a:lnTo>
                <a:lnTo>
                  <a:pt x="3091688" y="1649785"/>
                </a:lnTo>
                <a:lnTo>
                  <a:pt x="3078826" y="1714444"/>
                </a:lnTo>
                <a:lnTo>
                  <a:pt x="3057635" y="1776872"/>
                </a:lnTo>
                <a:lnTo>
                  <a:pt x="3028476" y="1836000"/>
                </a:lnTo>
                <a:lnTo>
                  <a:pt x="2991850" y="1890815"/>
                </a:lnTo>
                <a:lnTo>
                  <a:pt x="2948381" y="1940381"/>
                </a:lnTo>
                <a:lnTo>
                  <a:pt x="2898815" y="1983850"/>
                </a:lnTo>
                <a:lnTo>
                  <a:pt x="2844000" y="2020476"/>
                </a:lnTo>
                <a:lnTo>
                  <a:pt x="2784872" y="2049635"/>
                </a:lnTo>
                <a:lnTo>
                  <a:pt x="2722444" y="2070826"/>
                </a:lnTo>
                <a:lnTo>
                  <a:pt x="2657785" y="2083688"/>
                </a:lnTo>
                <a:lnTo>
                  <a:pt x="2592000" y="2088000"/>
                </a:lnTo>
                <a:lnTo>
                  <a:pt x="0" y="2088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0" name="Freeform 19">
            <a:extLst xmlns:a="http://schemas.openxmlformats.org/drawingml/2006/main">
              <a:ext uri="{FF2B5EF4-FFF2-40B4-BE49-F238E27FC236}">
                <a16:creationId xmlns:a16="http://schemas.microsoft.com/office/drawing/2014/main" id="{235847B8-C138-4033-89CC-34901B9FB6B0}"/>
              </a:ext>
            </a:extLst>
          </p:cNvPr>
          <p:cNvSpPr>
            <a:spLocks xmlns:a="http://schemas.openxmlformats.org/drawingml/2006/main" noGrp="1"/>
          </p:cNvSpPr>
          <p:nvPr/>
        </p:nvSpPr>
        <p:spPr>
          <a:xfrm xmlns:a="http://schemas.openxmlformats.org/drawingml/2006/main">
            <a:off x="7488000" y="402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071D3F2D-0BF1-48A5-BACB-3439CED8F104}"/>
              </a:ext>
            </a:extLst>
          </p:cNvPr>
          <p:cNvSpPr>
            <a:spLocks xmlns:a="http://schemas.openxmlformats.org/drawingml/2006/main" noGrp="1"/>
          </p:cNvSpPr>
          <p:nvPr/>
        </p:nvSpPr>
        <p:spPr>
          <a:xfrm xmlns:a="http://schemas.openxmlformats.org/drawingml/2006/main">
            <a:off x="7776000" y="2376000"/>
            <a:ext cx="2664000" cy="110642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6600" b="1">
                <a:solidFill>
                  <a:srgbClr val="13213A"/>
                </a:solidFill>
                <a:latin typeface="Arial"/>
                <a:ea typeface="Arial"/>
                <a:cs typeface="Arial"/>
              </a:rPr>
              <a:t>D</a:t>
            </a:r>
          </a:p>
        </p:txBody>
      </p:sp>
      <p:sp>
        <p:nvSpPr>
          <p:cNvPr id="22" name="TextBox 21">
            <a:extLst xmlns:a="http://schemas.openxmlformats.org/drawingml/2006/main">
              <a:ext uri="{FF2B5EF4-FFF2-40B4-BE49-F238E27FC236}">
                <a16:creationId xmlns:a16="http://schemas.microsoft.com/office/drawing/2014/main" id="{F533A1B4-E3F6-4B50-840D-E3D523421E9F}"/>
              </a:ext>
            </a:extLst>
          </p:cNvPr>
          <p:cNvSpPr>
            <a:spLocks xmlns:a="http://schemas.openxmlformats.org/drawingml/2006/main" noGrp="1"/>
          </p:cNvSpPr>
          <p:nvPr/>
        </p:nvSpPr>
        <p:spPr>
          <a:xfrm xmlns:a="http://schemas.openxmlformats.org/drawingml/2006/main">
            <a:off x="7776000" y="3528000"/>
            <a:ext cx="2664000" cy="432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700" b="0">
                <a:solidFill>
                  <a:srgbClr val="13213A"/>
                </a:solidFill>
                <a:latin typeface="Arial"/>
                <a:ea typeface="Arial"/>
                <a:cs typeface="Arial"/>
              </a:rPr>
              <a:t>Föreningen Sveriges socialchefer</a:t>
            </a:r>
          </a:p>
        </p:txBody>
      </p:sp>
      <p:sp>
        <p:nvSpPr>
          <p:cNvPr id="23" name="Freeform 22">
            <a:extLst xmlns:a="http://schemas.openxmlformats.org/drawingml/2006/main">
              <a:ext uri="{FF2B5EF4-FFF2-40B4-BE49-F238E27FC236}">
                <a16:creationId xmlns:a16="http://schemas.microsoft.com/office/drawing/2014/main" id="{0723913E-DB3F-45D7-9D4A-C5C40FC19CFE}"/>
              </a:ext>
            </a:extLst>
          </p:cNvPr>
          <p:cNvSpPr>
            <a:spLocks xmlns:a="http://schemas.openxmlformats.org/drawingml/2006/main" noGrp="1"/>
          </p:cNvSpPr>
          <p:nvPr/>
        </p:nvSpPr>
        <p:spPr>
          <a:xfrm xmlns:a="http://schemas.openxmlformats.org/drawingml/2006/main">
            <a:off x="720000" y="4608000"/>
            <a:ext cx="9864000" cy="1440000"/>
          </a:xfrm>
          <a:custGeom xmlns:a="http://schemas.openxmlformats.org/drawingml/2006/main">
            <a:rect l="l" t="t" r="r" b="b"/>
            <a:pathLst>
              <a:path w="9864000" h="1440000">
                <a:moveTo>
                  <a:pt x="0" y="0"/>
                </a:moveTo>
                <a:lnTo>
                  <a:pt x="9360000" y="0"/>
                </a:lnTo>
                <a:lnTo>
                  <a:pt x="9425785" y="4311"/>
                </a:lnTo>
                <a:lnTo>
                  <a:pt x="9490444" y="17173"/>
                </a:lnTo>
                <a:lnTo>
                  <a:pt x="9552872" y="38364"/>
                </a:lnTo>
                <a:lnTo>
                  <a:pt x="9612000" y="67523"/>
                </a:lnTo>
                <a:lnTo>
                  <a:pt x="9666815" y="104149"/>
                </a:lnTo>
                <a:lnTo>
                  <a:pt x="9716381" y="147618"/>
                </a:lnTo>
                <a:lnTo>
                  <a:pt x="9759850" y="197184"/>
                </a:lnTo>
                <a:lnTo>
                  <a:pt x="9796476" y="252000"/>
                </a:lnTo>
                <a:lnTo>
                  <a:pt x="9825635" y="311127"/>
                </a:lnTo>
                <a:lnTo>
                  <a:pt x="9846826" y="373555"/>
                </a:lnTo>
                <a:lnTo>
                  <a:pt x="9859688" y="438214"/>
                </a:lnTo>
                <a:lnTo>
                  <a:pt x="9864000" y="504000"/>
                </a:lnTo>
                <a:lnTo>
                  <a:pt x="9864000" y="936000"/>
                </a:lnTo>
                <a:lnTo>
                  <a:pt x="9859688" y="1001785"/>
                </a:lnTo>
                <a:lnTo>
                  <a:pt x="9846826" y="1066444"/>
                </a:lnTo>
                <a:lnTo>
                  <a:pt x="9825635" y="1128872"/>
                </a:lnTo>
                <a:lnTo>
                  <a:pt x="9796476" y="1188000"/>
                </a:lnTo>
                <a:lnTo>
                  <a:pt x="9759850" y="1242815"/>
                </a:lnTo>
                <a:lnTo>
                  <a:pt x="9716381" y="1292381"/>
                </a:lnTo>
                <a:lnTo>
                  <a:pt x="9666815" y="1335850"/>
                </a:lnTo>
                <a:lnTo>
                  <a:pt x="9612000" y="1372476"/>
                </a:lnTo>
                <a:lnTo>
                  <a:pt x="9552872" y="1401635"/>
                </a:lnTo>
                <a:lnTo>
                  <a:pt x="9490444" y="1422826"/>
                </a:lnTo>
                <a:lnTo>
                  <a:pt x="9425785" y="1435688"/>
                </a:lnTo>
                <a:lnTo>
                  <a:pt x="9360000" y="1440000"/>
                </a:lnTo>
                <a:lnTo>
                  <a:pt x="0" y="1440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4" name="Freeform 23">
            <a:extLst xmlns:a="http://schemas.openxmlformats.org/drawingml/2006/main">
              <a:ext uri="{FF2B5EF4-FFF2-40B4-BE49-F238E27FC236}">
                <a16:creationId xmlns:a16="http://schemas.microsoft.com/office/drawing/2014/main" id="{DE32D096-FEE6-4751-968F-A2F521FB5AEC}"/>
              </a:ext>
            </a:extLst>
          </p:cNvPr>
          <p:cNvSpPr>
            <a:spLocks xmlns:a="http://schemas.openxmlformats.org/drawingml/2006/main" noGrp="1"/>
          </p:cNvSpPr>
          <p:nvPr/>
        </p:nvSpPr>
        <p:spPr>
          <a:xfrm xmlns:a="http://schemas.openxmlformats.org/drawingml/2006/main">
            <a:off x="720000" y="582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D83A884C-976D-4AE7-939C-1E4B6CEDE75B}"/>
              </a:ext>
            </a:extLst>
          </p:cNvPr>
          <p:cNvSpPr>
            <a:spLocks xmlns:a="http://schemas.openxmlformats.org/drawingml/2006/main" noGrp="1"/>
          </p:cNvSpPr>
          <p:nvPr/>
        </p:nvSpPr>
        <p:spPr>
          <a:xfrm xmlns:a="http://schemas.openxmlformats.org/drawingml/2006/main">
            <a:off x="1080000" y="4824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9A6512"/>
                </a:solidFill>
                <a:latin typeface="Arial"/>
                <a:ea typeface="Arial"/>
                <a:cs typeface="Arial"/>
              </a:rPr>
              <a:t>Gruppens uppgift</a:t>
            </a:r>
          </a:p>
        </p:txBody>
      </p:sp>
      <p:sp>
        <p:nvSpPr>
          <p:cNvPr id="26" name="TextBox 25">
            <a:extLst xmlns:a="http://schemas.openxmlformats.org/drawingml/2006/main">
              <a:ext uri="{FF2B5EF4-FFF2-40B4-BE49-F238E27FC236}">
                <a16:creationId xmlns:a16="http://schemas.microsoft.com/office/drawing/2014/main" id="{8E865498-30F6-4E3F-8555-7CA3B3B9EDB0}"/>
              </a:ext>
            </a:extLst>
          </p:cNvPr>
          <p:cNvSpPr>
            <a:spLocks xmlns:a="http://schemas.openxmlformats.org/drawingml/2006/main" noGrp="1"/>
          </p:cNvSpPr>
          <p:nvPr/>
        </p:nvSpPr>
        <p:spPr>
          <a:xfrm xmlns:a="http://schemas.openxmlformats.org/drawingml/2006/main">
            <a:off x="1080000" y="5112000"/>
            <a:ext cx="9180000" cy="80467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400" b="1">
                <a:solidFill>
                  <a:srgbClr val="13213A"/>
                </a:solidFill>
                <a:latin typeface="Arial"/>
                <a:ea typeface="Arial"/>
                <a:cs typeface="Arial"/>
              </a:rPr>
              <a:t>Läs ert gruppblad. Svara på de fyra frågorna. Förbered en redovisning på 1 minut.</a:t>
            </a:r>
          </a:p>
        </p:txBody>
      </p:sp>
    </p:spTree>
    <p:extLst>
      <p:ext uri="{BB962C8B-B14F-4D97-AF65-F5344CB8AC3E}">
        <p14:creationId xmlns:p14="http://schemas.microsoft.com/office/powerpoint/2010/main" val="1368276613"/>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9007BA6A-34E5-49F5-908F-2483F3AF64F6}"/>
              </a:ext>
            </a:extLst>
          </p:cNvPr>
          <p:cNvSpPr>
            <a:spLocks xmlns:a="http://schemas.openxmlformats.org/drawingml/2006/main" noGrp="1"/>
          </p:cNvSpPr>
          <p:nvPr/>
        </p:nvSpPr>
        <p:spPr>
          <a:xfrm xmlns:a="http://schemas.openxmlformats.org/drawingml/2006/main">
            <a:off x="11617200" y="208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D0858F64-0558-4D67-B138-5DA8F9247DEF}"/>
              </a:ext>
            </a:extLst>
          </p:cNvPr>
          <p:cNvSpPr>
            <a:spLocks xmlns:a="http://schemas.openxmlformats.org/drawingml/2006/main" noGrp="1"/>
          </p:cNvSpPr>
          <p:nvPr/>
        </p:nvSpPr>
        <p:spPr>
          <a:xfrm xmlns:a="http://schemas.openxmlformats.org/drawingml/2006/main">
            <a:off x="12042000" y="326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4DD197D-4CB3-49D9-B5B0-27EE51980CD0}"/>
              </a:ext>
            </a:extLst>
          </p:cNvPr>
          <p:cNvSpPr>
            <a:spLocks xmlns:a="http://schemas.openxmlformats.org/drawingml/2006/main" noGrp="1"/>
          </p:cNvSpPr>
          <p:nvPr/>
        </p:nvSpPr>
        <p:spPr>
          <a:xfrm xmlns:a="http://schemas.openxmlformats.org/drawingml/2006/main">
            <a:off x="11689200" y="223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3</a:t>
            </a:r>
          </a:p>
        </p:txBody>
      </p:sp>
      <p:sp>
        <p:nvSpPr>
          <p:cNvPr id="5" name="TextBox 4">
            <a:extLst xmlns:a="http://schemas.openxmlformats.org/drawingml/2006/main">
              <a:ext uri="{FF2B5EF4-FFF2-40B4-BE49-F238E27FC236}">
                <a16:creationId xmlns:a16="http://schemas.microsoft.com/office/drawing/2014/main" id="{9537A9B1-8C90-47C0-AA24-17CDE9A9482F}"/>
              </a:ext>
            </a:extLst>
          </p:cNvPr>
          <p:cNvSpPr>
            <a:spLocks xmlns:a="http://schemas.openxmlformats.org/drawingml/2006/main" noGrp="1"/>
          </p:cNvSpPr>
          <p:nvPr/>
        </p:nvSpPr>
        <p:spPr>
          <a:xfrm xmlns:a="http://schemas.openxmlformats.org/drawingml/2006/main">
            <a:off x="11635200" y="266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Fyra remissvar</a:t>
            </a:r>
          </a:p>
        </p:txBody>
      </p:sp>
      <p:sp>
        <p:nvSpPr>
          <p:cNvPr id="6" name="TextBox 5">
            <a:extLst xmlns:a="http://schemas.openxmlformats.org/drawingml/2006/main">
              <a:ext uri="{FF2B5EF4-FFF2-40B4-BE49-F238E27FC236}">
                <a16:creationId xmlns:a16="http://schemas.microsoft.com/office/drawing/2014/main" id="{4DB1616A-4AAE-446C-BDB9-49CC69615C55}"/>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35362D18-1DF5-4026-B494-8D947EE9C07B}"/>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När grupperna redovisar</a:t>
            </a:r>
          </a:p>
        </p:txBody>
      </p:sp>
      <p:sp>
        <p:nvSpPr>
          <p:cNvPr id="8" name="TextBox 7">
            <a:extLst xmlns:a="http://schemas.openxmlformats.org/drawingml/2006/main">
              <a:ext uri="{FF2B5EF4-FFF2-40B4-BE49-F238E27FC236}">
                <a16:creationId xmlns:a16="http://schemas.microsoft.com/office/drawing/2014/main" id="{7FDB3D74-582B-4C08-BEAD-59CB83F97577}"/>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Fyll i remisskartan</a:t>
            </a:r>
          </a:p>
        </p:txBody>
      </p:sp>
      <p:pic>
        <p:nvPicPr>
          <p:cNvPr id="23" name="Picture 8"/>
          <p:cNvPicPr>
            <a:picLocks xmlns:a="http://schemas.openxmlformats.org/drawingml/2006/main" noChangeAspect="1"/>
          </p:cNvPicPr>
          <p:nvPr/>
        </p:nvPicPr>
        <p:blipFill>
          <a:blip xmlns:r="http://schemas.openxmlformats.org/officeDocument/2006/relationships" xmlns:a="http://schemas.openxmlformats.org/drawingml/2006/main" r:embed="R60cb410ce53b4a40"/>
          <a:stretch xmlns:a="http://schemas.openxmlformats.org/drawingml/2006/main">
            <a:fillRect l="0" t="0" r="0" b="0"/>
          </a:stretch>
        </p:blipFill>
        <p:spPr>
          <a:xfrm xmlns:a="http://schemas.openxmlformats.org/drawingml/2006/main">
            <a:off x="7700400" y="576000"/>
            <a:ext cx="35568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884494BA-6A3C-46F9-BBEF-3D55DAC09620}"/>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6 min</a:t>
            </a:r>
          </a:p>
        </p:txBody>
      </p:sp>
      <p:sp>
        <p:nvSpPr>
          <p:cNvPr id="11" name="Freeform 10">
            <a:extLst xmlns:a="http://schemas.openxmlformats.org/drawingml/2006/main">
              <a:ext uri="{FF2B5EF4-FFF2-40B4-BE49-F238E27FC236}">
                <a16:creationId xmlns:a16="http://schemas.microsoft.com/office/drawing/2014/main" id="{1E8B9D0D-FC35-44DE-B03A-4093322050F6}"/>
              </a:ext>
            </a:extLst>
          </p:cNvPr>
          <p:cNvSpPr>
            <a:spLocks xmlns:a="http://schemas.openxmlformats.org/drawingml/2006/main" noGrp="1"/>
          </p:cNvSpPr>
          <p:nvPr/>
        </p:nvSpPr>
        <p:spPr>
          <a:xfrm xmlns:a="http://schemas.openxmlformats.org/drawingml/2006/main">
            <a:off x="720000" y="2520000"/>
            <a:ext cx="10080000" cy="2016000"/>
          </a:xfrm>
          <a:custGeom xmlns:a="http://schemas.openxmlformats.org/drawingml/2006/main">
            <a:rect l="l" t="t" r="r" b="b"/>
            <a:pathLst>
              <a:path w="10080000" h="2016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440000"/>
                </a:lnTo>
                <a:lnTo>
                  <a:pt x="10075072" y="1515183"/>
                </a:lnTo>
                <a:lnTo>
                  <a:pt x="10060373" y="1589079"/>
                </a:lnTo>
                <a:lnTo>
                  <a:pt x="10036154" y="1660425"/>
                </a:lnTo>
                <a:lnTo>
                  <a:pt x="10002830" y="1728000"/>
                </a:lnTo>
                <a:lnTo>
                  <a:pt x="9960971" y="1790646"/>
                </a:lnTo>
                <a:lnTo>
                  <a:pt x="9911293" y="1847293"/>
                </a:lnTo>
                <a:lnTo>
                  <a:pt x="9854646" y="1896971"/>
                </a:lnTo>
                <a:lnTo>
                  <a:pt x="9792000" y="1938830"/>
                </a:lnTo>
                <a:lnTo>
                  <a:pt x="9724425" y="1972154"/>
                </a:lnTo>
                <a:lnTo>
                  <a:pt x="9653079" y="1996373"/>
                </a:lnTo>
                <a:lnTo>
                  <a:pt x="9579183" y="2011072"/>
                </a:lnTo>
                <a:lnTo>
                  <a:pt x="9504000" y="2016000"/>
                </a:lnTo>
                <a:lnTo>
                  <a:pt x="0" y="2016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1D01BB10-CF72-4286-966C-0B913A811A49}"/>
              </a:ext>
            </a:extLst>
          </p:cNvPr>
          <p:cNvSpPr>
            <a:spLocks xmlns:a="http://schemas.openxmlformats.org/drawingml/2006/main" noGrp="1"/>
          </p:cNvSpPr>
          <p:nvPr/>
        </p:nvSpPr>
        <p:spPr>
          <a:xfrm xmlns:a="http://schemas.openxmlformats.org/drawingml/2006/main">
            <a:off x="720000" y="4312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403D6CA0-D147-4D9C-A7A2-6681919EFFE5}"/>
              </a:ext>
            </a:extLst>
          </p:cNvPr>
          <p:cNvSpPr>
            <a:spLocks xmlns:a="http://schemas.openxmlformats.org/drawingml/2006/main" noGrp="1"/>
          </p:cNvSpPr>
          <p:nvPr/>
        </p:nvSpPr>
        <p:spPr>
          <a:xfrm xmlns:a="http://schemas.openxmlformats.org/drawingml/2006/main">
            <a:off x="1080000" y="2736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Skriv medan du lyssnar</a:t>
            </a:r>
          </a:p>
        </p:txBody>
      </p:sp>
      <p:sp>
        <p:nvSpPr>
          <p:cNvPr id="14" name="TextBox 13">
            <a:extLst xmlns:a="http://schemas.openxmlformats.org/drawingml/2006/main">
              <a:ext uri="{FF2B5EF4-FFF2-40B4-BE49-F238E27FC236}">
                <a16:creationId xmlns:a16="http://schemas.microsoft.com/office/drawing/2014/main" id="{5AD1DA14-A066-4CB1-A686-4B128D40C062}"/>
              </a:ext>
            </a:extLst>
          </p:cNvPr>
          <p:cNvSpPr>
            <a:spLocks xmlns:a="http://schemas.openxmlformats.org/drawingml/2006/main" noGrp="1"/>
          </p:cNvSpPr>
          <p:nvPr/>
        </p:nvSpPr>
        <p:spPr>
          <a:xfrm xmlns:a="http://schemas.openxmlformats.org/drawingml/2006/main">
            <a:off x="1080000" y="2988000"/>
            <a:ext cx="9180000" cy="871728"/>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Skriv A-D i rätt kolumn. Notera varje aktörs starkaste skäl. Vad är de oense om? Parhäftet s. 4.</a:t>
            </a:r>
          </a:p>
        </p:txBody>
      </p:sp>
    </p:spTree>
    <p:extLst>
      <p:ext uri="{BB962C8B-B14F-4D97-AF65-F5344CB8AC3E}">
        <p14:creationId xmlns:p14="http://schemas.microsoft.com/office/powerpoint/2010/main" val="987401655"/>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C07B70CA-A0E0-4E1B-9857-760DE2275523}"/>
              </a:ext>
            </a:extLst>
          </p:cNvPr>
          <p:cNvSpPr>
            <a:spLocks xmlns:a="http://schemas.openxmlformats.org/drawingml/2006/main" noGrp="1"/>
          </p:cNvSpPr>
          <p:nvPr/>
        </p:nvSpPr>
        <p:spPr>
          <a:xfrm xmlns:a="http://schemas.openxmlformats.org/drawingml/2006/main">
            <a:off x="11617200" y="352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DC137ECE-348C-4EE5-8819-4EE32617EB6C}"/>
              </a:ext>
            </a:extLst>
          </p:cNvPr>
          <p:cNvSpPr>
            <a:spLocks xmlns:a="http://schemas.openxmlformats.org/drawingml/2006/main" noGrp="1"/>
          </p:cNvSpPr>
          <p:nvPr/>
        </p:nvSpPr>
        <p:spPr>
          <a:xfrm xmlns:a="http://schemas.openxmlformats.org/drawingml/2006/main">
            <a:off x="12042000" y="470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59432BB-60F2-4CDF-B8DC-91E78B3ADABC}"/>
              </a:ext>
            </a:extLst>
          </p:cNvPr>
          <p:cNvSpPr>
            <a:spLocks xmlns:a="http://schemas.openxmlformats.org/drawingml/2006/main" noGrp="1"/>
          </p:cNvSpPr>
          <p:nvPr/>
        </p:nvSpPr>
        <p:spPr>
          <a:xfrm xmlns:a="http://schemas.openxmlformats.org/drawingml/2006/main">
            <a:off x="11689200" y="367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4</a:t>
            </a:r>
          </a:p>
        </p:txBody>
      </p:sp>
      <p:sp>
        <p:nvSpPr>
          <p:cNvPr id="5" name="TextBox 4">
            <a:extLst xmlns:a="http://schemas.openxmlformats.org/drawingml/2006/main">
              <a:ext uri="{FF2B5EF4-FFF2-40B4-BE49-F238E27FC236}">
                <a16:creationId xmlns:a16="http://schemas.microsoft.com/office/drawing/2014/main" id="{43F197A8-521B-4DEB-8C25-E2B3A572CCE7}"/>
              </a:ext>
            </a:extLst>
          </p:cNvPr>
          <p:cNvSpPr>
            <a:spLocks xmlns:a="http://schemas.openxmlformats.org/drawingml/2006/main" noGrp="1"/>
          </p:cNvSpPr>
          <p:nvPr/>
        </p:nvSpPr>
        <p:spPr>
          <a:xfrm xmlns:a="http://schemas.openxmlformats.org/drawingml/2006/main">
            <a:off x="11635200" y="410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Var står du?</a:t>
            </a:r>
          </a:p>
        </p:txBody>
      </p:sp>
      <p:sp>
        <p:nvSpPr>
          <p:cNvPr id="6" name="TextBox 5">
            <a:extLst xmlns:a="http://schemas.openxmlformats.org/drawingml/2006/main">
              <a:ext uri="{FF2B5EF4-FFF2-40B4-BE49-F238E27FC236}">
                <a16:creationId xmlns:a16="http://schemas.microsoft.com/office/drawing/2014/main" id="{6FD10AD0-0457-4196-A476-82AE2AF4943B}"/>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0C0B3533-CA0A-4D34-9D56-39E705353733}"/>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4</a:t>
            </a:r>
          </a:p>
        </p:txBody>
      </p:sp>
      <p:sp>
        <p:nvSpPr>
          <p:cNvPr id="8" name="TextBox 7">
            <a:extLst xmlns:a="http://schemas.openxmlformats.org/drawingml/2006/main">
              <a:ext uri="{FF2B5EF4-FFF2-40B4-BE49-F238E27FC236}">
                <a16:creationId xmlns:a16="http://schemas.microsoft.com/office/drawing/2014/main" id="{E25BA6F5-7178-4478-A50C-AC937D7515F8}"/>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Var står du nu?</a:t>
            </a:r>
          </a:p>
        </p:txBody>
      </p:sp>
      <p:pic>
        <p:nvPicPr>
          <p:cNvPr id="45" name="Picture 8"/>
          <p:cNvPicPr>
            <a:picLocks xmlns:a="http://schemas.openxmlformats.org/drawingml/2006/main" noChangeAspect="1"/>
          </p:cNvPicPr>
          <p:nvPr/>
        </p:nvPicPr>
        <p:blipFill>
          <a:blip xmlns:r="http://schemas.openxmlformats.org/officeDocument/2006/relationships" xmlns:a="http://schemas.openxmlformats.org/drawingml/2006/main" r:embed="R4fafa39310ee4e75"/>
          <a:stretch xmlns:a="http://schemas.openxmlformats.org/drawingml/2006/main">
            <a:fillRect l="0" t="0" r="0" b="0"/>
          </a:stretch>
        </p:blipFill>
        <p:spPr>
          <a:xfrm xmlns:a="http://schemas.openxmlformats.org/drawingml/2006/main">
            <a:off x="7700400" y="576000"/>
            <a:ext cx="35568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3FA3BC87-D0FB-4583-9E1B-07778E654B8E}"/>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Välj själv, sedan hela klassen · 8 min</a:t>
            </a:r>
          </a:p>
        </p:txBody>
      </p:sp>
      <p:sp>
        <p:nvSpPr>
          <p:cNvPr id="11" name="Freeform 10">
            <a:extLst xmlns:a="http://schemas.openxmlformats.org/drawingml/2006/main">
              <a:ext uri="{FF2B5EF4-FFF2-40B4-BE49-F238E27FC236}">
                <a16:creationId xmlns:a16="http://schemas.microsoft.com/office/drawing/2014/main" id="{5B8539C9-41E1-408C-8728-14553403C9DB}"/>
              </a:ext>
            </a:extLst>
          </p:cNvPr>
          <p:cNvSpPr>
            <a:spLocks xmlns:a="http://schemas.openxmlformats.org/drawingml/2006/main" noGrp="1"/>
          </p:cNvSpPr>
          <p:nvPr/>
        </p:nvSpPr>
        <p:spPr>
          <a:xfrm xmlns:a="http://schemas.openxmlformats.org/drawingml/2006/main">
            <a:off x="720000" y="2016000"/>
            <a:ext cx="10080000" cy="1944000"/>
          </a:xfrm>
          <a:custGeom xmlns:a="http://schemas.openxmlformats.org/drawingml/2006/main">
            <a:rect l="l" t="t" r="r" b="b"/>
            <a:pathLst>
              <a:path w="10080000" h="1944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368000"/>
                </a:lnTo>
                <a:lnTo>
                  <a:pt x="10075072" y="1443183"/>
                </a:lnTo>
                <a:lnTo>
                  <a:pt x="10060373" y="1517079"/>
                </a:lnTo>
                <a:lnTo>
                  <a:pt x="10036154" y="1588425"/>
                </a:lnTo>
                <a:lnTo>
                  <a:pt x="10002830" y="1656000"/>
                </a:lnTo>
                <a:lnTo>
                  <a:pt x="9960971" y="1718646"/>
                </a:lnTo>
                <a:lnTo>
                  <a:pt x="9911293" y="1775293"/>
                </a:lnTo>
                <a:lnTo>
                  <a:pt x="9854646" y="1824971"/>
                </a:lnTo>
                <a:lnTo>
                  <a:pt x="9792000" y="1866830"/>
                </a:lnTo>
                <a:lnTo>
                  <a:pt x="9724425" y="1900154"/>
                </a:lnTo>
                <a:lnTo>
                  <a:pt x="9653079" y="1924373"/>
                </a:lnTo>
                <a:lnTo>
                  <a:pt x="9579183" y="1939072"/>
                </a:lnTo>
                <a:lnTo>
                  <a:pt x="9504000" y="1944000"/>
                </a:lnTo>
                <a:lnTo>
                  <a:pt x="0" y="1944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26561019-605C-4899-8650-843C5A0BD2CE}"/>
              </a:ext>
            </a:extLst>
          </p:cNvPr>
          <p:cNvSpPr>
            <a:spLocks xmlns:a="http://schemas.openxmlformats.org/drawingml/2006/main" noGrp="1"/>
          </p:cNvSpPr>
          <p:nvPr/>
        </p:nvSpPr>
        <p:spPr>
          <a:xfrm xmlns:a="http://schemas.openxmlformats.org/drawingml/2006/main">
            <a:off x="720000" y="3736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DA039D23-EB85-445C-9819-8461ED215F82}"/>
              </a:ext>
            </a:extLst>
          </p:cNvPr>
          <p:cNvSpPr>
            <a:spLocks xmlns:a="http://schemas.openxmlformats.org/drawingml/2006/main" noGrp="1"/>
          </p:cNvSpPr>
          <p:nvPr/>
        </p:nvSpPr>
        <p:spPr>
          <a:xfrm xmlns:a="http://schemas.openxmlformats.org/drawingml/2006/main">
            <a:off x="1080000" y="2232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Påståendet</a:t>
            </a:r>
          </a:p>
        </p:txBody>
      </p:sp>
      <p:sp>
        <p:nvSpPr>
          <p:cNvPr id="14" name="TextBox 13">
            <a:extLst xmlns:a="http://schemas.openxmlformats.org/drawingml/2006/main">
              <a:ext uri="{FF2B5EF4-FFF2-40B4-BE49-F238E27FC236}">
                <a16:creationId xmlns:a16="http://schemas.microsoft.com/office/drawing/2014/main" id="{A79B5477-4A21-4CAA-BCAB-033BB61F069F}"/>
              </a:ext>
            </a:extLst>
          </p:cNvPr>
          <p:cNvSpPr>
            <a:spLocks xmlns:a="http://schemas.openxmlformats.org/drawingml/2006/main" noGrp="1"/>
          </p:cNvSpPr>
          <p:nvPr/>
        </p:nvSpPr>
        <p:spPr>
          <a:xfrm xmlns:a="http://schemas.openxmlformats.org/drawingml/2006/main">
            <a:off x="1080000" y="2484000"/>
            <a:ext cx="9180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”Sverige bör införa förslaget om en 15-årsgräns.”</a:t>
            </a:r>
          </a:p>
        </p:txBody>
      </p:sp>
      <p:sp>
        <p:nvSpPr>
          <p:cNvPr id="15" name="TextBox 14">
            <a:extLst xmlns:a="http://schemas.openxmlformats.org/drawingml/2006/main">
              <a:ext uri="{FF2B5EF4-FFF2-40B4-BE49-F238E27FC236}">
                <a16:creationId xmlns:a16="http://schemas.microsoft.com/office/drawing/2014/main" id="{8CC69E95-71AF-470E-9BA7-C35AAEC78801}"/>
              </a:ext>
            </a:extLst>
          </p:cNvPr>
          <p:cNvSpPr>
            <a:spLocks xmlns:a="http://schemas.openxmlformats.org/drawingml/2006/main" noGrp="1"/>
          </p:cNvSpPr>
          <p:nvPr/>
        </p:nvSpPr>
        <p:spPr>
          <a:xfrm xmlns:a="http://schemas.openxmlformats.org/drawingml/2006/main">
            <a:off x="1080000" y="3492000"/>
            <a:ext cx="918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500" b="0">
                <a:solidFill>
                  <a:srgbClr val="DCE3EE"/>
                </a:solidFill>
                <a:latin typeface="Arial"/>
                <a:ea typeface="Arial"/>
                <a:cs typeface="Arial"/>
              </a:rPr>
              <a:t>Välj skylt. Skriv ditt starkaste belägg och den bästa invändningen på Mitt blad.</a:t>
            </a:r>
          </a:p>
        </p:txBody>
      </p:sp>
      <p:pic>
        <p:nvPicPr>
          <p:cNvPr id="52" name="Picture 15"/>
          <p:cNvPicPr>
            <a:picLocks xmlns:a="http://schemas.openxmlformats.org/drawingml/2006/main" noChangeAspect="1"/>
          </p:cNvPicPr>
          <p:nvPr/>
        </p:nvPicPr>
        <p:blipFill>
          <a:blip xmlns:r="http://schemas.openxmlformats.org/officeDocument/2006/relationships" xmlns:a="http://schemas.openxmlformats.org/drawingml/2006/main" r:embed="Rd25016b14ab0474d"/>
          <a:stretch xmlns:a="http://schemas.openxmlformats.org/drawingml/2006/main">
            <a:fillRect l="0" t="0" r="0" b="0"/>
          </a:stretch>
        </p:blipFill>
        <p:spPr>
          <a:xfrm xmlns:a="http://schemas.openxmlformats.org/drawingml/2006/main">
            <a:off x="828000" y="4176000"/>
            <a:ext cx="1728000" cy="720000"/>
          </a:xfrm>
          <a:prstGeom xmlns:a="http://schemas.openxmlformats.org/drawingml/2006/main" prst="rect">
            <a:avLst/>
          </a:prstGeom>
        </p:spPr>
      </p:pic>
      <p:sp>
        <p:nvSpPr>
          <p:cNvPr id="17" name="Freeform 16">
            <a:extLst xmlns:a="http://schemas.openxmlformats.org/drawingml/2006/main">
              <a:ext uri="{FF2B5EF4-FFF2-40B4-BE49-F238E27FC236}">
                <a16:creationId xmlns:a16="http://schemas.microsoft.com/office/drawing/2014/main" id="{E91DB230-6F77-44D9-B189-6104528CF788}"/>
              </a:ext>
            </a:extLst>
          </p:cNvPr>
          <p:cNvSpPr>
            <a:spLocks xmlns:a="http://schemas.openxmlformats.org/drawingml/2006/main" noGrp="1"/>
          </p:cNvSpPr>
          <p:nvPr/>
        </p:nvSpPr>
        <p:spPr>
          <a:xfrm xmlns:a="http://schemas.openxmlformats.org/drawingml/2006/main">
            <a:off x="720000" y="4932000"/>
            <a:ext cx="1944000" cy="936000"/>
          </a:xfrm>
          <a:custGeom xmlns:a="http://schemas.openxmlformats.org/drawingml/2006/main">
            <a:rect l="l" t="t" r="r" b="b"/>
            <a:pathLst>
              <a:path w="1944000" h="936000">
                <a:moveTo>
                  <a:pt x="1944000" y="0"/>
                </a:moveTo>
                <a:lnTo>
                  <a:pt x="1944000" y="936000"/>
                </a:lnTo>
                <a:lnTo>
                  <a:pt x="432000" y="936000"/>
                </a:lnTo>
                <a:lnTo>
                  <a:pt x="375612" y="932304"/>
                </a:lnTo>
                <a:lnTo>
                  <a:pt x="320190" y="921279"/>
                </a:lnTo>
                <a:lnTo>
                  <a:pt x="266680" y="903115"/>
                </a:lnTo>
                <a:lnTo>
                  <a:pt x="216000" y="878122"/>
                </a:lnTo>
                <a:lnTo>
                  <a:pt x="169015" y="846728"/>
                </a:lnTo>
                <a:lnTo>
                  <a:pt x="126529" y="809470"/>
                </a:lnTo>
                <a:lnTo>
                  <a:pt x="89271" y="766984"/>
                </a:lnTo>
                <a:lnTo>
                  <a:pt x="57877" y="720000"/>
                </a:lnTo>
                <a:lnTo>
                  <a:pt x="32884" y="669319"/>
                </a:lnTo>
                <a:lnTo>
                  <a:pt x="14720" y="615809"/>
                </a:lnTo>
                <a:lnTo>
                  <a:pt x="3695" y="560387"/>
                </a:lnTo>
                <a:lnTo>
                  <a:pt x="0" y="504000"/>
                </a:lnTo>
                <a:lnTo>
                  <a:pt x="0" y="432000"/>
                </a:lnTo>
                <a:lnTo>
                  <a:pt x="3695" y="375612"/>
                </a:lnTo>
                <a:lnTo>
                  <a:pt x="14720" y="320190"/>
                </a:lnTo>
                <a:lnTo>
                  <a:pt x="32884" y="266680"/>
                </a:lnTo>
                <a:lnTo>
                  <a:pt x="57877" y="216000"/>
                </a:lnTo>
                <a:lnTo>
                  <a:pt x="89271" y="169015"/>
                </a:lnTo>
                <a:lnTo>
                  <a:pt x="126529" y="126529"/>
                </a:lnTo>
                <a:lnTo>
                  <a:pt x="169015" y="89271"/>
                </a:lnTo>
                <a:lnTo>
                  <a:pt x="215999" y="57877"/>
                </a:lnTo>
                <a:lnTo>
                  <a:pt x="266680" y="32884"/>
                </a:lnTo>
                <a:lnTo>
                  <a:pt x="320190" y="14720"/>
                </a:lnTo>
                <a:lnTo>
                  <a:pt x="375612" y="3695"/>
                </a:lnTo>
                <a:lnTo>
                  <a:pt x="432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8" name="Freeform 17">
            <a:extLst xmlns:a="http://schemas.openxmlformats.org/drawingml/2006/main">
              <a:ext uri="{FF2B5EF4-FFF2-40B4-BE49-F238E27FC236}">
                <a16:creationId xmlns:a16="http://schemas.microsoft.com/office/drawing/2014/main" id="{9B889373-7339-4ED4-88E8-BB20024889BA}"/>
              </a:ext>
            </a:extLst>
          </p:cNvPr>
          <p:cNvSpPr>
            <a:spLocks xmlns:a="http://schemas.openxmlformats.org/drawingml/2006/main" noGrp="1"/>
          </p:cNvSpPr>
          <p:nvPr/>
        </p:nvSpPr>
        <p:spPr>
          <a:xfrm xmlns:a="http://schemas.openxmlformats.org/drawingml/2006/main">
            <a:off x="2484000" y="5731848"/>
            <a:ext cx="180000" cy="136152"/>
          </a:xfrm>
          <a:custGeom xmlns:a="http://schemas.openxmlformats.org/drawingml/2006/main">
            <a:rect l="l" t="t" r="r" b="b"/>
            <a:pathLst>
              <a:path w="180000" h="136152">
                <a:moveTo>
                  <a:pt x="180000" y="0"/>
                </a:moveTo>
                <a:lnTo>
                  <a:pt x="180000" y="136152"/>
                </a:lnTo>
                <a:lnTo>
                  <a:pt x="0" y="136152"/>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9" name="TextBox 18">
            <a:extLst xmlns:a="http://schemas.openxmlformats.org/drawingml/2006/main">
              <a:ext uri="{FF2B5EF4-FFF2-40B4-BE49-F238E27FC236}">
                <a16:creationId xmlns:a16="http://schemas.microsoft.com/office/drawing/2014/main" id="{3CC08107-9FA8-4ED6-B184-1BB5767E04C9}"/>
              </a:ext>
            </a:extLst>
          </p:cNvPr>
          <p:cNvSpPr>
            <a:spLocks xmlns:a="http://schemas.openxmlformats.org/drawingml/2006/main" noGrp="1"/>
          </p:cNvSpPr>
          <p:nvPr/>
        </p:nvSpPr>
        <p:spPr>
          <a:xfrm xmlns:a="http://schemas.openxmlformats.org/drawingml/2006/main">
            <a:off x="792000" y="4932000"/>
            <a:ext cx="1800000" cy="936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1600" b="1">
                <a:solidFill>
                  <a:srgbClr val="FFFFFF"/>
                </a:solidFill>
                <a:latin typeface="Arial"/>
                <a:ea typeface="Arial"/>
                <a:cs typeface="Arial"/>
              </a:rPr>
              <a:t>Tillstyrker</a:t>
            </a:r>
          </a:p>
        </p:txBody>
      </p:sp>
      <p:pic>
        <p:nvPicPr>
          <p:cNvPr id="56" name="Picture 19"/>
          <p:cNvPicPr>
            <a:picLocks xmlns:a="http://schemas.openxmlformats.org/drawingml/2006/main" noChangeAspect="1"/>
          </p:cNvPicPr>
          <p:nvPr/>
        </p:nvPicPr>
        <p:blipFill>
          <a:blip xmlns:r="http://schemas.openxmlformats.org/officeDocument/2006/relationships" xmlns:a="http://schemas.openxmlformats.org/drawingml/2006/main" r:embed="R4cc967cc69174c87"/>
          <a:stretch xmlns:a="http://schemas.openxmlformats.org/drawingml/2006/main">
            <a:fillRect l="0" t="0" r="0" b="0"/>
          </a:stretch>
        </p:blipFill>
        <p:spPr>
          <a:xfrm xmlns:a="http://schemas.openxmlformats.org/drawingml/2006/main">
            <a:off x="2592000" y="4176000"/>
            <a:ext cx="2232000" cy="720000"/>
          </a:xfrm>
          <a:prstGeom xmlns:a="http://schemas.openxmlformats.org/drawingml/2006/main" prst="rect">
            <a:avLst/>
          </a:prstGeom>
        </p:spPr>
      </p:pic>
      <p:sp>
        <p:nvSpPr>
          <p:cNvPr id="21" name="Rectangle 20">
            <a:extLst xmlns:a="http://schemas.openxmlformats.org/drawingml/2006/main">
              <a:ext uri="{FF2B5EF4-FFF2-40B4-BE49-F238E27FC236}">
                <a16:creationId xmlns:a16="http://schemas.microsoft.com/office/drawing/2014/main" id="{D1FE61D7-1A1E-41BD-8476-19BF582B1B57}"/>
              </a:ext>
            </a:extLst>
          </p:cNvPr>
          <p:cNvSpPr>
            <a:spLocks xmlns:a="http://schemas.openxmlformats.org/drawingml/2006/main" noGrp="1"/>
          </p:cNvSpPr>
          <p:nvPr/>
        </p:nvSpPr>
        <p:spPr>
          <a:xfrm xmlns:a="http://schemas.openxmlformats.org/drawingml/2006/main">
            <a:off x="2736000" y="4932000"/>
            <a:ext cx="1944000" cy="936000"/>
          </a:xfrm>
          <a:prstGeom xmlns:a="http://schemas.openxmlformats.org/drawingml/2006/main" prst="rect">
            <a:avLst/>
          </a:prstGeom>
          <a:solidFill xmlns:a="http://schemas.openxmlformats.org/drawingml/2006/main">
            <a:srgbClr val="C7CF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EE1F3282-6B65-4CE4-9FAE-174F70007C29}"/>
              </a:ext>
            </a:extLst>
          </p:cNvPr>
          <p:cNvSpPr>
            <a:spLocks xmlns:a="http://schemas.openxmlformats.org/drawingml/2006/main" noGrp="1"/>
          </p:cNvSpPr>
          <p:nvPr/>
        </p:nvSpPr>
        <p:spPr>
          <a:xfrm xmlns:a="http://schemas.openxmlformats.org/drawingml/2006/main">
            <a:off x="2808000" y="4932000"/>
            <a:ext cx="1800000" cy="936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1600" b="1">
                <a:solidFill>
                  <a:srgbClr val="13213A"/>
                </a:solidFill>
                <a:latin typeface="Arial"/>
                <a:ea typeface="Arial"/>
                <a:cs typeface="Arial"/>
              </a:rPr>
              <a:t>Tillstyrker med ändringar</a:t>
            </a:r>
          </a:p>
        </p:txBody>
      </p:sp>
      <p:pic>
        <p:nvPicPr>
          <p:cNvPr id="59" name="Picture 22"/>
          <p:cNvPicPr>
            <a:picLocks xmlns:a="http://schemas.openxmlformats.org/drawingml/2006/main" noChangeAspect="1"/>
          </p:cNvPicPr>
          <p:nvPr/>
        </p:nvPicPr>
        <p:blipFill>
          <a:blip xmlns:r="http://schemas.openxmlformats.org/officeDocument/2006/relationships" xmlns:a="http://schemas.openxmlformats.org/drawingml/2006/main" r:embed="R9d582f9e6b5f45ce"/>
          <a:stretch xmlns:a="http://schemas.openxmlformats.org/drawingml/2006/main">
            <a:fillRect l="0" t="0" r="0" b="0"/>
          </a:stretch>
        </p:blipFill>
        <p:spPr>
          <a:xfrm xmlns:a="http://schemas.openxmlformats.org/drawingml/2006/main">
            <a:off x="5112000" y="4176000"/>
            <a:ext cx="1224000" cy="720000"/>
          </a:xfrm>
          <a:prstGeom xmlns:a="http://schemas.openxmlformats.org/drawingml/2006/main" prst="rect">
            <a:avLst/>
          </a:prstGeom>
        </p:spPr>
      </p:pic>
      <p:sp>
        <p:nvSpPr>
          <p:cNvPr id="24" name="Rectangle 23">
            <a:extLst xmlns:a="http://schemas.openxmlformats.org/drawingml/2006/main">
              <a:ext uri="{FF2B5EF4-FFF2-40B4-BE49-F238E27FC236}">
                <a16:creationId xmlns:a16="http://schemas.microsoft.com/office/drawing/2014/main" id="{1E023348-34D2-4354-A659-133289C4F576}"/>
              </a:ext>
            </a:extLst>
          </p:cNvPr>
          <p:cNvSpPr>
            <a:spLocks xmlns:a="http://schemas.openxmlformats.org/drawingml/2006/main" noGrp="1"/>
          </p:cNvSpPr>
          <p:nvPr/>
        </p:nvSpPr>
        <p:spPr>
          <a:xfrm xmlns:a="http://schemas.openxmlformats.org/drawingml/2006/main">
            <a:off x="4752000" y="4932000"/>
            <a:ext cx="1944000" cy="936000"/>
          </a:xfrm>
          <a:prstGeom xmlns:a="http://schemas.openxmlformats.org/drawingml/2006/main" prst="rect">
            <a:avLst/>
          </a:pr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5" name="TextBox 24">
            <a:extLst xmlns:a="http://schemas.openxmlformats.org/drawingml/2006/main">
              <a:ext uri="{FF2B5EF4-FFF2-40B4-BE49-F238E27FC236}">
                <a16:creationId xmlns:a16="http://schemas.microsoft.com/office/drawing/2014/main" id="{291F4645-1478-447D-8FB9-F57D14D85F87}"/>
              </a:ext>
            </a:extLst>
          </p:cNvPr>
          <p:cNvSpPr>
            <a:spLocks xmlns:a="http://schemas.openxmlformats.org/drawingml/2006/main" noGrp="1"/>
          </p:cNvSpPr>
          <p:nvPr/>
        </p:nvSpPr>
        <p:spPr>
          <a:xfrm xmlns:a="http://schemas.openxmlformats.org/drawingml/2006/main">
            <a:off x="4824000" y="4932000"/>
            <a:ext cx="1800000" cy="936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1600" b="1">
                <a:solidFill>
                  <a:srgbClr val="13213A"/>
                </a:solidFill>
                <a:latin typeface="Arial"/>
                <a:ea typeface="Arial"/>
                <a:cs typeface="Arial"/>
              </a:rPr>
              <a:t>Osäker</a:t>
            </a:r>
          </a:p>
        </p:txBody>
      </p:sp>
      <p:pic>
        <p:nvPicPr>
          <p:cNvPr id="62" name="Picture 25"/>
          <p:cNvPicPr>
            <a:picLocks xmlns:a="http://schemas.openxmlformats.org/drawingml/2006/main" noChangeAspect="1"/>
          </p:cNvPicPr>
          <p:nvPr/>
        </p:nvPicPr>
        <p:blipFill>
          <a:blip xmlns:r="http://schemas.openxmlformats.org/officeDocument/2006/relationships" xmlns:a="http://schemas.openxmlformats.org/drawingml/2006/main" r:embed="R74b788e7fe5a4ffe"/>
          <a:stretch xmlns:a="http://schemas.openxmlformats.org/drawingml/2006/main">
            <a:fillRect l="0" t="0" r="0" b="0"/>
          </a:stretch>
        </p:blipFill>
        <p:spPr>
          <a:xfrm xmlns:a="http://schemas.openxmlformats.org/drawingml/2006/main">
            <a:off x="6876000" y="4176000"/>
            <a:ext cx="1728000" cy="720000"/>
          </a:xfrm>
          <a:prstGeom xmlns:a="http://schemas.openxmlformats.org/drawingml/2006/main" prst="rect">
            <a:avLst/>
          </a:prstGeom>
        </p:spPr>
      </p:pic>
      <p:sp>
        <p:nvSpPr>
          <p:cNvPr id="27" name="Rectangle 26">
            <a:extLst xmlns:a="http://schemas.openxmlformats.org/drawingml/2006/main">
              <a:ext uri="{FF2B5EF4-FFF2-40B4-BE49-F238E27FC236}">
                <a16:creationId xmlns:a16="http://schemas.microsoft.com/office/drawing/2014/main" id="{FF75E3FA-59D7-4AA4-8326-9E1C3641BB56}"/>
              </a:ext>
            </a:extLst>
          </p:cNvPr>
          <p:cNvSpPr>
            <a:spLocks xmlns:a="http://schemas.openxmlformats.org/drawingml/2006/main" noGrp="1"/>
          </p:cNvSpPr>
          <p:nvPr/>
        </p:nvSpPr>
        <p:spPr>
          <a:xfrm xmlns:a="http://schemas.openxmlformats.org/drawingml/2006/main">
            <a:off x="6768000" y="4932000"/>
            <a:ext cx="1944000" cy="936000"/>
          </a:xfrm>
          <a:prstGeom xmlns:a="http://schemas.openxmlformats.org/drawingml/2006/main" prst="rect">
            <a:avLst/>
          </a:prstGeom>
          <a:solidFill xmlns:a="http://schemas.openxmlformats.org/drawingml/2006/main">
            <a:srgbClr val="F2DDB4"/>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8" name="TextBox 27">
            <a:extLst xmlns:a="http://schemas.openxmlformats.org/drawingml/2006/main">
              <a:ext uri="{FF2B5EF4-FFF2-40B4-BE49-F238E27FC236}">
                <a16:creationId xmlns:a16="http://schemas.microsoft.com/office/drawing/2014/main" id="{E75B7FD5-EF57-48A8-89B4-32BFB390E2DA}"/>
              </a:ext>
            </a:extLst>
          </p:cNvPr>
          <p:cNvSpPr>
            <a:spLocks xmlns:a="http://schemas.openxmlformats.org/drawingml/2006/main" noGrp="1"/>
          </p:cNvSpPr>
          <p:nvPr/>
        </p:nvSpPr>
        <p:spPr>
          <a:xfrm xmlns:a="http://schemas.openxmlformats.org/drawingml/2006/main">
            <a:off x="6840000" y="4932000"/>
            <a:ext cx="1800000" cy="936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1600" b="1">
                <a:solidFill>
                  <a:srgbClr val="13213A"/>
                </a:solidFill>
                <a:latin typeface="Arial"/>
                <a:ea typeface="Arial"/>
                <a:cs typeface="Arial"/>
              </a:rPr>
              <a:t>Avstyrker</a:t>
            </a:r>
          </a:p>
        </p:txBody>
      </p:sp>
      <p:pic>
        <p:nvPicPr>
          <p:cNvPr id="65" name="Picture 28"/>
          <p:cNvPicPr>
            <a:picLocks xmlns:a="http://schemas.openxmlformats.org/drawingml/2006/main" noChangeAspect="1"/>
          </p:cNvPicPr>
          <p:nvPr/>
        </p:nvPicPr>
        <p:blipFill>
          <a:blip xmlns:r="http://schemas.openxmlformats.org/officeDocument/2006/relationships" xmlns:a="http://schemas.openxmlformats.org/drawingml/2006/main" r:embed="R28e6ce5e06984a06"/>
          <a:stretch xmlns:a="http://schemas.openxmlformats.org/drawingml/2006/main">
            <a:fillRect l="0" t="0" r="0" b="0"/>
          </a:stretch>
        </p:blipFill>
        <p:spPr>
          <a:xfrm xmlns:a="http://schemas.openxmlformats.org/drawingml/2006/main">
            <a:off x="9396000" y="4176000"/>
            <a:ext cx="720000" cy="720000"/>
          </a:xfrm>
          <a:prstGeom xmlns:a="http://schemas.openxmlformats.org/drawingml/2006/main" prst="rect">
            <a:avLst/>
          </a:prstGeom>
        </p:spPr>
      </p:pic>
      <p:sp>
        <p:nvSpPr>
          <p:cNvPr id="30" name="Freeform 29">
            <a:extLst xmlns:a="http://schemas.openxmlformats.org/drawingml/2006/main">
              <a:ext uri="{FF2B5EF4-FFF2-40B4-BE49-F238E27FC236}">
                <a16:creationId xmlns:a16="http://schemas.microsoft.com/office/drawing/2014/main" id="{A4E91CDC-2D81-4E0D-BBB5-139ED27B89F2}"/>
              </a:ext>
            </a:extLst>
          </p:cNvPr>
          <p:cNvSpPr>
            <a:spLocks xmlns:a="http://schemas.openxmlformats.org/drawingml/2006/main" noGrp="1"/>
          </p:cNvSpPr>
          <p:nvPr/>
        </p:nvSpPr>
        <p:spPr>
          <a:xfrm xmlns:a="http://schemas.openxmlformats.org/drawingml/2006/main">
            <a:off x="8784000" y="4932000"/>
            <a:ext cx="1944000" cy="936000"/>
          </a:xfrm>
          <a:custGeom xmlns:a="http://schemas.openxmlformats.org/drawingml/2006/main">
            <a:rect l="l" t="t" r="r" b="b"/>
            <a:pathLst>
              <a:path w="1944000" h="936000">
                <a:moveTo>
                  <a:pt x="0" y="0"/>
                </a:moveTo>
                <a:lnTo>
                  <a:pt x="1512000" y="0"/>
                </a:lnTo>
                <a:lnTo>
                  <a:pt x="1568387" y="3695"/>
                </a:lnTo>
                <a:lnTo>
                  <a:pt x="1623809" y="14720"/>
                </a:lnTo>
                <a:lnTo>
                  <a:pt x="1677319" y="32884"/>
                </a:lnTo>
                <a:lnTo>
                  <a:pt x="1728000" y="57877"/>
                </a:lnTo>
                <a:lnTo>
                  <a:pt x="1774984" y="89271"/>
                </a:lnTo>
                <a:lnTo>
                  <a:pt x="1817470" y="126529"/>
                </a:lnTo>
                <a:lnTo>
                  <a:pt x="1854728" y="169015"/>
                </a:lnTo>
                <a:lnTo>
                  <a:pt x="1886122" y="216000"/>
                </a:lnTo>
                <a:lnTo>
                  <a:pt x="1911115" y="266680"/>
                </a:lnTo>
                <a:lnTo>
                  <a:pt x="1929279" y="320190"/>
                </a:lnTo>
                <a:lnTo>
                  <a:pt x="1940304" y="375612"/>
                </a:lnTo>
                <a:lnTo>
                  <a:pt x="1944000" y="432000"/>
                </a:lnTo>
                <a:lnTo>
                  <a:pt x="1944000" y="504000"/>
                </a:lnTo>
                <a:lnTo>
                  <a:pt x="1940304" y="560387"/>
                </a:lnTo>
                <a:lnTo>
                  <a:pt x="1929279" y="615809"/>
                </a:lnTo>
                <a:lnTo>
                  <a:pt x="1911115" y="669319"/>
                </a:lnTo>
                <a:lnTo>
                  <a:pt x="1886122" y="720000"/>
                </a:lnTo>
                <a:lnTo>
                  <a:pt x="1854728" y="766984"/>
                </a:lnTo>
                <a:lnTo>
                  <a:pt x="1817470" y="809470"/>
                </a:lnTo>
                <a:lnTo>
                  <a:pt x="1774984" y="846728"/>
                </a:lnTo>
                <a:lnTo>
                  <a:pt x="1728000" y="878122"/>
                </a:lnTo>
                <a:lnTo>
                  <a:pt x="1677319" y="903115"/>
                </a:lnTo>
                <a:lnTo>
                  <a:pt x="1623809" y="921279"/>
                </a:lnTo>
                <a:lnTo>
                  <a:pt x="1568387" y="932304"/>
                </a:lnTo>
                <a:lnTo>
                  <a:pt x="1512000" y="936000"/>
                </a:lnTo>
                <a:lnTo>
                  <a:pt x="0" y="9360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1" name="TextBox 30">
            <a:extLst xmlns:a="http://schemas.openxmlformats.org/drawingml/2006/main">
              <a:ext uri="{FF2B5EF4-FFF2-40B4-BE49-F238E27FC236}">
                <a16:creationId xmlns:a16="http://schemas.microsoft.com/office/drawing/2014/main" id="{EB535CDD-9E38-429A-9B36-6D8394C7DAB6}"/>
              </a:ext>
            </a:extLst>
          </p:cNvPr>
          <p:cNvSpPr>
            <a:spLocks xmlns:a="http://schemas.openxmlformats.org/drawingml/2006/main" noGrp="1"/>
          </p:cNvSpPr>
          <p:nvPr/>
        </p:nvSpPr>
        <p:spPr>
          <a:xfrm xmlns:a="http://schemas.openxmlformats.org/drawingml/2006/main">
            <a:off x="8856000" y="4932000"/>
            <a:ext cx="1800000" cy="936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1600" b="1">
                <a:solidFill>
                  <a:srgbClr val="13213A"/>
                </a:solidFill>
                <a:latin typeface="Arial"/>
                <a:ea typeface="Arial"/>
                <a:cs typeface="Arial"/>
              </a:rPr>
              <a:t>Yttrar sig om en del</a:t>
            </a:r>
          </a:p>
        </p:txBody>
      </p:sp>
    </p:spTree>
    <p:extLst>
      <p:ext uri="{BB962C8B-B14F-4D97-AF65-F5344CB8AC3E}">
        <p14:creationId xmlns:p14="http://schemas.microsoft.com/office/powerpoint/2010/main" val="1328655176"/>
      </p:ext>
    </p:extLst>
  </p:cSld>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20C9690C-9D35-47FC-A651-784E346BA33E}"/>
              </a:ext>
            </a:extLst>
          </p:cNvPr>
          <p:cNvSpPr>
            <a:spLocks xmlns:a="http://schemas.openxmlformats.org/drawingml/2006/main" noGrp="1"/>
          </p:cNvSpPr>
          <p:nvPr/>
        </p:nvSpPr>
        <p:spPr>
          <a:xfrm xmlns:a="http://schemas.openxmlformats.org/drawingml/2006/main">
            <a:off x="11617200" y="496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193E45B3-F897-40D9-8446-091ABD0E5A47}"/>
              </a:ext>
            </a:extLst>
          </p:cNvPr>
          <p:cNvSpPr>
            <a:spLocks xmlns:a="http://schemas.openxmlformats.org/drawingml/2006/main" noGrp="1"/>
          </p:cNvSpPr>
          <p:nvPr/>
        </p:nvSpPr>
        <p:spPr>
          <a:xfrm xmlns:a="http://schemas.openxmlformats.org/drawingml/2006/main">
            <a:off x="12042000" y="614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8C81E2D-BE9F-43BD-8E59-69E19C8892C9}"/>
              </a:ext>
            </a:extLst>
          </p:cNvPr>
          <p:cNvSpPr>
            <a:spLocks xmlns:a="http://schemas.openxmlformats.org/drawingml/2006/main" noGrp="1"/>
          </p:cNvSpPr>
          <p:nvPr/>
        </p:nvSpPr>
        <p:spPr>
          <a:xfrm xmlns:a="http://schemas.openxmlformats.org/drawingml/2006/main">
            <a:off x="11689200" y="511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5</a:t>
            </a:r>
          </a:p>
        </p:txBody>
      </p:sp>
      <p:sp>
        <p:nvSpPr>
          <p:cNvPr id="5" name="TextBox 4">
            <a:extLst xmlns:a="http://schemas.openxmlformats.org/drawingml/2006/main">
              <a:ext uri="{FF2B5EF4-FFF2-40B4-BE49-F238E27FC236}">
                <a16:creationId xmlns:a16="http://schemas.microsoft.com/office/drawing/2014/main" id="{A585D247-C2E2-42F0-835A-AB1764CC0594}"/>
              </a:ext>
            </a:extLst>
          </p:cNvPr>
          <p:cNvSpPr>
            <a:spLocks xmlns:a="http://schemas.openxmlformats.org/drawingml/2006/main" noGrp="1"/>
          </p:cNvSpPr>
          <p:nvPr/>
        </p:nvSpPr>
        <p:spPr>
          <a:xfrm xmlns:a="http://schemas.openxmlformats.org/drawingml/2006/main">
            <a:off x="11635200" y="554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Klassens remiss</a:t>
            </a:r>
          </a:p>
        </p:txBody>
      </p:sp>
      <p:sp>
        <p:nvSpPr>
          <p:cNvPr id="6" name="TextBox 5">
            <a:extLst xmlns:a="http://schemas.openxmlformats.org/drawingml/2006/main">
              <a:ext uri="{FF2B5EF4-FFF2-40B4-BE49-F238E27FC236}">
                <a16:creationId xmlns:a16="http://schemas.microsoft.com/office/drawing/2014/main" id="{BC4E3467-5281-42FE-98E5-CCF64275E304}"/>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AD83FE7D-D4EE-4D88-86BF-80CCE1989F42}"/>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5</a:t>
            </a:r>
          </a:p>
        </p:txBody>
      </p:sp>
      <p:sp>
        <p:nvSpPr>
          <p:cNvPr id="8" name="TextBox 7">
            <a:extLst xmlns:a="http://schemas.openxmlformats.org/drawingml/2006/main">
              <a:ext uri="{FF2B5EF4-FFF2-40B4-BE49-F238E27FC236}">
                <a16:creationId xmlns:a16="http://schemas.microsoft.com/office/drawing/2014/main" id="{CEE6C7EA-8756-4E27-B6B9-32934AB1B3A3}"/>
              </a:ext>
            </a:extLst>
          </p:cNvPr>
          <p:cNvSpPr>
            <a:spLocks xmlns:a="http://schemas.openxmlformats.org/drawingml/2006/main" noGrp="1"/>
          </p:cNvSpPr>
          <p:nvPr/>
        </p:nvSpPr>
        <p:spPr>
          <a:xfrm xmlns:a="http://schemas.openxmlformats.org/drawingml/2006/main">
            <a:off x="720000" y="851250"/>
            <a:ext cx="8280000" cy="98475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Skriv gruppens förslag</a:t>
            </a:r>
          </a:p>
        </p:txBody>
      </p:sp>
      <p:pic>
        <p:nvPicPr>
          <p:cNvPr id="44" name="Picture 8"/>
          <p:cNvPicPr>
            <a:picLocks xmlns:a="http://schemas.openxmlformats.org/drawingml/2006/main" noChangeAspect="1"/>
          </p:cNvPicPr>
          <p:nvPr/>
        </p:nvPicPr>
        <p:blipFill>
          <a:blip xmlns:r="http://schemas.openxmlformats.org/officeDocument/2006/relationships" xmlns:a="http://schemas.openxmlformats.org/drawingml/2006/main" r:embed="R3e66103d82a6423b"/>
          <a:stretch xmlns:a="http://schemas.openxmlformats.org/drawingml/2006/main">
            <a:fillRect l="0" t="0" r="0" b="0"/>
          </a:stretch>
        </p:blipFill>
        <p:spPr>
          <a:xfrm xmlns:a="http://schemas.openxmlformats.org/drawingml/2006/main">
            <a:off x="10321200" y="576000"/>
            <a:ext cx="9360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EB82641F-B76D-40BD-ADFF-7F123BECDE33}"/>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Grupp · 15 min</a:t>
            </a:r>
          </a:p>
        </p:txBody>
      </p:sp>
      <p:sp>
        <p:nvSpPr>
          <p:cNvPr id="11" name="Freeform 10">
            <a:extLst xmlns:a="http://schemas.openxmlformats.org/drawingml/2006/main">
              <a:ext uri="{FF2B5EF4-FFF2-40B4-BE49-F238E27FC236}">
                <a16:creationId xmlns:a16="http://schemas.microsoft.com/office/drawing/2014/main" id="{0B9B6D56-B090-4698-AB7B-E2F9F611C238}"/>
              </a:ext>
            </a:extLst>
          </p:cNvPr>
          <p:cNvSpPr>
            <a:spLocks xmlns:a="http://schemas.openxmlformats.org/drawingml/2006/main" noGrp="1"/>
          </p:cNvSpPr>
          <p:nvPr/>
        </p:nvSpPr>
        <p:spPr>
          <a:xfrm xmlns:a="http://schemas.openxmlformats.org/drawingml/2006/main">
            <a:off x="720000" y="2016000"/>
            <a:ext cx="10080000" cy="1872000"/>
          </a:xfrm>
          <a:custGeom xmlns:a="http://schemas.openxmlformats.org/drawingml/2006/main">
            <a:rect l="l" t="t" r="r" b="b"/>
            <a:pathLst>
              <a:path w="10080000" h="1872000">
                <a:moveTo>
                  <a:pt x="0" y="0"/>
                </a:moveTo>
                <a:lnTo>
                  <a:pt x="9504000" y="0"/>
                </a:lnTo>
                <a:lnTo>
                  <a:pt x="9579183" y="4927"/>
                </a:lnTo>
                <a:lnTo>
                  <a:pt x="9653079" y="19626"/>
                </a:lnTo>
                <a:lnTo>
                  <a:pt x="9724425" y="43845"/>
                </a:lnTo>
                <a:lnTo>
                  <a:pt x="9792000" y="77169"/>
                </a:lnTo>
                <a:lnTo>
                  <a:pt x="9854646" y="119028"/>
                </a:lnTo>
                <a:lnTo>
                  <a:pt x="9911293" y="168706"/>
                </a:lnTo>
                <a:lnTo>
                  <a:pt x="9960971" y="225353"/>
                </a:lnTo>
                <a:lnTo>
                  <a:pt x="10002830" y="288000"/>
                </a:lnTo>
                <a:lnTo>
                  <a:pt x="10036154" y="355574"/>
                </a:lnTo>
                <a:lnTo>
                  <a:pt x="10060373" y="426920"/>
                </a:lnTo>
                <a:lnTo>
                  <a:pt x="10075072" y="500816"/>
                </a:lnTo>
                <a:lnTo>
                  <a:pt x="10080000" y="576000"/>
                </a:lnTo>
                <a:lnTo>
                  <a:pt x="10080000" y="1296000"/>
                </a:lnTo>
                <a:lnTo>
                  <a:pt x="10075072" y="1371183"/>
                </a:lnTo>
                <a:lnTo>
                  <a:pt x="10060373" y="1445079"/>
                </a:lnTo>
                <a:lnTo>
                  <a:pt x="10036154" y="1516425"/>
                </a:lnTo>
                <a:lnTo>
                  <a:pt x="10002830" y="1584000"/>
                </a:lnTo>
                <a:lnTo>
                  <a:pt x="9960971" y="1646646"/>
                </a:lnTo>
                <a:lnTo>
                  <a:pt x="9911293" y="1703293"/>
                </a:lnTo>
                <a:lnTo>
                  <a:pt x="9854646" y="1752971"/>
                </a:lnTo>
                <a:lnTo>
                  <a:pt x="9792000" y="1794830"/>
                </a:lnTo>
                <a:lnTo>
                  <a:pt x="9724425" y="1828154"/>
                </a:lnTo>
                <a:lnTo>
                  <a:pt x="9653079" y="1852373"/>
                </a:lnTo>
                <a:lnTo>
                  <a:pt x="9579183" y="1867072"/>
                </a:lnTo>
                <a:lnTo>
                  <a:pt x="9504000" y="1872000"/>
                </a:lnTo>
                <a:lnTo>
                  <a:pt x="0" y="187200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B0F52216-8387-404C-A672-277A3159E523}"/>
              </a:ext>
            </a:extLst>
          </p:cNvPr>
          <p:cNvSpPr>
            <a:spLocks xmlns:a="http://schemas.openxmlformats.org/drawingml/2006/main" noGrp="1"/>
          </p:cNvSpPr>
          <p:nvPr/>
        </p:nvSpPr>
        <p:spPr>
          <a:xfrm xmlns:a="http://schemas.openxmlformats.org/drawingml/2006/main">
            <a:off x="720000" y="36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03EB3498-DC60-4D2F-A662-C632B280C445}"/>
              </a:ext>
            </a:extLst>
          </p:cNvPr>
          <p:cNvSpPr>
            <a:spLocks xmlns:a="http://schemas.openxmlformats.org/drawingml/2006/main" noGrp="1"/>
          </p:cNvSpPr>
          <p:nvPr/>
        </p:nvSpPr>
        <p:spPr>
          <a:xfrm xmlns:a="http://schemas.openxmlformats.org/drawingml/2006/main">
            <a:off x="1080000" y="2232000"/>
            <a:ext cx="900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200" b="1">
                <a:solidFill>
                  <a:srgbClr val="E9B865"/>
                </a:solidFill>
                <a:latin typeface="Arial"/>
                <a:ea typeface="Arial"/>
                <a:cs typeface="Arial"/>
              </a:rPr>
              <a:t>Målet</a:t>
            </a:r>
          </a:p>
        </p:txBody>
      </p:sp>
      <p:sp>
        <p:nvSpPr>
          <p:cNvPr id="14" name="TextBox 13">
            <a:extLst xmlns:a="http://schemas.openxmlformats.org/drawingml/2006/main">
              <a:ext uri="{FF2B5EF4-FFF2-40B4-BE49-F238E27FC236}">
                <a16:creationId xmlns:a16="http://schemas.microsoft.com/office/drawing/2014/main" id="{1C83491B-A56B-42F6-AA2F-97831397526A}"/>
              </a:ext>
            </a:extLst>
          </p:cNvPr>
          <p:cNvSpPr>
            <a:spLocks xmlns:a="http://schemas.openxmlformats.org/drawingml/2006/main" noGrp="1"/>
          </p:cNvSpPr>
          <p:nvPr/>
        </p:nvSpPr>
        <p:spPr>
          <a:xfrm xmlns:a="http://schemas.openxmlformats.org/drawingml/2006/main">
            <a:off x="1080000" y="2484000"/>
            <a:ext cx="9180000" cy="72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1">
                <a:solidFill>
                  <a:srgbClr val="FFFFFF"/>
                </a:solidFill>
                <a:latin typeface="Arial"/>
                <a:ea typeface="Arial"/>
                <a:cs typeface="Arial"/>
              </a:rPr>
              <a:t>Skriv korta formuleringar som klassen kan välja mellan.</a:t>
            </a:r>
          </a:p>
        </p:txBody>
      </p:sp>
      <p:sp>
        <p:nvSpPr>
          <p:cNvPr id="15" name="TextBox 14">
            <a:extLst xmlns:a="http://schemas.openxmlformats.org/drawingml/2006/main">
              <a:ext uri="{FF2B5EF4-FFF2-40B4-BE49-F238E27FC236}">
                <a16:creationId xmlns:a16="http://schemas.microsoft.com/office/drawing/2014/main" id="{294E32C4-B25C-4892-9D6F-395169EC778B}"/>
              </a:ext>
            </a:extLst>
          </p:cNvPr>
          <p:cNvSpPr>
            <a:spLocks xmlns:a="http://schemas.openxmlformats.org/drawingml/2006/main" noGrp="1"/>
          </p:cNvSpPr>
          <p:nvPr/>
        </p:nvSpPr>
        <p:spPr>
          <a:xfrm xmlns:a="http://schemas.openxmlformats.org/drawingml/2006/main">
            <a:off x="1080000" y="3420000"/>
            <a:ext cx="91800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500" b="0">
                <a:solidFill>
                  <a:srgbClr val="DCE3EE"/>
                </a:solidFill>
                <a:latin typeface="Arial"/>
                <a:ea typeface="Arial"/>
                <a:cs typeface="Arial"/>
              </a:rPr>
              <a:t>Följ ordningen: ställning, skäl med källa, följd eller invändning, ändring. Gruppbladets baksida.</a:t>
            </a:r>
          </a:p>
        </p:txBody>
      </p:sp>
      <p:sp>
        <p:nvSpPr>
          <p:cNvPr id="16" name="Freeform 15">
            <a:extLst xmlns:a="http://schemas.openxmlformats.org/drawingml/2006/main">
              <a:ext uri="{FF2B5EF4-FFF2-40B4-BE49-F238E27FC236}">
                <a16:creationId xmlns:a16="http://schemas.microsoft.com/office/drawing/2014/main" id="{2631143B-3EC2-442C-BC28-DF8249033673}"/>
              </a:ext>
            </a:extLst>
          </p:cNvPr>
          <p:cNvSpPr>
            <a:spLocks xmlns:a="http://schemas.openxmlformats.org/drawingml/2006/main" noGrp="1"/>
          </p:cNvSpPr>
          <p:nvPr/>
        </p:nvSpPr>
        <p:spPr>
          <a:xfrm xmlns:a="http://schemas.openxmlformats.org/drawingml/2006/main">
            <a:off x="720000" y="4248000"/>
            <a:ext cx="1872000" cy="1440000"/>
          </a:xfrm>
          <a:custGeom xmlns:a="http://schemas.openxmlformats.org/drawingml/2006/main">
            <a:rect l="l" t="t" r="r" b="b"/>
            <a:pathLst>
              <a:path w="1872000" h="1440000">
                <a:moveTo>
                  <a:pt x="0" y="0"/>
                </a:moveTo>
                <a:lnTo>
                  <a:pt x="1512000" y="0"/>
                </a:lnTo>
                <a:lnTo>
                  <a:pt x="1558989" y="3079"/>
                </a:lnTo>
                <a:lnTo>
                  <a:pt x="1605174" y="12266"/>
                </a:lnTo>
                <a:lnTo>
                  <a:pt x="1649766" y="27403"/>
                </a:lnTo>
                <a:lnTo>
                  <a:pt x="1692000" y="48230"/>
                </a:lnTo>
                <a:lnTo>
                  <a:pt x="1731154" y="74392"/>
                </a:lnTo>
                <a:lnTo>
                  <a:pt x="1766558" y="105441"/>
                </a:lnTo>
                <a:lnTo>
                  <a:pt x="1797607" y="140845"/>
                </a:lnTo>
                <a:lnTo>
                  <a:pt x="1823769" y="180000"/>
                </a:lnTo>
                <a:lnTo>
                  <a:pt x="1844596" y="222233"/>
                </a:lnTo>
                <a:lnTo>
                  <a:pt x="1859733" y="266825"/>
                </a:lnTo>
                <a:lnTo>
                  <a:pt x="1868920" y="313010"/>
                </a:lnTo>
                <a:lnTo>
                  <a:pt x="1872000" y="360000"/>
                </a:lnTo>
                <a:lnTo>
                  <a:pt x="1872000" y="1080000"/>
                </a:lnTo>
                <a:lnTo>
                  <a:pt x="1868920" y="1126989"/>
                </a:lnTo>
                <a:lnTo>
                  <a:pt x="1859733" y="1173174"/>
                </a:lnTo>
                <a:lnTo>
                  <a:pt x="1844596" y="1217766"/>
                </a:lnTo>
                <a:lnTo>
                  <a:pt x="1823769" y="1260000"/>
                </a:lnTo>
                <a:lnTo>
                  <a:pt x="1797607" y="1299154"/>
                </a:lnTo>
                <a:lnTo>
                  <a:pt x="1766558" y="1334558"/>
                </a:lnTo>
                <a:lnTo>
                  <a:pt x="1731154" y="1365607"/>
                </a:lnTo>
                <a:lnTo>
                  <a:pt x="1692000" y="1391769"/>
                </a:lnTo>
                <a:lnTo>
                  <a:pt x="1649766" y="1412596"/>
                </a:lnTo>
                <a:lnTo>
                  <a:pt x="1605174" y="1427733"/>
                </a:lnTo>
                <a:lnTo>
                  <a:pt x="1558989" y="1436920"/>
                </a:lnTo>
                <a:lnTo>
                  <a:pt x="1512000" y="1440000"/>
                </a:lnTo>
                <a:lnTo>
                  <a:pt x="0" y="144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7" name="Freeform 16">
            <a:extLst xmlns:a="http://schemas.openxmlformats.org/drawingml/2006/main">
              <a:ext uri="{FF2B5EF4-FFF2-40B4-BE49-F238E27FC236}">
                <a16:creationId xmlns:a16="http://schemas.microsoft.com/office/drawing/2014/main" id="{78113EB4-CC6D-4AFF-8E59-F5E82D3AA692}"/>
              </a:ext>
            </a:extLst>
          </p:cNvPr>
          <p:cNvSpPr>
            <a:spLocks xmlns:a="http://schemas.openxmlformats.org/drawingml/2006/main" noGrp="1"/>
          </p:cNvSpPr>
          <p:nvPr/>
        </p:nvSpPr>
        <p:spPr>
          <a:xfrm xmlns:a="http://schemas.openxmlformats.org/drawingml/2006/main">
            <a:off x="720000" y="54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683CCF00-A378-40EB-A8B6-1B3AE3E81913}"/>
              </a:ext>
            </a:extLst>
          </p:cNvPr>
          <p:cNvSpPr>
            <a:spLocks xmlns:a="http://schemas.openxmlformats.org/drawingml/2006/main" noGrp="1"/>
          </p:cNvSpPr>
          <p:nvPr/>
        </p:nvSpPr>
        <p:spPr>
          <a:xfrm xmlns:a="http://schemas.openxmlformats.org/drawingml/2006/main">
            <a:off x="936000" y="4428000"/>
            <a:ext cx="1440000" cy="43586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0">
                <a:solidFill>
                  <a:srgbClr val="9A6512"/>
                </a:solidFill>
                <a:latin typeface="Arial"/>
                <a:ea typeface="Arial"/>
                <a:cs typeface="Arial"/>
              </a:rPr>
              <a:t>1</a:t>
            </a:r>
          </a:p>
        </p:txBody>
      </p:sp>
      <p:sp>
        <p:nvSpPr>
          <p:cNvPr id="19" name="TextBox 18">
            <a:extLst xmlns:a="http://schemas.openxmlformats.org/drawingml/2006/main">
              <a:ext uri="{FF2B5EF4-FFF2-40B4-BE49-F238E27FC236}">
                <a16:creationId xmlns:a16="http://schemas.microsoft.com/office/drawing/2014/main" id="{A2B4B626-AC17-4D46-BFF0-4659D11B812B}"/>
              </a:ext>
            </a:extLst>
          </p:cNvPr>
          <p:cNvSpPr>
            <a:spLocks xmlns:a="http://schemas.openxmlformats.org/drawingml/2006/main" noGrp="1"/>
          </p:cNvSpPr>
          <p:nvPr/>
        </p:nvSpPr>
        <p:spPr>
          <a:xfrm xmlns:a="http://schemas.openxmlformats.org/drawingml/2006/main">
            <a:off x="936000" y="4932000"/>
            <a:ext cx="1512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600" b="1">
                <a:solidFill>
                  <a:srgbClr val="13213A"/>
                </a:solidFill>
                <a:latin typeface="Arial"/>
                <a:ea typeface="Arial"/>
                <a:cs typeface="Arial"/>
              </a:rPr>
              <a:t>Vår ståndpunkt</a:t>
            </a:r>
          </a:p>
        </p:txBody>
      </p:sp>
      <p:sp>
        <p:nvSpPr>
          <p:cNvPr id="20" name="Freeform 19">
            <a:extLst xmlns:a="http://schemas.openxmlformats.org/drawingml/2006/main">
              <a:ext uri="{FF2B5EF4-FFF2-40B4-BE49-F238E27FC236}">
                <a16:creationId xmlns:a16="http://schemas.microsoft.com/office/drawing/2014/main" id="{F9805A97-924C-4D7B-997D-345D31487B91}"/>
              </a:ext>
            </a:extLst>
          </p:cNvPr>
          <p:cNvSpPr>
            <a:spLocks xmlns:a="http://schemas.openxmlformats.org/drawingml/2006/main" noGrp="1"/>
          </p:cNvSpPr>
          <p:nvPr/>
        </p:nvSpPr>
        <p:spPr>
          <a:xfrm xmlns:a="http://schemas.openxmlformats.org/drawingml/2006/main">
            <a:off x="2736000" y="4248000"/>
            <a:ext cx="1872000" cy="1440000"/>
          </a:xfrm>
          <a:custGeom xmlns:a="http://schemas.openxmlformats.org/drawingml/2006/main">
            <a:rect l="l" t="t" r="r" b="b"/>
            <a:pathLst>
              <a:path w="1872000" h="1440000">
                <a:moveTo>
                  <a:pt x="0" y="0"/>
                </a:moveTo>
                <a:lnTo>
                  <a:pt x="1512000" y="0"/>
                </a:lnTo>
                <a:lnTo>
                  <a:pt x="1558989" y="3079"/>
                </a:lnTo>
                <a:lnTo>
                  <a:pt x="1605174" y="12266"/>
                </a:lnTo>
                <a:lnTo>
                  <a:pt x="1649766" y="27403"/>
                </a:lnTo>
                <a:lnTo>
                  <a:pt x="1692000" y="48230"/>
                </a:lnTo>
                <a:lnTo>
                  <a:pt x="1731154" y="74392"/>
                </a:lnTo>
                <a:lnTo>
                  <a:pt x="1766558" y="105441"/>
                </a:lnTo>
                <a:lnTo>
                  <a:pt x="1797607" y="140845"/>
                </a:lnTo>
                <a:lnTo>
                  <a:pt x="1823769" y="180000"/>
                </a:lnTo>
                <a:lnTo>
                  <a:pt x="1844596" y="222233"/>
                </a:lnTo>
                <a:lnTo>
                  <a:pt x="1859733" y="266825"/>
                </a:lnTo>
                <a:lnTo>
                  <a:pt x="1868920" y="313010"/>
                </a:lnTo>
                <a:lnTo>
                  <a:pt x="1872000" y="360000"/>
                </a:lnTo>
                <a:lnTo>
                  <a:pt x="1872000" y="1080000"/>
                </a:lnTo>
                <a:lnTo>
                  <a:pt x="1868920" y="1126989"/>
                </a:lnTo>
                <a:lnTo>
                  <a:pt x="1859733" y="1173174"/>
                </a:lnTo>
                <a:lnTo>
                  <a:pt x="1844596" y="1217766"/>
                </a:lnTo>
                <a:lnTo>
                  <a:pt x="1823769" y="1260000"/>
                </a:lnTo>
                <a:lnTo>
                  <a:pt x="1797607" y="1299154"/>
                </a:lnTo>
                <a:lnTo>
                  <a:pt x="1766558" y="1334558"/>
                </a:lnTo>
                <a:lnTo>
                  <a:pt x="1731154" y="1365607"/>
                </a:lnTo>
                <a:lnTo>
                  <a:pt x="1692000" y="1391769"/>
                </a:lnTo>
                <a:lnTo>
                  <a:pt x="1649766" y="1412596"/>
                </a:lnTo>
                <a:lnTo>
                  <a:pt x="1605174" y="1427733"/>
                </a:lnTo>
                <a:lnTo>
                  <a:pt x="1558989" y="1436920"/>
                </a:lnTo>
                <a:lnTo>
                  <a:pt x="1512000" y="1440000"/>
                </a:lnTo>
                <a:lnTo>
                  <a:pt x="0" y="144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1" name="Freeform 20">
            <a:extLst xmlns:a="http://schemas.openxmlformats.org/drawingml/2006/main">
              <a:ext uri="{FF2B5EF4-FFF2-40B4-BE49-F238E27FC236}">
                <a16:creationId xmlns:a16="http://schemas.microsoft.com/office/drawing/2014/main" id="{70E7500B-A481-4C09-99AF-761E031739CD}"/>
              </a:ext>
            </a:extLst>
          </p:cNvPr>
          <p:cNvSpPr>
            <a:spLocks xmlns:a="http://schemas.openxmlformats.org/drawingml/2006/main" noGrp="1"/>
          </p:cNvSpPr>
          <p:nvPr/>
        </p:nvSpPr>
        <p:spPr>
          <a:xfrm xmlns:a="http://schemas.openxmlformats.org/drawingml/2006/main">
            <a:off x="2736000" y="54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2" name="TextBox 21">
            <a:extLst xmlns:a="http://schemas.openxmlformats.org/drawingml/2006/main">
              <a:ext uri="{FF2B5EF4-FFF2-40B4-BE49-F238E27FC236}">
                <a16:creationId xmlns:a16="http://schemas.microsoft.com/office/drawing/2014/main" id="{D0DAB0D0-C50B-415D-8B93-2CF420E16E35}"/>
              </a:ext>
            </a:extLst>
          </p:cNvPr>
          <p:cNvSpPr>
            <a:spLocks xmlns:a="http://schemas.openxmlformats.org/drawingml/2006/main" noGrp="1"/>
          </p:cNvSpPr>
          <p:nvPr/>
        </p:nvSpPr>
        <p:spPr>
          <a:xfrm xmlns:a="http://schemas.openxmlformats.org/drawingml/2006/main">
            <a:off x="2952000" y="4428000"/>
            <a:ext cx="1440000" cy="43586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0">
                <a:solidFill>
                  <a:srgbClr val="9A6512"/>
                </a:solidFill>
                <a:latin typeface="Arial"/>
                <a:ea typeface="Arial"/>
                <a:cs typeface="Arial"/>
              </a:rPr>
              <a:t>2</a:t>
            </a:r>
          </a:p>
        </p:txBody>
      </p:sp>
      <p:sp>
        <p:nvSpPr>
          <p:cNvPr id="23" name="TextBox 22">
            <a:extLst xmlns:a="http://schemas.openxmlformats.org/drawingml/2006/main">
              <a:ext uri="{FF2B5EF4-FFF2-40B4-BE49-F238E27FC236}">
                <a16:creationId xmlns:a16="http://schemas.microsoft.com/office/drawing/2014/main" id="{F77ECBF5-9244-4DAA-B2AE-5317D724D8C6}"/>
              </a:ext>
            </a:extLst>
          </p:cNvPr>
          <p:cNvSpPr>
            <a:spLocks xmlns:a="http://schemas.openxmlformats.org/drawingml/2006/main" noGrp="1"/>
          </p:cNvSpPr>
          <p:nvPr/>
        </p:nvSpPr>
        <p:spPr>
          <a:xfrm xmlns:a="http://schemas.openxmlformats.org/drawingml/2006/main">
            <a:off x="2952000" y="4932000"/>
            <a:ext cx="1512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600" b="1">
                <a:solidFill>
                  <a:srgbClr val="13213A"/>
                </a:solidFill>
                <a:latin typeface="Arial"/>
                <a:ea typeface="Arial"/>
                <a:cs typeface="Arial"/>
              </a:rPr>
              <a:t>Skäl med källa</a:t>
            </a:r>
          </a:p>
        </p:txBody>
      </p:sp>
      <p:sp>
        <p:nvSpPr>
          <p:cNvPr id="24" name="Freeform 23">
            <a:extLst xmlns:a="http://schemas.openxmlformats.org/drawingml/2006/main">
              <a:ext uri="{FF2B5EF4-FFF2-40B4-BE49-F238E27FC236}">
                <a16:creationId xmlns:a16="http://schemas.microsoft.com/office/drawing/2014/main" id="{D381CC7D-A4F0-40F8-88A0-22FDAA056B22}"/>
              </a:ext>
            </a:extLst>
          </p:cNvPr>
          <p:cNvSpPr>
            <a:spLocks xmlns:a="http://schemas.openxmlformats.org/drawingml/2006/main" noGrp="1"/>
          </p:cNvSpPr>
          <p:nvPr/>
        </p:nvSpPr>
        <p:spPr>
          <a:xfrm xmlns:a="http://schemas.openxmlformats.org/drawingml/2006/main">
            <a:off x="4752000" y="4248000"/>
            <a:ext cx="1872000" cy="1440000"/>
          </a:xfrm>
          <a:custGeom xmlns:a="http://schemas.openxmlformats.org/drawingml/2006/main">
            <a:rect l="l" t="t" r="r" b="b"/>
            <a:pathLst>
              <a:path w="1872000" h="1440000">
                <a:moveTo>
                  <a:pt x="0" y="0"/>
                </a:moveTo>
                <a:lnTo>
                  <a:pt x="1512000" y="0"/>
                </a:lnTo>
                <a:lnTo>
                  <a:pt x="1558989" y="3079"/>
                </a:lnTo>
                <a:lnTo>
                  <a:pt x="1605174" y="12266"/>
                </a:lnTo>
                <a:lnTo>
                  <a:pt x="1649766" y="27403"/>
                </a:lnTo>
                <a:lnTo>
                  <a:pt x="1692000" y="48230"/>
                </a:lnTo>
                <a:lnTo>
                  <a:pt x="1731154" y="74392"/>
                </a:lnTo>
                <a:lnTo>
                  <a:pt x="1766558" y="105441"/>
                </a:lnTo>
                <a:lnTo>
                  <a:pt x="1797607" y="140845"/>
                </a:lnTo>
                <a:lnTo>
                  <a:pt x="1823769" y="180000"/>
                </a:lnTo>
                <a:lnTo>
                  <a:pt x="1844596" y="222233"/>
                </a:lnTo>
                <a:lnTo>
                  <a:pt x="1859733" y="266825"/>
                </a:lnTo>
                <a:lnTo>
                  <a:pt x="1868920" y="313010"/>
                </a:lnTo>
                <a:lnTo>
                  <a:pt x="1872000" y="360000"/>
                </a:lnTo>
                <a:lnTo>
                  <a:pt x="1872000" y="1080000"/>
                </a:lnTo>
                <a:lnTo>
                  <a:pt x="1868920" y="1126989"/>
                </a:lnTo>
                <a:lnTo>
                  <a:pt x="1859733" y="1173174"/>
                </a:lnTo>
                <a:lnTo>
                  <a:pt x="1844596" y="1217766"/>
                </a:lnTo>
                <a:lnTo>
                  <a:pt x="1823769" y="1260000"/>
                </a:lnTo>
                <a:lnTo>
                  <a:pt x="1797607" y="1299154"/>
                </a:lnTo>
                <a:lnTo>
                  <a:pt x="1766558" y="1334558"/>
                </a:lnTo>
                <a:lnTo>
                  <a:pt x="1731154" y="1365607"/>
                </a:lnTo>
                <a:lnTo>
                  <a:pt x="1692000" y="1391769"/>
                </a:lnTo>
                <a:lnTo>
                  <a:pt x="1649766" y="1412596"/>
                </a:lnTo>
                <a:lnTo>
                  <a:pt x="1605174" y="1427733"/>
                </a:lnTo>
                <a:lnTo>
                  <a:pt x="1558989" y="1436920"/>
                </a:lnTo>
                <a:lnTo>
                  <a:pt x="1512000" y="1440000"/>
                </a:lnTo>
                <a:lnTo>
                  <a:pt x="0" y="144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5" name="Freeform 24">
            <a:extLst xmlns:a="http://schemas.openxmlformats.org/drawingml/2006/main">
              <a:ext uri="{FF2B5EF4-FFF2-40B4-BE49-F238E27FC236}">
                <a16:creationId xmlns:a16="http://schemas.microsoft.com/office/drawing/2014/main" id="{F1836D9C-59E1-46A6-8CC6-C531C7A8BE4F}"/>
              </a:ext>
            </a:extLst>
          </p:cNvPr>
          <p:cNvSpPr>
            <a:spLocks xmlns:a="http://schemas.openxmlformats.org/drawingml/2006/main" noGrp="1"/>
          </p:cNvSpPr>
          <p:nvPr/>
        </p:nvSpPr>
        <p:spPr>
          <a:xfrm xmlns:a="http://schemas.openxmlformats.org/drawingml/2006/main">
            <a:off x="4752000" y="54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6" name="TextBox 25">
            <a:extLst xmlns:a="http://schemas.openxmlformats.org/drawingml/2006/main">
              <a:ext uri="{FF2B5EF4-FFF2-40B4-BE49-F238E27FC236}">
                <a16:creationId xmlns:a16="http://schemas.microsoft.com/office/drawing/2014/main" id="{9BE76722-B0D9-4221-9F9F-F1B7062FEA2D}"/>
              </a:ext>
            </a:extLst>
          </p:cNvPr>
          <p:cNvSpPr>
            <a:spLocks xmlns:a="http://schemas.openxmlformats.org/drawingml/2006/main" noGrp="1"/>
          </p:cNvSpPr>
          <p:nvPr/>
        </p:nvSpPr>
        <p:spPr>
          <a:xfrm xmlns:a="http://schemas.openxmlformats.org/drawingml/2006/main">
            <a:off x="4968000" y="4428000"/>
            <a:ext cx="1440000" cy="43586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0">
                <a:solidFill>
                  <a:srgbClr val="9A6512"/>
                </a:solidFill>
                <a:latin typeface="Arial"/>
                <a:ea typeface="Arial"/>
                <a:cs typeface="Arial"/>
              </a:rPr>
              <a:t>3</a:t>
            </a:r>
          </a:p>
        </p:txBody>
      </p:sp>
      <p:sp>
        <p:nvSpPr>
          <p:cNvPr id="27" name="TextBox 26">
            <a:extLst xmlns:a="http://schemas.openxmlformats.org/drawingml/2006/main">
              <a:ext uri="{FF2B5EF4-FFF2-40B4-BE49-F238E27FC236}">
                <a16:creationId xmlns:a16="http://schemas.microsoft.com/office/drawing/2014/main" id="{0C628D68-F77D-404D-B3E4-FB14B57EED02}"/>
              </a:ext>
            </a:extLst>
          </p:cNvPr>
          <p:cNvSpPr>
            <a:spLocks xmlns:a="http://schemas.openxmlformats.org/drawingml/2006/main" noGrp="1"/>
          </p:cNvSpPr>
          <p:nvPr/>
        </p:nvSpPr>
        <p:spPr>
          <a:xfrm xmlns:a="http://schemas.openxmlformats.org/drawingml/2006/main">
            <a:off x="4968000" y="4932000"/>
            <a:ext cx="1512000" cy="536448"/>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600" b="1">
                <a:solidFill>
                  <a:srgbClr val="13213A"/>
                </a:solidFill>
                <a:latin typeface="Arial"/>
                <a:ea typeface="Arial"/>
                <a:cs typeface="Arial"/>
              </a:rPr>
              <a:t>Följd / invändning</a:t>
            </a:r>
          </a:p>
        </p:txBody>
      </p:sp>
      <p:sp>
        <p:nvSpPr>
          <p:cNvPr id="28" name="Freeform 27">
            <a:extLst xmlns:a="http://schemas.openxmlformats.org/drawingml/2006/main">
              <a:ext uri="{FF2B5EF4-FFF2-40B4-BE49-F238E27FC236}">
                <a16:creationId xmlns:a16="http://schemas.microsoft.com/office/drawing/2014/main" id="{B85D5815-2556-483E-BBCC-12BB50563600}"/>
              </a:ext>
            </a:extLst>
          </p:cNvPr>
          <p:cNvSpPr>
            <a:spLocks xmlns:a="http://schemas.openxmlformats.org/drawingml/2006/main" noGrp="1"/>
          </p:cNvSpPr>
          <p:nvPr/>
        </p:nvSpPr>
        <p:spPr>
          <a:xfrm xmlns:a="http://schemas.openxmlformats.org/drawingml/2006/main">
            <a:off x="6768000" y="4248000"/>
            <a:ext cx="1872000" cy="1440000"/>
          </a:xfrm>
          <a:custGeom xmlns:a="http://schemas.openxmlformats.org/drawingml/2006/main">
            <a:rect l="l" t="t" r="r" b="b"/>
            <a:pathLst>
              <a:path w="1872000" h="1440000">
                <a:moveTo>
                  <a:pt x="0" y="0"/>
                </a:moveTo>
                <a:lnTo>
                  <a:pt x="1512000" y="0"/>
                </a:lnTo>
                <a:lnTo>
                  <a:pt x="1558989" y="3079"/>
                </a:lnTo>
                <a:lnTo>
                  <a:pt x="1605174" y="12266"/>
                </a:lnTo>
                <a:lnTo>
                  <a:pt x="1649766" y="27403"/>
                </a:lnTo>
                <a:lnTo>
                  <a:pt x="1692000" y="48230"/>
                </a:lnTo>
                <a:lnTo>
                  <a:pt x="1731154" y="74392"/>
                </a:lnTo>
                <a:lnTo>
                  <a:pt x="1766558" y="105441"/>
                </a:lnTo>
                <a:lnTo>
                  <a:pt x="1797607" y="140845"/>
                </a:lnTo>
                <a:lnTo>
                  <a:pt x="1823769" y="180000"/>
                </a:lnTo>
                <a:lnTo>
                  <a:pt x="1844596" y="222233"/>
                </a:lnTo>
                <a:lnTo>
                  <a:pt x="1859733" y="266825"/>
                </a:lnTo>
                <a:lnTo>
                  <a:pt x="1868920" y="313010"/>
                </a:lnTo>
                <a:lnTo>
                  <a:pt x="1872000" y="360000"/>
                </a:lnTo>
                <a:lnTo>
                  <a:pt x="1872000" y="1080000"/>
                </a:lnTo>
                <a:lnTo>
                  <a:pt x="1868920" y="1126989"/>
                </a:lnTo>
                <a:lnTo>
                  <a:pt x="1859733" y="1173174"/>
                </a:lnTo>
                <a:lnTo>
                  <a:pt x="1844596" y="1217766"/>
                </a:lnTo>
                <a:lnTo>
                  <a:pt x="1823769" y="1260000"/>
                </a:lnTo>
                <a:lnTo>
                  <a:pt x="1797607" y="1299154"/>
                </a:lnTo>
                <a:lnTo>
                  <a:pt x="1766558" y="1334558"/>
                </a:lnTo>
                <a:lnTo>
                  <a:pt x="1731154" y="1365607"/>
                </a:lnTo>
                <a:lnTo>
                  <a:pt x="1692000" y="1391769"/>
                </a:lnTo>
                <a:lnTo>
                  <a:pt x="1649766" y="1412596"/>
                </a:lnTo>
                <a:lnTo>
                  <a:pt x="1605174" y="1427733"/>
                </a:lnTo>
                <a:lnTo>
                  <a:pt x="1558989" y="1436920"/>
                </a:lnTo>
                <a:lnTo>
                  <a:pt x="1512000" y="1440000"/>
                </a:lnTo>
                <a:lnTo>
                  <a:pt x="0" y="144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9" name="Freeform 28">
            <a:extLst xmlns:a="http://schemas.openxmlformats.org/drawingml/2006/main">
              <a:ext uri="{FF2B5EF4-FFF2-40B4-BE49-F238E27FC236}">
                <a16:creationId xmlns:a16="http://schemas.microsoft.com/office/drawing/2014/main" id="{79779145-6461-4049-8053-2BABCB50A2EC}"/>
              </a:ext>
            </a:extLst>
          </p:cNvPr>
          <p:cNvSpPr>
            <a:spLocks xmlns:a="http://schemas.openxmlformats.org/drawingml/2006/main" noGrp="1"/>
          </p:cNvSpPr>
          <p:nvPr/>
        </p:nvSpPr>
        <p:spPr>
          <a:xfrm xmlns:a="http://schemas.openxmlformats.org/drawingml/2006/main">
            <a:off x="6768000" y="54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0" name="TextBox 29">
            <a:extLst xmlns:a="http://schemas.openxmlformats.org/drawingml/2006/main">
              <a:ext uri="{FF2B5EF4-FFF2-40B4-BE49-F238E27FC236}">
                <a16:creationId xmlns:a16="http://schemas.microsoft.com/office/drawing/2014/main" id="{C8566B94-1951-45F6-8B1A-45CA77E891EE}"/>
              </a:ext>
            </a:extLst>
          </p:cNvPr>
          <p:cNvSpPr>
            <a:spLocks xmlns:a="http://schemas.openxmlformats.org/drawingml/2006/main" noGrp="1"/>
          </p:cNvSpPr>
          <p:nvPr/>
        </p:nvSpPr>
        <p:spPr>
          <a:xfrm xmlns:a="http://schemas.openxmlformats.org/drawingml/2006/main">
            <a:off x="6984000" y="4428000"/>
            <a:ext cx="1440000" cy="43586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0">
                <a:solidFill>
                  <a:srgbClr val="9A6512"/>
                </a:solidFill>
                <a:latin typeface="Arial"/>
                <a:ea typeface="Arial"/>
                <a:cs typeface="Arial"/>
              </a:rPr>
              <a:t>4</a:t>
            </a:r>
          </a:p>
        </p:txBody>
      </p:sp>
      <p:sp>
        <p:nvSpPr>
          <p:cNvPr id="31" name="TextBox 30">
            <a:extLst xmlns:a="http://schemas.openxmlformats.org/drawingml/2006/main">
              <a:ext uri="{FF2B5EF4-FFF2-40B4-BE49-F238E27FC236}">
                <a16:creationId xmlns:a16="http://schemas.microsoft.com/office/drawing/2014/main" id="{F5F1972D-8567-4E16-82A6-5548FF4B8334}"/>
              </a:ext>
            </a:extLst>
          </p:cNvPr>
          <p:cNvSpPr>
            <a:spLocks xmlns:a="http://schemas.openxmlformats.org/drawingml/2006/main" noGrp="1"/>
          </p:cNvSpPr>
          <p:nvPr/>
        </p:nvSpPr>
        <p:spPr>
          <a:xfrm xmlns:a="http://schemas.openxmlformats.org/drawingml/2006/main">
            <a:off x="6984000" y="4932000"/>
            <a:ext cx="1512000" cy="504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600" b="1">
                <a:solidFill>
                  <a:srgbClr val="13213A"/>
                </a:solidFill>
                <a:latin typeface="Arial"/>
                <a:ea typeface="Arial"/>
                <a:cs typeface="Arial"/>
              </a:rPr>
              <a:t>Vår ändring</a:t>
            </a:r>
          </a:p>
        </p:txBody>
      </p:sp>
      <p:sp>
        <p:nvSpPr>
          <p:cNvPr id="32" name="Freeform 31">
            <a:extLst xmlns:a="http://schemas.openxmlformats.org/drawingml/2006/main">
              <a:ext uri="{FF2B5EF4-FFF2-40B4-BE49-F238E27FC236}">
                <a16:creationId xmlns:a16="http://schemas.microsoft.com/office/drawing/2014/main" id="{33F8E12B-595D-4AFA-9E0E-4B6960AF12B0}"/>
              </a:ext>
            </a:extLst>
          </p:cNvPr>
          <p:cNvSpPr>
            <a:spLocks xmlns:a="http://schemas.openxmlformats.org/drawingml/2006/main" noGrp="1"/>
          </p:cNvSpPr>
          <p:nvPr/>
        </p:nvSpPr>
        <p:spPr>
          <a:xfrm xmlns:a="http://schemas.openxmlformats.org/drawingml/2006/main">
            <a:off x="8784000" y="4248000"/>
            <a:ext cx="1872000" cy="1440000"/>
          </a:xfrm>
          <a:custGeom xmlns:a="http://schemas.openxmlformats.org/drawingml/2006/main">
            <a:rect l="l" t="t" r="r" b="b"/>
            <a:pathLst>
              <a:path w="1872000" h="1440000">
                <a:moveTo>
                  <a:pt x="0" y="0"/>
                </a:moveTo>
                <a:lnTo>
                  <a:pt x="1512000" y="0"/>
                </a:lnTo>
                <a:lnTo>
                  <a:pt x="1558989" y="3079"/>
                </a:lnTo>
                <a:lnTo>
                  <a:pt x="1605174" y="12266"/>
                </a:lnTo>
                <a:lnTo>
                  <a:pt x="1649766" y="27403"/>
                </a:lnTo>
                <a:lnTo>
                  <a:pt x="1692000" y="48230"/>
                </a:lnTo>
                <a:lnTo>
                  <a:pt x="1731154" y="74392"/>
                </a:lnTo>
                <a:lnTo>
                  <a:pt x="1766558" y="105441"/>
                </a:lnTo>
                <a:lnTo>
                  <a:pt x="1797607" y="140845"/>
                </a:lnTo>
                <a:lnTo>
                  <a:pt x="1823769" y="180000"/>
                </a:lnTo>
                <a:lnTo>
                  <a:pt x="1844596" y="222233"/>
                </a:lnTo>
                <a:lnTo>
                  <a:pt x="1859733" y="266825"/>
                </a:lnTo>
                <a:lnTo>
                  <a:pt x="1868920" y="313010"/>
                </a:lnTo>
                <a:lnTo>
                  <a:pt x="1872000" y="360000"/>
                </a:lnTo>
                <a:lnTo>
                  <a:pt x="1872000" y="1080000"/>
                </a:lnTo>
                <a:lnTo>
                  <a:pt x="1868920" y="1126989"/>
                </a:lnTo>
                <a:lnTo>
                  <a:pt x="1859733" y="1173174"/>
                </a:lnTo>
                <a:lnTo>
                  <a:pt x="1844596" y="1217766"/>
                </a:lnTo>
                <a:lnTo>
                  <a:pt x="1823769" y="1260000"/>
                </a:lnTo>
                <a:lnTo>
                  <a:pt x="1797607" y="1299154"/>
                </a:lnTo>
                <a:lnTo>
                  <a:pt x="1766558" y="1334558"/>
                </a:lnTo>
                <a:lnTo>
                  <a:pt x="1731154" y="1365607"/>
                </a:lnTo>
                <a:lnTo>
                  <a:pt x="1692000" y="1391769"/>
                </a:lnTo>
                <a:lnTo>
                  <a:pt x="1649766" y="1412596"/>
                </a:lnTo>
                <a:lnTo>
                  <a:pt x="1605174" y="1427733"/>
                </a:lnTo>
                <a:lnTo>
                  <a:pt x="1558989" y="1436920"/>
                </a:lnTo>
                <a:lnTo>
                  <a:pt x="1512000" y="1440000"/>
                </a:lnTo>
                <a:lnTo>
                  <a:pt x="0" y="1440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3" name="Freeform 32">
            <a:extLst xmlns:a="http://schemas.openxmlformats.org/drawingml/2006/main">
              <a:ext uri="{FF2B5EF4-FFF2-40B4-BE49-F238E27FC236}">
                <a16:creationId xmlns:a16="http://schemas.microsoft.com/office/drawing/2014/main" id="{49565D98-0FB7-42FA-9C62-D06486C3D3B9}"/>
              </a:ext>
            </a:extLst>
          </p:cNvPr>
          <p:cNvSpPr>
            <a:spLocks xmlns:a="http://schemas.openxmlformats.org/drawingml/2006/main" noGrp="1"/>
          </p:cNvSpPr>
          <p:nvPr/>
        </p:nvSpPr>
        <p:spPr>
          <a:xfrm xmlns:a="http://schemas.openxmlformats.org/drawingml/2006/main">
            <a:off x="8784000" y="5464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4" name="TextBox 33">
            <a:extLst xmlns:a="http://schemas.openxmlformats.org/drawingml/2006/main">
              <a:ext uri="{FF2B5EF4-FFF2-40B4-BE49-F238E27FC236}">
                <a16:creationId xmlns:a16="http://schemas.microsoft.com/office/drawing/2014/main" id="{FC9E1FF7-3F64-4CAD-86AD-F57CAFB441A5}"/>
              </a:ext>
            </a:extLst>
          </p:cNvPr>
          <p:cNvSpPr>
            <a:spLocks xmlns:a="http://schemas.openxmlformats.org/drawingml/2006/main" noGrp="1"/>
          </p:cNvSpPr>
          <p:nvPr/>
        </p:nvSpPr>
        <p:spPr>
          <a:xfrm xmlns:a="http://schemas.openxmlformats.org/drawingml/2006/main">
            <a:off x="9000000" y="4428000"/>
            <a:ext cx="1440000" cy="435864"/>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600" b="0">
                <a:solidFill>
                  <a:srgbClr val="9A6512"/>
                </a:solidFill>
                <a:latin typeface="Arial"/>
                <a:ea typeface="Arial"/>
                <a:cs typeface="Arial"/>
              </a:rPr>
              <a:t>5</a:t>
            </a:r>
          </a:p>
        </p:txBody>
      </p:sp>
      <p:sp>
        <p:nvSpPr>
          <p:cNvPr id="35" name="TextBox 34">
            <a:extLst xmlns:a="http://schemas.openxmlformats.org/drawingml/2006/main">
              <a:ext uri="{FF2B5EF4-FFF2-40B4-BE49-F238E27FC236}">
                <a16:creationId xmlns:a16="http://schemas.microsoft.com/office/drawing/2014/main" id="{299AAB8B-F440-4699-83F1-61F6E2FCFEA1}"/>
              </a:ext>
            </a:extLst>
          </p:cNvPr>
          <p:cNvSpPr>
            <a:spLocks xmlns:a="http://schemas.openxmlformats.org/drawingml/2006/main" noGrp="1"/>
          </p:cNvSpPr>
          <p:nvPr/>
        </p:nvSpPr>
        <p:spPr>
          <a:xfrm xmlns:a="http://schemas.openxmlformats.org/drawingml/2006/main">
            <a:off x="9000000" y="4932000"/>
            <a:ext cx="1512000" cy="536448"/>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600" b="1">
                <a:solidFill>
                  <a:srgbClr val="13213A"/>
                </a:solidFill>
                <a:latin typeface="Arial"/>
                <a:ea typeface="Arial"/>
                <a:cs typeface="Arial"/>
              </a:rPr>
              <a:t>Avvikande synpunkt</a:t>
            </a:r>
          </a:p>
        </p:txBody>
      </p:sp>
    </p:spTree>
    <p:extLst>
      <p:ext uri="{BB962C8B-B14F-4D97-AF65-F5344CB8AC3E}">
        <p14:creationId xmlns:p14="http://schemas.microsoft.com/office/powerpoint/2010/main" val="1470216259"/>
      </p:ext>
    </p:extLst>
  </p:cSld>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B953EE53-FF79-4A90-8880-E37D5A646793}"/>
              </a:ext>
            </a:extLst>
          </p:cNvPr>
          <p:cNvSpPr>
            <a:spLocks xmlns:a="http://schemas.openxmlformats.org/drawingml/2006/main" noGrp="1"/>
          </p:cNvSpPr>
          <p:nvPr/>
        </p:nvSpPr>
        <p:spPr>
          <a:xfrm xmlns:a="http://schemas.openxmlformats.org/drawingml/2006/main">
            <a:off x="11617200" y="496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156FAAB9-4DB2-4559-B840-DDADBDE35C4E}"/>
              </a:ext>
            </a:extLst>
          </p:cNvPr>
          <p:cNvSpPr>
            <a:spLocks xmlns:a="http://schemas.openxmlformats.org/drawingml/2006/main" noGrp="1"/>
          </p:cNvSpPr>
          <p:nvPr/>
        </p:nvSpPr>
        <p:spPr>
          <a:xfrm xmlns:a="http://schemas.openxmlformats.org/drawingml/2006/main">
            <a:off x="12042000" y="614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43CEBC3-0F6B-4C5F-B97F-05644A4D927A}"/>
              </a:ext>
            </a:extLst>
          </p:cNvPr>
          <p:cNvSpPr>
            <a:spLocks xmlns:a="http://schemas.openxmlformats.org/drawingml/2006/main" noGrp="1"/>
          </p:cNvSpPr>
          <p:nvPr/>
        </p:nvSpPr>
        <p:spPr>
          <a:xfrm xmlns:a="http://schemas.openxmlformats.org/drawingml/2006/main">
            <a:off x="11689200" y="511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5</a:t>
            </a:r>
          </a:p>
        </p:txBody>
      </p:sp>
      <p:sp>
        <p:nvSpPr>
          <p:cNvPr id="5" name="TextBox 4">
            <a:extLst xmlns:a="http://schemas.openxmlformats.org/drawingml/2006/main">
              <a:ext uri="{FF2B5EF4-FFF2-40B4-BE49-F238E27FC236}">
                <a16:creationId xmlns:a16="http://schemas.microsoft.com/office/drawing/2014/main" id="{2B22B66F-7D5A-4C4D-9EFB-9B1602F9489D}"/>
              </a:ext>
            </a:extLst>
          </p:cNvPr>
          <p:cNvSpPr>
            <a:spLocks xmlns:a="http://schemas.openxmlformats.org/drawingml/2006/main" noGrp="1"/>
          </p:cNvSpPr>
          <p:nvPr/>
        </p:nvSpPr>
        <p:spPr>
          <a:xfrm xmlns:a="http://schemas.openxmlformats.org/drawingml/2006/main">
            <a:off x="11635200" y="554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Klassens remiss</a:t>
            </a:r>
          </a:p>
        </p:txBody>
      </p:sp>
      <p:sp>
        <p:nvSpPr>
          <p:cNvPr id="6" name="TextBox 5">
            <a:extLst xmlns:a="http://schemas.openxmlformats.org/drawingml/2006/main">
              <a:ext uri="{FF2B5EF4-FFF2-40B4-BE49-F238E27FC236}">
                <a16:creationId xmlns:a16="http://schemas.microsoft.com/office/drawing/2014/main" id="{1796D1A9-0546-4C9E-91D1-2A25D7530AF3}"/>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8269753F-7A74-4058-9E58-EC41CF23E064}"/>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Steg 5, avslut</a:t>
            </a:r>
          </a:p>
        </p:txBody>
      </p:sp>
      <p:sp>
        <p:nvSpPr>
          <p:cNvPr id="8" name="TextBox 7">
            <a:extLst xmlns:a="http://schemas.openxmlformats.org/drawingml/2006/main">
              <a:ext uri="{FF2B5EF4-FFF2-40B4-BE49-F238E27FC236}">
                <a16:creationId xmlns:a16="http://schemas.microsoft.com/office/drawing/2014/main" id="{7ABD5BA8-7EAF-46A3-B4B7-6192073157EC}"/>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Klassens sluttext</a:t>
            </a:r>
          </a:p>
        </p:txBody>
      </p:sp>
      <p:pic>
        <p:nvPicPr>
          <p:cNvPr id="31" name="Picture 8"/>
          <p:cNvPicPr>
            <a:picLocks xmlns:a="http://schemas.openxmlformats.org/drawingml/2006/main" noChangeAspect="1"/>
          </p:cNvPicPr>
          <p:nvPr/>
        </p:nvPicPr>
        <p:blipFill>
          <a:blip xmlns:r="http://schemas.openxmlformats.org/officeDocument/2006/relationships" xmlns:a="http://schemas.openxmlformats.org/drawingml/2006/main" r:embed="R65d288f63e974ecc"/>
          <a:stretch xmlns:a="http://schemas.openxmlformats.org/drawingml/2006/main">
            <a:fillRect l="0" t="0" r="0" b="0"/>
          </a:stretch>
        </p:blipFill>
        <p:spPr>
          <a:xfrm xmlns:a="http://schemas.openxmlformats.org/drawingml/2006/main">
            <a:off x="7700400" y="576000"/>
            <a:ext cx="35568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60B69EA7-2867-487F-8C9B-8EDE370B7234}"/>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Helklass · 10 min</a:t>
            </a:r>
          </a:p>
        </p:txBody>
      </p:sp>
      <p:sp>
        <p:nvSpPr>
          <p:cNvPr id="11" name="Freeform 10">
            <a:extLst xmlns:a="http://schemas.openxmlformats.org/drawingml/2006/main">
              <a:ext uri="{FF2B5EF4-FFF2-40B4-BE49-F238E27FC236}">
                <a16:creationId xmlns:a16="http://schemas.microsoft.com/office/drawing/2014/main" id="{862A6847-E249-484F-A90B-7D8B3638E5ED}"/>
              </a:ext>
            </a:extLst>
          </p:cNvPr>
          <p:cNvSpPr>
            <a:spLocks xmlns:a="http://schemas.openxmlformats.org/drawingml/2006/main" noGrp="1"/>
          </p:cNvSpPr>
          <p:nvPr/>
        </p:nvSpPr>
        <p:spPr>
          <a:xfrm xmlns:a="http://schemas.openxmlformats.org/drawingml/2006/main">
            <a:off x="720000" y="2232000"/>
            <a:ext cx="3096000" cy="3312000"/>
          </a:xfrm>
          <a:custGeom xmlns:a="http://schemas.openxmlformats.org/drawingml/2006/main">
            <a:rect l="l" t="t" r="r" b="b"/>
            <a:pathLst>
              <a:path w="3096000" h="3312000">
                <a:moveTo>
                  <a:pt x="0" y="0"/>
                </a:moveTo>
                <a:lnTo>
                  <a:pt x="2520000" y="0"/>
                </a:lnTo>
                <a:lnTo>
                  <a:pt x="2595183" y="4927"/>
                </a:lnTo>
                <a:lnTo>
                  <a:pt x="2669079" y="19626"/>
                </a:lnTo>
                <a:lnTo>
                  <a:pt x="2740425" y="43845"/>
                </a:lnTo>
                <a:lnTo>
                  <a:pt x="2808000" y="77169"/>
                </a:lnTo>
                <a:lnTo>
                  <a:pt x="2870646" y="119028"/>
                </a:lnTo>
                <a:lnTo>
                  <a:pt x="2927293" y="168706"/>
                </a:lnTo>
                <a:lnTo>
                  <a:pt x="2976971" y="225353"/>
                </a:lnTo>
                <a:lnTo>
                  <a:pt x="3018830" y="288000"/>
                </a:lnTo>
                <a:lnTo>
                  <a:pt x="3052154" y="355574"/>
                </a:lnTo>
                <a:lnTo>
                  <a:pt x="3076373" y="426920"/>
                </a:lnTo>
                <a:lnTo>
                  <a:pt x="3091072" y="500816"/>
                </a:lnTo>
                <a:lnTo>
                  <a:pt x="3096000" y="576000"/>
                </a:lnTo>
                <a:lnTo>
                  <a:pt x="3096000" y="2736000"/>
                </a:lnTo>
                <a:lnTo>
                  <a:pt x="3091072" y="2811183"/>
                </a:lnTo>
                <a:lnTo>
                  <a:pt x="3076373" y="2885079"/>
                </a:lnTo>
                <a:lnTo>
                  <a:pt x="3052154" y="2956425"/>
                </a:lnTo>
                <a:lnTo>
                  <a:pt x="3018830" y="3024000"/>
                </a:lnTo>
                <a:lnTo>
                  <a:pt x="2976971" y="3086646"/>
                </a:lnTo>
                <a:lnTo>
                  <a:pt x="2927293" y="3143293"/>
                </a:lnTo>
                <a:lnTo>
                  <a:pt x="2870646" y="3192971"/>
                </a:lnTo>
                <a:lnTo>
                  <a:pt x="2808000" y="3234830"/>
                </a:lnTo>
                <a:lnTo>
                  <a:pt x="2740425" y="3268154"/>
                </a:lnTo>
                <a:lnTo>
                  <a:pt x="2669079" y="3292373"/>
                </a:lnTo>
                <a:lnTo>
                  <a:pt x="2595183" y="3307072"/>
                </a:lnTo>
                <a:lnTo>
                  <a:pt x="2520000" y="3312000"/>
                </a:lnTo>
                <a:lnTo>
                  <a:pt x="0" y="3312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Freeform 11">
            <a:extLst xmlns:a="http://schemas.openxmlformats.org/drawingml/2006/main">
              <a:ext uri="{FF2B5EF4-FFF2-40B4-BE49-F238E27FC236}">
                <a16:creationId xmlns:a16="http://schemas.microsoft.com/office/drawing/2014/main" id="{09AAB83C-A4FF-4416-802C-0D534AFB242B}"/>
              </a:ext>
            </a:extLst>
          </p:cNvPr>
          <p:cNvSpPr>
            <a:spLocks xmlns:a="http://schemas.openxmlformats.org/drawingml/2006/main" noGrp="1"/>
          </p:cNvSpPr>
          <p:nvPr/>
        </p:nvSpPr>
        <p:spPr>
          <a:xfrm xmlns:a="http://schemas.openxmlformats.org/drawingml/2006/main">
            <a:off x="720000" y="532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3" name="TextBox 12">
            <a:extLst xmlns:a="http://schemas.openxmlformats.org/drawingml/2006/main">
              <a:ext uri="{FF2B5EF4-FFF2-40B4-BE49-F238E27FC236}">
                <a16:creationId xmlns:a16="http://schemas.microsoft.com/office/drawing/2014/main" id="{4C2FF681-5AA5-4651-AEBE-2A01092AE399}"/>
              </a:ext>
            </a:extLst>
          </p:cNvPr>
          <p:cNvSpPr>
            <a:spLocks xmlns:a="http://schemas.openxmlformats.org/drawingml/2006/main" noGrp="1"/>
          </p:cNvSpPr>
          <p:nvPr/>
        </p:nvSpPr>
        <p:spPr>
          <a:xfrm xmlns:a="http://schemas.openxmlformats.org/drawingml/2006/main">
            <a:off x="1008000" y="2520000"/>
            <a:ext cx="2520000" cy="67056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000" b="0">
                <a:solidFill>
                  <a:srgbClr val="9A6512"/>
                </a:solidFill>
                <a:latin typeface="Arial"/>
                <a:ea typeface="Arial"/>
                <a:cs typeface="Arial"/>
              </a:rPr>
              <a:t>1</a:t>
            </a:r>
          </a:p>
        </p:txBody>
      </p:sp>
      <p:sp>
        <p:nvSpPr>
          <p:cNvPr id="14" name="TextBox 13">
            <a:extLst xmlns:a="http://schemas.openxmlformats.org/drawingml/2006/main">
              <a:ext uri="{FF2B5EF4-FFF2-40B4-BE49-F238E27FC236}">
                <a16:creationId xmlns:a16="http://schemas.microsoft.com/office/drawing/2014/main" id="{92AF85FD-A4EF-457C-AC3B-7F22B6C2B172}"/>
              </a:ext>
            </a:extLst>
          </p:cNvPr>
          <p:cNvSpPr>
            <a:spLocks xmlns:a="http://schemas.openxmlformats.org/drawingml/2006/main" noGrp="1"/>
          </p:cNvSpPr>
          <p:nvPr/>
        </p:nvSpPr>
        <p:spPr>
          <a:xfrm xmlns:a="http://schemas.openxmlformats.org/drawingml/2006/main">
            <a:off x="1008000" y="3312000"/>
            <a:ext cx="2592000" cy="20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200" b="1">
                <a:solidFill>
                  <a:srgbClr val="13213A"/>
                </a:solidFill>
                <a:latin typeface="Arial"/>
                <a:ea typeface="Arial"/>
                <a:cs typeface="Arial"/>
              </a:rPr>
              <a:t>Läraren skriver gruppernas förslag på projektorn.</a:t>
            </a:r>
          </a:p>
        </p:txBody>
      </p:sp>
      <p:sp>
        <p:nvSpPr>
          <p:cNvPr id="15" name="Freeform 14">
            <a:extLst xmlns:a="http://schemas.openxmlformats.org/drawingml/2006/main">
              <a:ext uri="{FF2B5EF4-FFF2-40B4-BE49-F238E27FC236}">
                <a16:creationId xmlns:a16="http://schemas.microsoft.com/office/drawing/2014/main" id="{2F3DEF0F-2AE5-40BA-ADE1-3B96F9E4B1DE}"/>
              </a:ext>
            </a:extLst>
          </p:cNvPr>
          <p:cNvSpPr>
            <a:spLocks xmlns:a="http://schemas.openxmlformats.org/drawingml/2006/main" noGrp="1"/>
          </p:cNvSpPr>
          <p:nvPr/>
        </p:nvSpPr>
        <p:spPr>
          <a:xfrm xmlns:a="http://schemas.openxmlformats.org/drawingml/2006/main">
            <a:off x="4104000" y="2232000"/>
            <a:ext cx="3096000" cy="3312000"/>
          </a:xfrm>
          <a:custGeom xmlns:a="http://schemas.openxmlformats.org/drawingml/2006/main">
            <a:rect l="l" t="t" r="r" b="b"/>
            <a:pathLst>
              <a:path w="3096000" h="3312000">
                <a:moveTo>
                  <a:pt x="0" y="0"/>
                </a:moveTo>
                <a:lnTo>
                  <a:pt x="2520000" y="0"/>
                </a:lnTo>
                <a:lnTo>
                  <a:pt x="2595183" y="4927"/>
                </a:lnTo>
                <a:lnTo>
                  <a:pt x="2669079" y="19626"/>
                </a:lnTo>
                <a:lnTo>
                  <a:pt x="2740425" y="43845"/>
                </a:lnTo>
                <a:lnTo>
                  <a:pt x="2808000" y="77169"/>
                </a:lnTo>
                <a:lnTo>
                  <a:pt x="2870646" y="119028"/>
                </a:lnTo>
                <a:lnTo>
                  <a:pt x="2927293" y="168706"/>
                </a:lnTo>
                <a:lnTo>
                  <a:pt x="2976971" y="225353"/>
                </a:lnTo>
                <a:lnTo>
                  <a:pt x="3018830" y="288000"/>
                </a:lnTo>
                <a:lnTo>
                  <a:pt x="3052154" y="355574"/>
                </a:lnTo>
                <a:lnTo>
                  <a:pt x="3076373" y="426920"/>
                </a:lnTo>
                <a:lnTo>
                  <a:pt x="3091072" y="500816"/>
                </a:lnTo>
                <a:lnTo>
                  <a:pt x="3096000" y="576000"/>
                </a:lnTo>
                <a:lnTo>
                  <a:pt x="3096000" y="2736000"/>
                </a:lnTo>
                <a:lnTo>
                  <a:pt x="3091072" y="2811183"/>
                </a:lnTo>
                <a:lnTo>
                  <a:pt x="3076373" y="2885079"/>
                </a:lnTo>
                <a:lnTo>
                  <a:pt x="3052154" y="2956425"/>
                </a:lnTo>
                <a:lnTo>
                  <a:pt x="3018830" y="3024000"/>
                </a:lnTo>
                <a:lnTo>
                  <a:pt x="2976971" y="3086646"/>
                </a:lnTo>
                <a:lnTo>
                  <a:pt x="2927293" y="3143293"/>
                </a:lnTo>
                <a:lnTo>
                  <a:pt x="2870646" y="3192971"/>
                </a:lnTo>
                <a:lnTo>
                  <a:pt x="2808000" y="3234830"/>
                </a:lnTo>
                <a:lnTo>
                  <a:pt x="2740425" y="3268154"/>
                </a:lnTo>
                <a:lnTo>
                  <a:pt x="2669079" y="3292373"/>
                </a:lnTo>
                <a:lnTo>
                  <a:pt x="2595183" y="3307072"/>
                </a:lnTo>
                <a:lnTo>
                  <a:pt x="2520000" y="3312000"/>
                </a:lnTo>
                <a:lnTo>
                  <a:pt x="0" y="3312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6" name="Freeform 15">
            <a:extLst xmlns:a="http://schemas.openxmlformats.org/drawingml/2006/main">
              <a:ext uri="{FF2B5EF4-FFF2-40B4-BE49-F238E27FC236}">
                <a16:creationId xmlns:a16="http://schemas.microsoft.com/office/drawing/2014/main" id="{278EBC27-A194-4705-A8B7-F0AAE176CA40}"/>
              </a:ext>
            </a:extLst>
          </p:cNvPr>
          <p:cNvSpPr>
            <a:spLocks xmlns:a="http://schemas.openxmlformats.org/drawingml/2006/main" noGrp="1"/>
          </p:cNvSpPr>
          <p:nvPr/>
        </p:nvSpPr>
        <p:spPr>
          <a:xfrm xmlns:a="http://schemas.openxmlformats.org/drawingml/2006/main">
            <a:off x="4104000" y="532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7" name="TextBox 16">
            <a:extLst xmlns:a="http://schemas.openxmlformats.org/drawingml/2006/main">
              <a:ext uri="{FF2B5EF4-FFF2-40B4-BE49-F238E27FC236}">
                <a16:creationId xmlns:a16="http://schemas.microsoft.com/office/drawing/2014/main" id="{E0EEB273-832F-4EC1-B6EB-6959E8ADBF4F}"/>
              </a:ext>
            </a:extLst>
          </p:cNvPr>
          <p:cNvSpPr>
            <a:spLocks xmlns:a="http://schemas.openxmlformats.org/drawingml/2006/main" noGrp="1"/>
          </p:cNvSpPr>
          <p:nvPr/>
        </p:nvSpPr>
        <p:spPr>
          <a:xfrm xmlns:a="http://schemas.openxmlformats.org/drawingml/2006/main">
            <a:off x="4392000" y="2520000"/>
            <a:ext cx="2520000" cy="67056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000" b="0">
                <a:solidFill>
                  <a:srgbClr val="9A6512"/>
                </a:solidFill>
                <a:latin typeface="Arial"/>
                <a:ea typeface="Arial"/>
                <a:cs typeface="Arial"/>
              </a:rPr>
              <a:t>2</a:t>
            </a:r>
          </a:p>
        </p:txBody>
      </p:sp>
      <p:sp>
        <p:nvSpPr>
          <p:cNvPr id="18" name="TextBox 17">
            <a:extLst xmlns:a="http://schemas.openxmlformats.org/drawingml/2006/main">
              <a:ext uri="{FF2B5EF4-FFF2-40B4-BE49-F238E27FC236}">
                <a16:creationId xmlns:a16="http://schemas.microsoft.com/office/drawing/2014/main" id="{EB526501-68CC-452B-8A1F-BED3554BC0E8}"/>
              </a:ext>
            </a:extLst>
          </p:cNvPr>
          <p:cNvSpPr>
            <a:spLocks xmlns:a="http://schemas.openxmlformats.org/drawingml/2006/main" noGrp="1"/>
          </p:cNvSpPr>
          <p:nvPr/>
        </p:nvSpPr>
        <p:spPr>
          <a:xfrm xmlns:a="http://schemas.openxmlformats.org/drawingml/2006/main">
            <a:off x="4392000" y="3312000"/>
            <a:ext cx="2592000" cy="20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200" b="1">
                <a:solidFill>
                  <a:srgbClr val="13213A"/>
                </a:solidFill>
                <a:latin typeface="Arial"/>
                <a:ea typeface="Arial"/>
                <a:cs typeface="Arial"/>
              </a:rPr>
              <a:t>Slå ihop dubbletter. Kontrollera källa, saklighet och språk.</a:t>
            </a:r>
          </a:p>
        </p:txBody>
      </p:sp>
      <p:sp>
        <p:nvSpPr>
          <p:cNvPr id="19" name="Freeform 18">
            <a:extLst xmlns:a="http://schemas.openxmlformats.org/drawingml/2006/main">
              <a:ext uri="{FF2B5EF4-FFF2-40B4-BE49-F238E27FC236}">
                <a16:creationId xmlns:a16="http://schemas.microsoft.com/office/drawing/2014/main" id="{CA9DBF45-49EA-4F8C-87C7-0844E85DA5E4}"/>
              </a:ext>
            </a:extLst>
          </p:cNvPr>
          <p:cNvSpPr>
            <a:spLocks xmlns:a="http://schemas.openxmlformats.org/drawingml/2006/main" noGrp="1"/>
          </p:cNvSpPr>
          <p:nvPr/>
        </p:nvSpPr>
        <p:spPr>
          <a:xfrm xmlns:a="http://schemas.openxmlformats.org/drawingml/2006/main">
            <a:off x="7488000" y="2232000"/>
            <a:ext cx="3096000" cy="3312000"/>
          </a:xfrm>
          <a:custGeom xmlns:a="http://schemas.openxmlformats.org/drawingml/2006/main">
            <a:rect l="l" t="t" r="r" b="b"/>
            <a:pathLst>
              <a:path w="3096000" h="3312000">
                <a:moveTo>
                  <a:pt x="0" y="0"/>
                </a:moveTo>
                <a:lnTo>
                  <a:pt x="2520000" y="0"/>
                </a:lnTo>
                <a:lnTo>
                  <a:pt x="2595183" y="4927"/>
                </a:lnTo>
                <a:lnTo>
                  <a:pt x="2669079" y="19626"/>
                </a:lnTo>
                <a:lnTo>
                  <a:pt x="2740425" y="43845"/>
                </a:lnTo>
                <a:lnTo>
                  <a:pt x="2808000" y="77169"/>
                </a:lnTo>
                <a:lnTo>
                  <a:pt x="2870646" y="119028"/>
                </a:lnTo>
                <a:lnTo>
                  <a:pt x="2927293" y="168706"/>
                </a:lnTo>
                <a:lnTo>
                  <a:pt x="2976971" y="225353"/>
                </a:lnTo>
                <a:lnTo>
                  <a:pt x="3018830" y="288000"/>
                </a:lnTo>
                <a:lnTo>
                  <a:pt x="3052154" y="355574"/>
                </a:lnTo>
                <a:lnTo>
                  <a:pt x="3076373" y="426920"/>
                </a:lnTo>
                <a:lnTo>
                  <a:pt x="3091072" y="500816"/>
                </a:lnTo>
                <a:lnTo>
                  <a:pt x="3096000" y="576000"/>
                </a:lnTo>
                <a:lnTo>
                  <a:pt x="3096000" y="2736000"/>
                </a:lnTo>
                <a:lnTo>
                  <a:pt x="3091072" y="2811183"/>
                </a:lnTo>
                <a:lnTo>
                  <a:pt x="3076373" y="2885079"/>
                </a:lnTo>
                <a:lnTo>
                  <a:pt x="3052154" y="2956425"/>
                </a:lnTo>
                <a:lnTo>
                  <a:pt x="3018830" y="3024000"/>
                </a:lnTo>
                <a:lnTo>
                  <a:pt x="2976971" y="3086646"/>
                </a:lnTo>
                <a:lnTo>
                  <a:pt x="2927293" y="3143293"/>
                </a:lnTo>
                <a:lnTo>
                  <a:pt x="2870646" y="3192971"/>
                </a:lnTo>
                <a:lnTo>
                  <a:pt x="2808000" y="3234830"/>
                </a:lnTo>
                <a:lnTo>
                  <a:pt x="2740425" y="3268154"/>
                </a:lnTo>
                <a:lnTo>
                  <a:pt x="2669079" y="3292373"/>
                </a:lnTo>
                <a:lnTo>
                  <a:pt x="2595183" y="3307072"/>
                </a:lnTo>
                <a:lnTo>
                  <a:pt x="2520000" y="3312000"/>
                </a:lnTo>
                <a:lnTo>
                  <a:pt x="0" y="3312000"/>
                </a:lnTo>
                <a:close/>
              </a:path>
            </a:pathLst>
          </a:custGeom>
          <a:solidFill xmlns:a="http://schemas.openxmlformats.org/drawingml/2006/main">
            <a:srgbClr val="EFF2F7"/>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0" name="Freeform 19">
            <a:extLst xmlns:a="http://schemas.openxmlformats.org/drawingml/2006/main">
              <a:ext uri="{FF2B5EF4-FFF2-40B4-BE49-F238E27FC236}">
                <a16:creationId xmlns:a16="http://schemas.microsoft.com/office/drawing/2014/main" id="{EF0A042E-D8F9-4B76-AC82-B7B730772EA2}"/>
              </a:ext>
            </a:extLst>
          </p:cNvPr>
          <p:cNvSpPr>
            <a:spLocks xmlns:a="http://schemas.openxmlformats.org/drawingml/2006/main" noGrp="1"/>
          </p:cNvSpPr>
          <p:nvPr/>
        </p:nvSpPr>
        <p:spPr>
          <a:xfrm xmlns:a="http://schemas.openxmlformats.org/drawingml/2006/main">
            <a:off x="7488000" y="5320800"/>
            <a:ext cx="180000" cy="223200"/>
          </a:xfrm>
          <a:custGeom xmlns:a="http://schemas.openxmlformats.org/drawingml/2006/main">
            <a:rect l="l" t="t" r="r" b="b"/>
            <a:pathLst>
              <a:path w="180000" h="223200">
                <a:moveTo>
                  <a:pt x="0" y="87048"/>
                </a:moveTo>
                <a:lnTo>
                  <a:pt x="180000" y="0"/>
                </a:lnTo>
                <a:lnTo>
                  <a:pt x="180000" y="223200"/>
                </a:lnTo>
                <a:lnTo>
                  <a:pt x="0" y="223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21" name="TextBox 20">
            <a:extLst xmlns:a="http://schemas.openxmlformats.org/drawingml/2006/main">
              <a:ext uri="{FF2B5EF4-FFF2-40B4-BE49-F238E27FC236}">
                <a16:creationId xmlns:a16="http://schemas.microsoft.com/office/drawing/2014/main" id="{5CA6545C-5089-42B0-9057-AD3673151E3A}"/>
              </a:ext>
            </a:extLst>
          </p:cNvPr>
          <p:cNvSpPr>
            <a:spLocks xmlns:a="http://schemas.openxmlformats.org/drawingml/2006/main" noGrp="1"/>
          </p:cNvSpPr>
          <p:nvPr/>
        </p:nvSpPr>
        <p:spPr>
          <a:xfrm xmlns:a="http://schemas.openxmlformats.org/drawingml/2006/main">
            <a:off x="7776000" y="2520000"/>
            <a:ext cx="2520000" cy="67056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000" b="0">
                <a:solidFill>
                  <a:srgbClr val="9A6512"/>
                </a:solidFill>
                <a:latin typeface="Arial"/>
                <a:ea typeface="Arial"/>
                <a:cs typeface="Arial"/>
              </a:rPr>
              <a:t>3</a:t>
            </a:r>
          </a:p>
        </p:txBody>
      </p:sp>
      <p:sp>
        <p:nvSpPr>
          <p:cNvPr id="22" name="TextBox 21">
            <a:extLst xmlns:a="http://schemas.openxmlformats.org/drawingml/2006/main">
              <a:ext uri="{FF2B5EF4-FFF2-40B4-BE49-F238E27FC236}">
                <a16:creationId xmlns:a16="http://schemas.microsoft.com/office/drawing/2014/main" id="{F8E23207-EDDF-4BC6-8ABC-409332CE904B}"/>
              </a:ext>
            </a:extLst>
          </p:cNvPr>
          <p:cNvSpPr>
            <a:spLocks xmlns:a="http://schemas.openxmlformats.org/drawingml/2006/main" noGrp="1"/>
          </p:cNvSpPr>
          <p:nvPr/>
        </p:nvSpPr>
        <p:spPr>
          <a:xfrm xmlns:a="http://schemas.openxmlformats.org/drawingml/2006/main">
            <a:off x="7776000" y="3312000"/>
            <a:ext cx="2592000" cy="20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2200" b="1">
                <a:solidFill>
                  <a:srgbClr val="13213A"/>
                </a:solidFill>
                <a:latin typeface="Arial"/>
                <a:ea typeface="Arial"/>
                <a:cs typeface="Arial"/>
              </a:rPr>
              <a:t>Rösta del för del. Spara röstetal och en avvikande synpunkt.</a:t>
            </a:r>
          </a:p>
        </p:txBody>
      </p:sp>
    </p:spTree>
    <p:extLst>
      <p:ext uri="{BB962C8B-B14F-4D97-AF65-F5344CB8AC3E}">
        <p14:creationId xmlns:p14="http://schemas.microsoft.com/office/powerpoint/2010/main" val="1125463478"/>
      </p:ext>
    </p:extLst>
  </p:cSld>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Freeform 1">
            <a:extLst xmlns:a="http://schemas.openxmlformats.org/drawingml/2006/main">
              <a:ext uri="{FF2B5EF4-FFF2-40B4-BE49-F238E27FC236}">
                <a16:creationId xmlns:a16="http://schemas.microsoft.com/office/drawing/2014/main" id="{6FC6A9C2-6B8B-46B7-AC8F-591FB0FCDC1D}"/>
              </a:ext>
            </a:extLst>
          </p:cNvPr>
          <p:cNvSpPr>
            <a:spLocks xmlns:a="http://schemas.openxmlformats.org/drawingml/2006/main" noGrp="1"/>
          </p:cNvSpPr>
          <p:nvPr/>
        </p:nvSpPr>
        <p:spPr>
          <a:xfrm xmlns:a="http://schemas.openxmlformats.org/drawingml/2006/main">
            <a:off x="11617200" y="4968000"/>
            <a:ext cx="576000" cy="1296000"/>
          </a:xfrm>
          <a:custGeom xmlns:a="http://schemas.openxmlformats.org/drawingml/2006/main">
            <a:rect l="l" t="t" r="r" b="b"/>
            <a:pathLst>
              <a:path w="576000" h="1296000">
                <a:moveTo>
                  <a:pt x="576000" y="0"/>
                </a:moveTo>
                <a:lnTo>
                  <a:pt x="576000" y="1296000"/>
                </a:lnTo>
                <a:lnTo>
                  <a:pt x="288000" y="1296000"/>
                </a:lnTo>
                <a:lnTo>
                  <a:pt x="250408" y="1293536"/>
                </a:lnTo>
                <a:lnTo>
                  <a:pt x="213460" y="1286186"/>
                </a:lnTo>
                <a:lnTo>
                  <a:pt x="177787" y="1274077"/>
                </a:lnTo>
                <a:lnTo>
                  <a:pt x="144000" y="1257415"/>
                </a:lnTo>
                <a:lnTo>
                  <a:pt x="112676" y="1236485"/>
                </a:lnTo>
                <a:lnTo>
                  <a:pt x="84353" y="1211646"/>
                </a:lnTo>
                <a:lnTo>
                  <a:pt x="59514" y="1183323"/>
                </a:lnTo>
                <a:lnTo>
                  <a:pt x="38584" y="1152000"/>
                </a:lnTo>
                <a:lnTo>
                  <a:pt x="21922" y="1118212"/>
                </a:lnTo>
                <a:lnTo>
                  <a:pt x="9813" y="1082539"/>
                </a:lnTo>
                <a:lnTo>
                  <a:pt x="2463" y="1045591"/>
                </a:lnTo>
                <a:lnTo>
                  <a:pt x="0" y="1008000"/>
                </a:lnTo>
                <a:lnTo>
                  <a:pt x="0" y="288000"/>
                </a:lnTo>
                <a:lnTo>
                  <a:pt x="2463" y="250408"/>
                </a:lnTo>
                <a:lnTo>
                  <a:pt x="9813" y="213460"/>
                </a:lnTo>
                <a:lnTo>
                  <a:pt x="21922" y="177787"/>
                </a:lnTo>
                <a:lnTo>
                  <a:pt x="38584" y="144000"/>
                </a:lnTo>
                <a:lnTo>
                  <a:pt x="59514" y="112676"/>
                </a:lnTo>
                <a:lnTo>
                  <a:pt x="84353" y="84353"/>
                </a:lnTo>
                <a:lnTo>
                  <a:pt x="112676" y="59514"/>
                </a:lnTo>
                <a:lnTo>
                  <a:pt x="144000" y="38584"/>
                </a:lnTo>
                <a:lnTo>
                  <a:pt x="177787" y="21922"/>
                </a:lnTo>
                <a:lnTo>
                  <a:pt x="213460" y="9813"/>
                </a:lnTo>
                <a:lnTo>
                  <a:pt x="250408" y="2463"/>
                </a:lnTo>
                <a:lnTo>
                  <a:pt x="288000" y="0"/>
                </a:lnTo>
                <a:close/>
              </a:path>
            </a:pathLst>
          </a:custGeom>
          <a:solidFill xmlns:a="http://schemas.openxmlformats.org/drawingml/2006/main">
            <a:srgbClr val="13213A"/>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3" name="Freeform 2">
            <a:extLst xmlns:a="http://schemas.openxmlformats.org/drawingml/2006/main">
              <a:ext uri="{FF2B5EF4-FFF2-40B4-BE49-F238E27FC236}">
                <a16:creationId xmlns:a16="http://schemas.microsoft.com/office/drawing/2014/main" id="{DB8DD102-D70B-4FB2-9147-E57D96221AB6}"/>
              </a:ext>
            </a:extLst>
          </p:cNvPr>
          <p:cNvSpPr>
            <a:spLocks xmlns:a="http://schemas.openxmlformats.org/drawingml/2006/main" noGrp="1"/>
          </p:cNvSpPr>
          <p:nvPr/>
        </p:nvSpPr>
        <p:spPr>
          <a:xfrm xmlns:a="http://schemas.openxmlformats.org/drawingml/2006/main">
            <a:off x="12042000" y="6148800"/>
            <a:ext cx="151200" cy="115200"/>
          </a:xfrm>
          <a:custGeom xmlns:a="http://schemas.openxmlformats.org/drawingml/2006/main">
            <a:rect l="l" t="t" r="r" b="b"/>
            <a:pathLst>
              <a:path w="151200" h="115200">
                <a:moveTo>
                  <a:pt x="151200" y="0"/>
                </a:moveTo>
                <a:lnTo>
                  <a:pt x="151200" y="115200"/>
                </a:lnTo>
                <a:lnTo>
                  <a:pt x="0" y="115200"/>
                </a:lnTo>
                <a:close/>
              </a:path>
            </a:pathLst>
          </a:custGeom>
          <a:solidFill xmlns:a="http://schemas.openxmlformats.org/drawingml/2006/main">
            <a:srgbClr val="DA9A35"/>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7600015-F37D-4415-A2EC-D9F5588EAC78}"/>
              </a:ext>
            </a:extLst>
          </p:cNvPr>
          <p:cNvSpPr>
            <a:spLocks xmlns:a="http://schemas.openxmlformats.org/drawingml/2006/main" noGrp="1"/>
          </p:cNvSpPr>
          <p:nvPr/>
        </p:nvSpPr>
        <p:spPr>
          <a:xfrm xmlns:a="http://schemas.openxmlformats.org/drawingml/2006/main">
            <a:off x="11689200" y="5112000"/>
            <a:ext cx="432000" cy="402336"/>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2400" b="0">
                <a:solidFill>
                  <a:srgbClr val="FFFFFF"/>
                </a:solidFill>
                <a:latin typeface="Arial"/>
                <a:ea typeface="Arial"/>
                <a:cs typeface="Arial"/>
              </a:rPr>
              <a:t>5</a:t>
            </a:r>
          </a:p>
        </p:txBody>
      </p:sp>
      <p:sp>
        <p:nvSpPr>
          <p:cNvPr id="5" name="TextBox 4">
            <a:extLst xmlns:a="http://schemas.openxmlformats.org/drawingml/2006/main">
              <a:ext uri="{FF2B5EF4-FFF2-40B4-BE49-F238E27FC236}">
                <a16:creationId xmlns:a16="http://schemas.microsoft.com/office/drawing/2014/main" id="{70D1303E-CB46-4FCC-9EB6-D41D5BFF2CDE}"/>
              </a:ext>
            </a:extLst>
          </p:cNvPr>
          <p:cNvSpPr>
            <a:spLocks xmlns:a="http://schemas.openxmlformats.org/drawingml/2006/main" noGrp="1"/>
          </p:cNvSpPr>
          <p:nvPr/>
        </p:nvSpPr>
        <p:spPr>
          <a:xfrm xmlns:a="http://schemas.openxmlformats.org/drawingml/2006/main">
            <a:off x="11635200" y="5544000"/>
            <a:ext cx="540000" cy="648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ctr">
              <a:lnSpc>
                <a:spcPct val="110000"/>
              </a:lnSpc>
              <a:buNone/>
            </a:pPr>
            <a:r>
              <a:rPr sz="800" b="1">
                <a:solidFill>
                  <a:srgbClr val="FFFFFF"/>
                </a:solidFill>
                <a:latin typeface="Arial"/>
                <a:ea typeface="Arial"/>
                <a:cs typeface="Arial"/>
              </a:rPr>
              <a:t>Klassens remiss</a:t>
            </a:r>
          </a:p>
        </p:txBody>
      </p:sp>
      <p:sp>
        <p:nvSpPr>
          <p:cNvPr id="6" name="TextBox 5">
            <a:extLst xmlns:a="http://schemas.openxmlformats.org/drawingml/2006/main">
              <a:ext uri="{FF2B5EF4-FFF2-40B4-BE49-F238E27FC236}">
                <a16:creationId xmlns:a16="http://schemas.microsoft.com/office/drawing/2014/main" id="{454CF864-0DA6-4640-A4F2-155728139C62}"/>
              </a:ext>
            </a:extLst>
          </p:cNvPr>
          <p:cNvSpPr>
            <a:spLocks xmlns:a="http://schemas.openxmlformats.org/drawingml/2006/main" noGrp="1"/>
          </p:cNvSpPr>
          <p:nvPr/>
        </p:nvSpPr>
        <p:spPr>
          <a:xfrm xmlns:a="http://schemas.openxmlformats.org/drawingml/2006/main">
            <a:off x="720000" y="6426000"/>
            <a:ext cx="4320000" cy="216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100" b="1">
                <a:solidFill>
                  <a:srgbClr val="13213A"/>
                </a:solidFill>
                <a:latin typeface="Arial"/>
                <a:ea typeface="Arial"/>
                <a:cs typeface="Arial"/>
              </a:rPr>
              <a:t>Didaktikstudion   15 år för sociala medier?</a:t>
            </a:r>
          </a:p>
        </p:txBody>
      </p:sp>
      <p:sp>
        <p:nvSpPr>
          <p:cNvPr id="7" name="TextBox 6">
            <a:extLst xmlns:a="http://schemas.openxmlformats.org/drawingml/2006/main">
              <a:ext uri="{FF2B5EF4-FFF2-40B4-BE49-F238E27FC236}">
                <a16:creationId xmlns:a16="http://schemas.microsoft.com/office/drawing/2014/main" id="{30AEFD5D-EA69-48B7-A039-2B88CAB10C6E}"/>
              </a:ext>
            </a:extLst>
          </p:cNvPr>
          <p:cNvSpPr>
            <a:spLocks xmlns:a="http://schemas.openxmlformats.org/drawingml/2006/main" noGrp="1"/>
          </p:cNvSpPr>
          <p:nvPr/>
        </p:nvSpPr>
        <p:spPr>
          <a:xfrm xmlns:a="http://schemas.openxmlformats.org/drawingml/2006/main">
            <a:off x="720000" y="504000"/>
            <a:ext cx="7200000" cy="217932"/>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1300" b="1">
                <a:solidFill>
                  <a:srgbClr val="9A6512"/>
                </a:solidFill>
                <a:latin typeface="Arial"/>
                <a:ea typeface="Arial"/>
                <a:cs typeface="Arial"/>
              </a:rPr>
              <a:t>Innan du går</a:t>
            </a:r>
          </a:p>
        </p:txBody>
      </p:sp>
      <p:sp>
        <p:nvSpPr>
          <p:cNvPr id="8" name="TextBox 7">
            <a:extLst xmlns:a="http://schemas.openxmlformats.org/drawingml/2006/main">
              <a:ext uri="{FF2B5EF4-FFF2-40B4-BE49-F238E27FC236}">
                <a16:creationId xmlns:a16="http://schemas.microsoft.com/office/drawing/2014/main" id="{0C463799-10DF-4CD9-8873-EC9BBC4E0857}"/>
              </a:ext>
            </a:extLst>
          </p:cNvPr>
          <p:cNvSpPr>
            <a:spLocks xmlns:a="http://schemas.openxmlformats.org/drawingml/2006/main" noGrp="1"/>
          </p:cNvSpPr>
          <p:nvPr/>
        </p:nvSpPr>
        <p:spPr>
          <a:xfrm xmlns:a="http://schemas.openxmlformats.org/drawingml/2006/main">
            <a:off x="720000" y="756000"/>
            <a:ext cx="8280000" cy="108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l">
              <a:lnSpc>
                <a:spcPct val="110000"/>
              </a:lnSpc>
              <a:buNone/>
            </a:pPr>
            <a:r>
              <a:rPr sz="4400" b="1">
                <a:solidFill>
                  <a:srgbClr val="13213A"/>
                </a:solidFill>
                <a:latin typeface="Arial"/>
                <a:ea typeface="Arial"/>
                <a:cs typeface="Arial"/>
              </a:rPr>
              <a:t>Exit ticket</a:t>
            </a:r>
          </a:p>
        </p:txBody>
      </p:sp>
      <p:pic>
        <p:nvPicPr>
          <p:cNvPr id="28" name="Picture 8"/>
          <p:cNvPicPr>
            <a:picLocks xmlns:a="http://schemas.openxmlformats.org/drawingml/2006/main" noChangeAspect="1"/>
          </p:cNvPicPr>
          <p:nvPr/>
        </p:nvPicPr>
        <p:blipFill>
          <a:blip xmlns:r="http://schemas.openxmlformats.org/officeDocument/2006/relationships" xmlns:a="http://schemas.openxmlformats.org/drawingml/2006/main" r:embed="R92d5949c41644d3e"/>
          <a:stretch xmlns:a="http://schemas.openxmlformats.org/drawingml/2006/main">
            <a:fillRect l="0" t="0" r="0" b="0"/>
          </a:stretch>
        </p:blipFill>
        <p:spPr>
          <a:xfrm xmlns:a="http://schemas.openxmlformats.org/drawingml/2006/main">
            <a:off x="10321200" y="576000"/>
            <a:ext cx="936000" cy="936000"/>
          </a:xfrm>
          <a:prstGeom xmlns:a="http://schemas.openxmlformats.org/drawingml/2006/main" prst="rect">
            <a:avLst/>
          </a:prstGeom>
        </p:spPr>
      </p:pic>
      <p:sp>
        <p:nvSpPr>
          <p:cNvPr id="10" name="TextBox 9">
            <a:extLst xmlns:a="http://schemas.openxmlformats.org/drawingml/2006/main">
              <a:ext uri="{FF2B5EF4-FFF2-40B4-BE49-F238E27FC236}">
                <a16:creationId xmlns:a16="http://schemas.microsoft.com/office/drawing/2014/main" id="{7F736795-6047-45F2-AF98-D936F55794AF}"/>
              </a:ext>
            </a:extLst>
          </p:cNvPr>
          <p:cNvSpPr>
            <a:spLocks xmlns:a="http://schemas.openxmlformats.org/drawingml/2006/main" noGrp="1"/>
          </p:cNvSpPr>
          <p:nvPr/>
        </p:nvSpPr>
        <p:spPr>
          <a:xfrm xmlns:a="http://schemas.openxmlformats.org/drawingml/2006/main">
            <a:off x="7200000" y="1548000"/>
            <a:ext cx="4057200" cy="360000"/>
          </a:xfrm>
          <a:prstGeom xmlns:a="http://schemas.openxmlformats.org/drawingml/2006/main" prst="rect">
            <a:avLst/>
          </a:prstGeom>
          <a:noFill xmlns:a="http://schemas.openxmlformats.org/drawingml/2006/main"/>
        </p:spPr>
        <p:txBody>
          <a:bodyPr xmlns:a="http://schemas.openxmlformats.org/drawingml/2006/main" wrap="square" lIns="0" tIns="0" rIns="0" bIns="0" anchor="t">
            <a:spAutoFit/>
          </a:bodyPr>
          <a:lstStyle xmlns:a="http://schemas.openxmlformats.org/drawingml/2006/main"/>
          <a:p xmlns:a="http://schemas.openxmlformats.org/drawingml/2006/main">
            <a:pPr algn="r">
              <a:lnSpc>
                <a:spcPct val="110000"/>
              </a:lnSpc>
              <a:buNone/>
            </a:pPr>
            <a:r>
              <a:rPr sz="1100" b="1">
                <a:solidFill>
                  <a:srgbClr val="13213A"/>
                </a:solidFill>
                <a:latin typeface="Arial"/>
                <a:ea typeface="Arial"/>
                <a:cs typeface="Arial"/>
              </a:rPr>
              <a:t>5 min</a:t>
            </a:r>
          </a:p>
        </p:txBody>
      </p:sp>
      <p:sp>
        <p:nvSpPr>
          <p:cNvPr id="11" name="Freeform 10">
            <a:extLst xmlns:a="http://schemas.openxmlformats.org/drawingml/2006/main">
              <a:ext uri="{FF2B5EF4-FFF2-40B4-BE49-F238E27FC236}">
                <a16:creationId xmlns:a16="http://schemas.microsoft.com/office/drawing/2014/main" id="{EAE5FCB7-9A9D-4A5D-9398-234C7796EAE9}"/>
              </a:ext>
            </a:extLst>
          </p:cNvPr>
          <p:cNvSpPr>
            <a:spLocks xmlns:a="http://schemas.openxmlformats.org/drawingml/2006/main" noGrp="1"/>
          </p:cNvSpPr>
          <p:nvPr/>
        </p:nvSpPr>
        <p:spPr>
          <a:xfrm xmlns:a="http://schemas.openxmlformats.org/drawingml/2006/main">
            <a:off x="720000" y="2160000"/>
            <a:ext cx="864000" cy="1008000"/>
          </a:xfrm>
          <a:custGeom xmlns:a="http://schemas.openxmlformats.org/drawingml/2006/main">
            <a:rect l="l" t="t" r="r" b="b"/>
            <a:pathLst>
              <a:path w="864000" h="1008000">
                <a:moveTo>
                  <a:pt x="0" y="0"/>
                </a:moveTo>
                <a:lnTo>
                  <a:pt x="432000" y="0"/>
                </a:lnTo>
                <a:lnTo>
                  <a:pt x="488387" y="3695"/>
                </a:lnTo>
                <a:lnTo>
                  <a:pt x="543809" y="14720"/>
                </a:lnTo>
                <a:lnTo>
                  <a:pt x="597319" y="32884"/>
                </a:lnTo>
                <a:lnTo>
                  <a:pt x="648000" y="57877"/>
                </a:lnTo>
                <a:lnTo>
                  <a:pt x="694984" y="89271"/>
                </a:lnTo>
                <a:lnTo>
                  <a:pt x="737470" y="126529"/>
                </a:lnTo>
                <a:lnTo>
                  <a:pt x="774728" y="169015"/>
                </a:lnTo>
                <a:lnTo>
                  <a:pt x="806122" y="216000"/>
                </a:lnTo>
                <a:lnTo>
                  <a:pt x="831115" y="266680"/>
                </a:lnTo>
                <a:lnTo>
                  <a:pt x="849279" y="320190"/>
                </a:lnTo>
                <a:lnTo>
                  <a:pt x="860304" y="375612"/>
                </a:lnTo>
                <a:lnTo>
                  <a:pt x="864000" y="432000"/>
                </a:lnTo>
                <a:lnTo>
                  <a:pt x="864000" y="576000"/>
                </a:lnTo>
                <a:lnTo>
                  <a:pt x="860304" y="632387"/>
                </a:lnTo>
                <a:lnTo>
                  <a:pt x="849279" y="687809"/>
                </a:lnTo>
                <a:lnTo>
                  <a:pt x="831115" y="741319"/>
                </a:lnTo>
                <a:lnTo>
                  <a:pt x="806122" y="792000"/>
                </a:lnTo>
                <a:lnTo>
                  <a:pt x="774728" y="838984"/>
                </a:lnTo>
                <a:lnTo>
                  <a:pt x="737470" y="881470"/>
                </a:lnTo>
                <a:lnTo>
                  <a:pt x="694984" y="918728"/>
                </a:lnTo>
                <a:lnTo>
                  <a:pt x="648000" y="950122"/>
                </a:lnTo>
                <a:lnTo>
                  <a:pt x="597319" y="975115"/>
                </a:lnTo>
                <a:lnTo>
                  <a:pt x="543809" y="993279"/>
                </a:lnTo>
                <a:lnTo>
                  <a:pt x="488387" y="1004304"/>
                </a:lnTo>
                <a:lnTo>
                  <a:pt x="432000" y="1008000"/>
                </a:lnTo>
                <a:lnTo>
                  <a:pt x="0" y="1008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2" name="TextBox 11">
            <a:extLst xmlns:a="http://schemas.openxmlformats.org/drawingml/2006/main">
              <a:ext uri="{FF2B5EF4-FFF2-40B4-BE49-F238E27FC236}">
                <a16:creationId xmlns:a16="http://schemas.microsoft.com/office/drawing/2014/main" id="{5A349427-950E-4B3F-A9C0-824B7B3AFD93}"/>
              </a:ext>
            </a:extLst>
          </p:cNvPr>
          <p:cNvSpPr>
            <a:spLocks xmlns:a="http://schemas.openxmlformats.org/drawingml/2006/main" noGrp="1"/>
          </p:cNvSpPr>
          <p:nvPr/>
        </p:nvSpPr>
        <p:spPr>
          <a:xfrm xmlns:a="http://schemas.openxmlformats.org/drawingml/2006/main">
            <a:off x="720000" y="2160000"/>
            <a:ext cx="792000" cy="1008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3400" b="0">
                <a:solidFill>
                  <a:srgbClr val="9A6512"/>
                </a:solidFill>
                <a:latin typeface="Arial"/>
                <a:ea typeface="Arial"/>
                <a:cs typeface="Arial"/>
              </a:rPr>
              <a:t>1</a:t>
            </a:r>
          </a:p>
        </p:txBody>
      </p:sp>
      <p:sp>
        <p:nvSpPr>
          <p:cNvPr id="13" name="TextBox 12">
            <a:extLst xmlns:a="http://schemas.openxmlformats.org/drawingml/2006/main">
              <a:ext uri="{FF2B5EF4-FFF2-40B4-BE49-F238E27FC236}">
                <a16:creationId xmlns:a16="http://schemas.microsoft.com/office/drawing/2014/main" id="{ADD93C16-6009-4DC5-93F8-2E35E9011B60}"/>
              </a:ext>
            </a:extLst>
          </p:cNvPr>
          <p:cNvSpPr>
            <a:spLocks xmlns:a="http://schemas.openxmlformats.org/drawingml/2006/main" noGrp="1"/>
          </p:cNvSpPr>
          <p:nvPr/>
        </p:nvSpPr>
        <p:spPr>
          <a:xfrm xmlns:a="http://schemas.openxmlformats.org/drawingml/2006/main">
            <a:off x="1872000" y="2160000"/>
            <a:ext cx="9000000" cy="1008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lnSpc>
                <a:spcPct val="110000"/>
              </a:lnSpc>
              <a:buNone/>
            </a:pPr>
            <a:r>
              <a:rPr sz="2400" b="1">
                <a:solidFill>
                  <a:srgbClr val="13213A"/>
                </a:solidFill>
                <a:latin typeface="Arial"/>
                <a:ea typeface="Arial"/>
                <a:cs typeface="Arial"/>
              </a:rPr>
              <a:t>Skriv det viktigaste du lärde dig om remisser.</a:t>
            </a:r>
          </a:p>
        </p:txBody>
      </p:sp>
      <p:sp>
        <p:nvSpPr>
          <p:cNvPr id="14" name="Freeform 13">
            <a:extLst xmlns:a="http://schemas.openxmlformats.org/drawingml/2006/main">
              <a:ext uri="{FF2B5EF4-FFF2-40B4-BE49-F238E27FC236}">
                <a16:creationId xmlns:a16="http://schemas.microsoft.com/office/drawing/2014/main" id="{A3CBA845-C809-473E-87DD-42FD13301AE4}"/>
              </a:ext>
            </a:extLst>
          </p:cNvPr>
          <p:cNvSpPr>
            <a:spLocks xmlns:a="http://schemas.openxmlformats.org/drawingml/2006/main" noGrp="1"/>
          </p:cNvSpPr>
          <p:nvPr/>
        </p:nvSpPr>
        <p:spPr>
          <a:xfrm xmlns:a="http://schemas.openxmlformats.org/drawingml/2006/main">
            <a:off x="720000" y="3384000"/>
            <a:ext cx="864000" cy="1008000"/>
          </a:xfrm>
          <a:custGeom xmlns:a="http://schemas.openxmlformats.org/drawingml/2006/main">
            <a:rect l="l" t="t" r="r" b="b"/>
            <a:pathLst>
              <a:path w="864000" h="1008000">
                <a:moveTo>
                  <a:pt x="0" y="0"/>
                </a:moveTo>
                <a:lnTo>
                  <a:pt x="432000" y="0"/>
                </a:lnTo>
                <a:lnTo>
                  <a:pt x="488387" y="3695"/>
                </a:lnTo>
                <a:lnTo>
                  <a:pt x="543809" y="14720"/>
                </a:lnTo>
                <a:lnTo>
                  <a:pt x="597319" y="32884"/>
                </a:lnTo>
                <a:lnTo>
                  <a:pt x="648000" y="57877"/>
                </a:lnTo>
                <a:lnTo>
                  <a:pt x="694984" y="89271"/>
                </a:lnTo>
                <a:lnTo>
                  <a:pt x="737470" y="126529"/>
                </a:lnTo>
                <a:lnTo>
                  <a:pt x="774728" y="169015"/>
                </a:lnTo>
                <a:lnTo>
                  <a:pt x="806122" y="216000"/>
                </a:lnTo>
                <a:lnTo>
                  <a:pt x="831115" y="266680"/>
                </a:lnTo>
                <a:lnTo>
                  <a:pt x="849279" y="320190"/>
                </a:lnTo>
                <a:lnTo>
                  <a:pt x="860304" y="375612"/>
                </a:lnTo>
                <a:lnTo>
                  <a:pt x="864000" y="432000"/>
                </a:lnTo>
                <a:lnTo>
                  <a:pt x="864000" y="576000"/>
                </a:lnTo>
                <a:lnTo>
                  <a:pt x="860304" y="632387"/>
                </a:lnTo>
                <a:lnTo>
                  <a:pt x="849279" y="687809"/>
                </a:lnTo>
                <a:lnTo>
                  <a:pt x="831115" y="741319"/>
                </a:lnTo>
                <a:lnTo>
                  <a:pt x="806122" y="792000"/>
                </a:lnTo>
                <a:lnTo>
                  <a:pt x="774728" y="838984"/>
                </a:lnTo>
                <a:lnTo>
                  <a:pt x="737470" y="881470"/>
                </a:lnTo>
                <a:lnTo>
                  <a:pt x="694984" y="918728"/>
                </a:lnTo>
                <a:lnTo>
                  <a:pt x="648000" y="950122"/>
                </a:lnTo>
                <a:lnTo>
                  <a:pt x="597319" y="975115"/>
                </a:lnTo>
                <a:lnTo>
                  <a:pt x="543809" y="993279"/>
                </a:lnTo>
                <a:lnTo>
                  <a:pt x="488387" y="1004304"/>
                </a:lnTo>
                <a:lnTo>
                  <a:pt x="432000" y="1008000"/>
                </a:lnTo>
                <a:lnTo>
                  <a:pt x="0" y="1008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5" name="TextBox 14">
            <a:extLst xmlns:a="http://schemas.openxmlformats.org/drawingml/2006/main">
              <a:ext uri="{FF2B5EF4-FFF2-40B4-BE49-F238E27FC236}">
                <a16:creationId xmlns:a16="http://schemas.microsoft.com/office/drawing/2014/main" id="{D3A51F3C-7951-4BB3-90B5-82591EA1CE4D}"/>
              </a:ext>
            </a:extLst>
          </p:cNvPr>
          <p:cNvSpPr>
            <a:spLocks xmlns:a="http://schemas.openxmlformats.org/drawingml/2006/main" noGrp="1"/>
          </p:cNvSpPr>
          <p:nvPr/>
        </p:nvSpPr>
        <p:spPr>
          <a:xfrm xmlns:a="http://schemas.openxmlformats.org/drawingml/2006/main">
            <a:off x="720000" y="3384000"/>
            <a:ext cx="792000" cy="1008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3400" b="0">
                <a:solidFill>
                  <a:srgbClr val="9A6512"/>
                </a:solidFill>
                <a:latin typeface="Arial"/>
                <a:ea typeface="Arial"/>
                <a:cs typeface="Arial"/>
              </a:rPr>
              <a:t>2</a:t>
            </a:r>
          </a:p>
        </p:txBody>
      </p:sp>
      <p:sp>
        <p:nvSpPr>
          <p:cNvPr id="16" name="TextBox 15">
            <a:extLst xmlns:a="http://schemas.openxmlformats.org/drawingml/2006/main">
              <a:ext uri="{FF2B5EF4-FFF2-40B4-BE49-F238E27FC236}">
                <a16:creationId xmlns:a16="http://schemas.microsoft.com/office/drawing/2014/main" id="{3AC0AEA3-DABC-40D4-B21C-B88D0229FB66}"/>
              </a:ext>
            </a:extLst>
          </p:cNvPr>
          <p:cNvSpPr>
            <a:spLocks xmlns:a="http://schemas.openxmlformats.org/drawingml/2006/main" noGrp="1"/>
          </p:cNvSpPr>
          <p:nvPr/>
        </p:nvSpPr>
        <p:spPr>
          <a:xfrm xmlns:a="http://schemas.openxmlformats.org/drawingml/2006/main">
            <a:off x="1872000" y="3384000"/>
            <a:ext cx="9000000" cy="1008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lnSpc>
                <a:spcPct val="110000"/>
              </a:lnSpc>
              <a:buNone/>
            </a:pPr>
            <a:r>
              <a:rPr sz="2400" b="1">
                <a:solidFill>
                  <a:srgbClr val="13213A"/>
                </a:solidFill>
                <a:latin typeface="Arial"/>
                <a:ea typeface="Arial"/>
                <a:cs typeface="Arial"/>
              </a:rPr>
              <a:t>Skriv det starkaste skälet du hörde i dag, och om det fick dig att tänka om.</a:t>
            </a:r>
          </a:p>
        </p:txBody>
      </p:sp>
      <p:sp>
        <p:nvSpPr>
          <p:cNvPr id="17" name="Freeform 16">
            <a:extLst xmlns:a="http://schemas.openxmlformats.org/drawingml/2006/main">
              <a:ext uri="{FF2B5EF4-FFF2-40B4-BE49-F238E27FC236}">
                <a16:creationId xmlns:a16="http://schemas.microsoft.com/office/drawing/2014/main" id="{28245B6C-DAE1-41DB-B265-D3BA8F4B7170}"/>
              </a:ext>
            </a:extLst>
          </p:cNvPr>
          <p:cNvSpPr>
            <a:spLocks xmlns:a="http://schemas.openxmlformats.org/drawingml/2006/main" noGrp="1"/>
          </p:cNvSpPr>
          <p:nvPr/>
        </p:nvSpPr>
        <p:spPr>
          <a:xfrm xmlns:a="http://schemas.openxmlformats.org/drawingml/2006/main">
            <a:off x="720000" y="4608000"/>
            <a:ext cx="864000" cy="1008000"/>
          </a:xfrm>
          <a:custGeom xmlns:a="http://schemas.openxmlformats.org/drawingml/2006/main">
            <a:rect l="l" t="t" r="r" b="b"/>
            <a:pathLst>
              <a:path w="864000" h="1008000">
                <a:moveTo>
                  <a:pt x="0" y="0"/>
                </a:moveTo>
                <a:lnTo>
                  <a:pt x="432000" y="0"/>
                </a:lnTo>
                <a:lnTo>
                  <a:pt x="488387" y="3695"/>
                </a:lnTo>
                <a:lnTo>
                  <a:pt x="543809" y="14720"/>
                </a:lnTo>
                <a:lnTo>
                  <a:pt x="597319" y="32884"/>
                </a:lnTo>
                <a:lnTo>
                  <a:pt x="648000" y="57877"/>
                </a:lnTo>
                <a:lnTo>
                  <a:pt x="694984" y="89271"/>
                </a:lnTo>
                <a:lnTo>
                  <a:pt x="737470" y="126529"/>
                </a:lnTo>
                <a:lnTo>
                  <a:pt x="774728" y="169015"/>
                </a:lnTo>
                <a:lnTo>
                  <a:pt x="806122" y="216000"/>
                </a:lnTo>
                <a:lnTo>
                  <a:pt x="831115" y="266680"/>
                </a:lnTo>
                <a:lnTo>
                  <a:pt x="849279" y="320190"/>
                </a:lnTo>
                <a:lnTo>
                  <a:pt x="860304" y="375612"/>
                </a:lnTo>
                <a:lnTo>
                  <a:pt x="864000" y="432000"/>
                </a:lnTo>
                <a:lnTo>
                  <a:pt x="864000" y="576000"/>
                </a:lnTo>
                <a:lnTo>
                  <a:pt x="860304" y="632387"/>
                </a:lnTo>
                <a:lnTo>
                  <a:pt x="849279" y="687809"/>
                </a:lnTo>
                <a:lnTo>
                  <a:pt x="831115" y="741319"/>
                </a:lnTo>
                <a:lnTo>
                  <a:pt x="806122" y="792000"/>
                </a:lnTo>
                <a:lnTo>
                  <a:pt x="774728" y="838984"/>
                </a:lnTo>
                <a:lnTo>
                  <a:pt x="737470" y="881470"/>
                </a:lnTo>
                <a:lnTo>
                  <a:pt x="694984" y="918728"/>
                </a:lnTo>
                <a:lnTo>
                  <a:pt x="648000" y="950122"/>
                </a:lnTo>
                <a:lnTo>
                  <a:pt x="597319" y="975115"/>
                </a:lnTo>
                <a:lnTo>
                  <a:pt x="543809" y="993279"/>
                </a:lnTo>
                <a:lnTo>
                  <a:pt x="488387" y="1004304"/>
                </a:lnTo>
                <a:lnTo>
                  <a:pt x="432000" y="1008000"/>
                </a:lnTo>
                <a:lnTo>
                  <a:pt x="0" y="1008000"/>
                </a:lnTo>
                <a:close/>
              </a:path>
            </a:pathLst>
          </a:custGeom>
          <a:solidFill xmlns:a="http://schemas.openxmlformats.org/drawingml/2006/main">
            <a:srgbClr val="FBF0DB"/>
          </a:solidFill>
          <a:ln xmlns:a="http://schemas.openxmlformats.org/drawingml/2006/main">
            <a:noFill/>
          </a:ln>
        </p:spPr>
        <p:txBody>
          <a:bodyPr xmlns:a="http://schemas.openxmlformats.org/drawingml/2006/main" anchor="ctr"/>
          <a:lstStyle xmlns:a="http://schemas.openxmlformats.org/drawingml/2006/main"/>
          <a:p xmlns:a="http://schemas.openxmlformats.org/drawingml/2006/main">
            <a:pPr algn="ctr">
              <a:buNone/>
            </a:pPr>
          </a:p>
        </p:txBody>
      </p:sp>
      <p:sp>
        <p:nvSpPr>
          <p:cNvPr id="18" name="TextBox 17">
            <a:extLst xmlns:a="http://schemas.openxmlformats.org/drawingml/2006/main">
              <a:ext uri="{FF2B5EF4-FFF2-40B4-BE49-F238E27FC236}">
                <a16:creationId xmlns:a16="http://schemas.microsoft.com/office/drawing/2014/main" id="{D31BE0AA-EA86-4B9D-98D5-5EA1A76169A4}"/>
              </a:ext>
            </a:extLst>
          </p:cNvPr>
          <p:cNvSpPr>
            <a:spLocks xmlns:a="http://schemas.openxmlformats.org/drawingml/2006/main" noGrp="1"/>
          </p:cNvSpPr>
          <p:nvPr/>
        </p:nvSpPr>
        <p:spPr>
          <a:xfrm xmlns:a="http://schemas.openxmlformats.org/drawingml/2006/main">
            <a:off x="720000" y="4608000"/>
            <a:ext cx="792000" cy="1008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ctr">
              <a:lnSpc>
                <a:spcPct val="110000"/>
              </a:lnSpc>
              <a:buNone/>
            </a:pPr>
            <a:r>
              <a:rPr sz="3400" b="0">
                <a:solidFill>
                  <a:srgbClr val="9A6512"/>
                </a:solidFill>
                <a:latin typeface="Arial"/>
                <a:ea typeface="Arial"/>
                <a:cs typeface="Arial"/>
              </a:rPr>
              <a:t>✓</a:t>
            </a:r>
          </a:p>
        </p:txBody>
      </p:sp>
      <p:sp>
        <p:nvSpPr>
          <p:cNvPr id="19" name="TextBox 18">
            <a:extLst xmlns:a="http://schemas.openxmlformats.org/drawingml/2006/main">
              <a:ext uri="{FF2B5EF4-FFF2-40B4-BE49-F238E27FC236}">
                <a16:creationId xmlns:a16="http://schemas.microsoft.com/office/drawing/2014/main" id="{615ED71D-671D-4C61-94D4-B19F6409044C}"/>
              </a:ext>
            </a:extLst>
          </p:cNvPr>
          <p:cNvSpPr>
            <a:spLocks xmlns:a="http://schemas.openxmlformats.org/drawingml/2006/main" noGrp="1"/>
          </p:cNvSpPr>
          <p:nvPr/>
        </p:nvSpPr>
        <p:spPr>
          <a:xfrm xmlns:a="http://schemas.openxmlformats.org/drawingml/2006/main">
            <a:off x="1872000" y="4608000"/>
            <a:ext cx="9000000" cy="1008000"/>
          </a:xfrm>
          <a:prstGeom xmlns:a="http://schemas.openxmlformats.org/drawingml/2006/main" prst="rect">
            <a:avLst/>
          </a:prstGeom>
          <a:noFill xmlns:a="http://schemas.openxmlformats.org/drawingml/2006/main"/>
        </p:spPr>
        <p:txBody>
          <a:bodyPr xmlns:a="http://schemas.openxmlformats.org/drawingml/2006/main" wrap="square" lIns="0" tIns="0" rIns="0" bIns="0" anchor="ctr">
            <a:spAutoFit/>
          </a:bodyPr>
          <a:lstStyle xmlns:a="http://schemas.openxmlformats.org/drawingml/2006/main"/>
          <a:p xmlns:a="http://schemas.openxmlformats.org/drawingml/2006/main">
            <a:pPr algn="l">
              <a:lnSpc>
                <a:spcPct val="110000"/>
              </a:lnSpc>
              <a:buNone/>
            </a:pPr>
            <a:r>
              <a:rPr sz="2400" b="1">
                <a:solidFill>
                  <a:srgbClr val="13213A"/>
                </a:solidFill>
                <a:latin typeface="Arial"/>
                <a:ea typeface="Arial"/>
                <a:cs typeface="Arial"/>
              </a:rPr>
              <a:t>Skriv på baksidan av Mitt blad och lämna in det.</a:t>
            </a:r>
          </a:p>
        </p:txBody>
      </p:sp>
    </p:spTree>
    <p:extLst>
      <p:ext uri="{BB962C8B-B14F-4D97-AF65-F5344CB8AC3E}">
        <p14:creationId xmlns:p14="http://schemas.microsoft.com/office/powerpoint/2010/main" val="1781408252"/>
      </p:ext>
    </p:extLst>
  </p:cSld>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720000" y="1008000"/>
            <a:ext cx="6600000" cy="288000"/>
          </a:xfrm>
          <a:prstGeom prst="rect">
            <a:avLst/>
          </a:prstGeom>
          <a:noFill/>
        </p:spPr>
        <p:txBody>
          <a:bodyPr wrap="square" lIns="0" rIns="0" tIns="0" bIns="0">
            <a:spAutoFit/>
          </a:bodyPr>
          <a:lstStyle/>
          <a:p>
            <a:pPr>
              <a:lnSpc>
                <a:spcPct val="110000"/>
              </a:lnSpc>
            </a:pPr>
            <a:r>
              <a:rPr sz="1300" b="1">
                <a:solidFill>
                  <a:srgbClr val="9A6512"/>
                </a:solidFill>
                <a:latin typeface="Arial"/>
              </a:rPr>
              <a:t>Fler lektioner</a:t>
            </a:r>
          </a:p>
        </p:txBody>
      </p:sp>
      <p:sp>
        <p:nvSpPr>
          <p:cNvPr id="3" name="TextBox 2"/>
          <p:cNvSpPr txBox="1"/>
          <p:nvPr/>
        </p:nvSpPr>
        <p:spPr>
          <a:xfrm>
            <a:off x="720000" y="1368000"/>
            <a:ext cx="6600000" cy="1600000"/>
          </a:xfrm>
          <a:prstGeom prst="rect">
            <a:avLst/>
          </a:prstGeom>
          <a:noFill/>
        </p:spPr>
        <p:txBody>
          <a:bodyPr wrap="square" lIns="0" rIns="0" tIns="0" bIns="0">
            <a:spAutoFit/>
          </a:bodyPr>
          <a:lstStyle/>
          <a:p>
            <a:pPr>
              <a:lnSpc>
                <a:spcPct val="110000"/>
              </a:lnSpc>
            </a:pPr>
            <a:r>
              <a:rPr sz="4400" b="1">
                <a:solidFill>
                  <a:srgbClr val="13213A"/>
                </a:solidFill>
                <a:latin typeface="Arial"/>
              </a:rPr>
              <a:t>Gratis lektioner byggda</a:t>
            </a:r>
          </a:p>
          <a:p>
            <a:pPr>
              <a:lnSpc>
                <a:spcPct val="110000"/>
              </a:lnSpc>
            </a:pPr>
            <a:r>
              <a:rPr sz="4400" b="1">
                <a:solidFill>
                  <a:srgbClr val="13213A"/>
                </a:solidFill>
                <a:latin typeface="Arial"/>
              </a:rPr>
              <a:t>på riktiga källor</a:t>
            </a:r>
          </a:p>
        </p:txBody>
      </p:sp>
      <p:sp>
        <p:nvSpPr>
          <p:cNvPr id="4" name="TextBox 3"/>
          <p:cNvSpPr txBox="1"/>
          <p:nvPr/>
        </p:nvSpPr>
        <p:spPr>
          <a:xfrm>
            <a:off x="720000" y="3240000"/>
            <a:ext cx="6300000" cy="900000"/>
          </a:xfrm>
          <a:prstGeom prst="rect">
            <a:avLst/>
          </a:prstGeom>
          <a:noFill/>
        </p:spPr>
        <p:txBody>
          <a:bodyPr wrap="square" lIns="0" rIns="0" tIns="0" bIns="0">
            <a:spAutoFit/>
          </a:bodyPr>
          <a:lstStyle/>
          <a:p>
            <a:pPr>
              <a:lnSpc>
                <a:spcPct val="110000"/>
              </a:lnSpc>
            </a:pPr>
            <a:r>
              <a:rPr sz="2000" b="0">
                <a:solidFill>
                  <a:srgbClr val="566175"/>
                </a:solidFill>
                <a:latin typeface="Arial"/>
              </a:rPr>
              <a:t>Färdiga lektioner i SO med lärarhandledning, elevmaterial och presentation. Fria att ladda ner, kopiera och anpassa.</a:t>
            </a:r>
          </a:p>
        </p:txBody>
      </p:sp>
      <p:sp>
        <p:nvSpPr>
          <p:cNvPr id="5" name="TextBox 4"/>
          <p:cNvSpPr txBox="1"/>
          <p:nvPr/>
        </p:nvSpPr>
        <p:spPr>
          <a:xfrm>
            <a:off x="720000" y="4500000"/>
            <a:ext cx="6600000" cy="540000"/>
          </a:xfrm>
          <a:prstGeom prst="rect">
            <a:avLst/>
          </a:prstGeom>
          <a:noFill/>
        </p:spPr>
        <p:txBody>
          <a:bodyPr wrap="square" lIns="0" rIns="0" tIns="0" bIns="0">
            <a:spAutoFit/>
          </a:bodyPr>
          <a:lstStyle/>
          <a:p>
            <a:pPr>
              <a:lnSpc>
                <a:spcPct val="110000"/>
              </a:lnSpc>
            </a:pPr>
            <a:r>
              <a:rPr sz="3200" b="1">
                <a:solidFill>
                  <a:srgbClr val="13213A"/>
                </a:solidFill>
                <a:latin typeface="Arial"/>
              </a:rPr>
              <a:t>didaktikstudion.se</a:t>
            </a:r>
          </a:p>
        </p:txBody>
      </p:sp>
      <p:sp>
        <p:nvSpPr>
          <p:cNvPr id="6" name="TextBox 5"/>
          <p:cNvSpPr txBox="1"/>
          <p:nvPr/>
        </p:nvSpPr>
        <p:spPr>
          <a:xfrm>
            <a:off x="720000" y="5100000"/>
            <a:ext cx="6600000" cy="300000"/>
          </a:xfrm>
          <a:prstGeom prst="rect">
            <a:avLst/>
          </a:prstGeom>
          <a:noFill/>
        </p:spPr>
        <p:txBody>
          <a:bodyPr wrap="square" lIns="0" rIns="0" tIns="0" bIns="0">
            <a:spAutoFit/>
          </a:bodyPr>
          <a:lstStyle/>
          <a:p>
            <a:pPr>
              <a:lnSpc>
                <a:spcPct val="110000"/>
              </a:lnSpc>
            </a:pPr>
            <a:r>
              <a:rPr sz="1600" b="0">
                <a:solidFill>
                  <a:srgbClr val="566175"/>
                </a:solidFill>
                <a:latin typeface="Arial"/>
              </a:rPr>
              <a:t>Tipsa gärna en kollega.</a:t>
            </a:r>
          </a:p>
        </p:txBody>
      </p:sp>
      <p:sp>
        <p:nvSpPr>
          <p:cNvPr id="7" name="Rounded Rectangle 6"/>
          <p:cNvSpPr/>
          <p:nvPr/>
        </p:nvSpPr>
        <p:spPr>
          <a:xfrm>
            <a:off x="7920000" y="1008000"/>
            <a:ext cx="3552000" cy="4392000"/>
          </a:xfrm>
          <a:prstGeom prst="roundRect">
            <a:avLst>
              <a:gd name="adj" fmla="val 8000"/>
            </a:avLst>
          </a:prstGeom>
          <a:solidFill>
            <a:srgbClr val="F3F5F8"/>
          </a:solidFill>
          <a:ln>
            <a:noFill/>
          </a:ln>
          <a:effectLst/>
        </p:spPr>
        <p:txBody>
          <a:bodyPr rtlCol="0" anchor="ctr"/>
          <a:lstStyle/>
          <a:p/>
        </p:txBody>
      </p:sp>
      <p:pic>
        <p:nvPicPr>
          <p:cNvPr id="8" name="Picture 7" descr="QR-kod till https://didaktikstudion.se/gar-det-att-lita-pa-valet/"/>
          <p:cNvPicPr>
            <a:picLocks noChangeAspect="1"/>
          </p:cNvPicPr>
          <p:nvPr/>
        </p:nvPicPr>
        <p:blipFill>
          <a:blip r:embed="rId2"/>
          <a:stretch>
            <a:fillRect/>
          </a:stretch>
        </p:blipFill>
        <p:spPr>
          <a:xfrm>
            <a:off x="8400000" y="1368000"/>
            <a:ext cx="2592000" cy="2592000"/>
          </a:xfrm>
          <a:prstGeom prst="rect">
            <a:avLst/>
          </a:prstGeom>
        </p:spPr>
      </p:pic>
      <p:sp>
        <p:nvSpPr>
          <p:cNvPr id="9" name="TextBox 8"/>
          <p:cNvSpPr txBox="1"/>
          <p:nvPr/>
        </p:nvSpPr>
        <p:spPr>
          <a:xfrm>
            <a:off x="8220000" y="4212000"/>
            <a:ext cx="2952000" cy="300000"/>
          </a:xfrm>
          <a:prstGeom prst="rect">
            <a:avLst/>
          </a:prstGeom>
          <a:noFill/>
        </p:spPr>
        <p:txBody>
          <a:bodyPr wrap="square" lIns="0" rIns="0" tIns="0" bIns="0">
            <a:spAutoFit/>
          </a:bodyPr>
          <a:lstStyle/>
          <a:p>
            <a:pPr algn="ctr">
              <a:lnSpc>
                <a:spcPct val="110000"/>
              </a:lnSpc>
            </a:pPr>
            <a:r>
              <a:rPr sz="1400" b="1">
                <a:solidFill>
                  <a:srgbClr val="13213A"/>
                </a:solidFill>
                <a:latin typeface="Arial"/>
              </a:rPr>
              <a:t>Skanna för att hämta lektionen</a:t>
            </a:r>
          </a:p>
        </p:txBody>
      </p:sp>
      <p:sp>
        <p:nvSpPr>
          <p:cNvPr id="10" name="TextBox 9"/>
          <p:cNvSpPr txBox="1"/>
          <p:nvPr/>
        </p:nvSpPr>
        <p:spPr>
          <a:xfrm>
            <a:off x="8220000" y="4572000"/>
            <a:ext cx="2952000" cy="300000"/>
          </a:xfrm>
          <a:prstGeom prst="rect">
            <a:avLst/>
          </a:prstGeom>
          <a:noFill/>
        </p:spPr>
        <p:txBody>
          <a:bodyPr wrap="square" lIns="0" rIns="0" tIns="0" bIns="0">
            <a:spAutoFit/>
          </a:bodyPr>
          <a:lstStyle/>
          <a:p>
            <a:pPr algn="ctr">
              <a:lnSpc>
                <a:spcPct val="110000"/>
              </a:lnSpc>
            </a:pPr>
            <a:r>
              <a:rPr sz="1100" b="0">
                <a:solidFill>
                  <a:srgbClr val="566175"/>
                </a:solidFill>
                <a:latin typeface="Arial"/>
              </a:rPr>
              <a:t>didaktikstudion.se/15-ar-for-sociala-medier</a:t>
            </a:r>
          </a:p>
        </p:txBody>
      </p:sp>
      <p:sp>
        <p:nvSpPr>
          <p:cNvPr id="6" name="TextBox 5"/>
          <p:cNvSpPr txBox="1"/>
          <p:nvPr/>
        </p:nvSpPr>
        <p:spPr>
          <a:xfrm>
            <a:off x="720000" y="6426000"/>
            <a:ext cx="4320000" cy="216000"/>
          </a:xfrm>
          <a:prstGeom prst="rect">
            <a:avLst/>
          </a:prstGeom>
          <a:noFill/>
        </p:spPr>
        <p:txBody>
          <a:bodyPr wrap="square" lIns="0" rIns="0" tIns="0" bIns="0" anchor="t">
            <a:spAutoFit/>
          </a:bodyPr>
          <a:lstStyle/>
          <a:p>
            <a:pPr algn="l">
              <a:lnSpc>
                <a:spcPct val="110000"/>
              </a:lnSpc>
            </a:pPr>
            <a:r>
              <a:rPr sz="1100" b="1">
                <a:solidFill>
                  <a:srgbClr val="13213A"/>
                </a:solidFill>
                <a:latin typeface="Arial"/>
              </a:rPr>
              <a:t>D</a:t>
            </a:r>
            <a:r>
              <a:rPr sz="1100" b="0">
                <a:solidFill>
                  <a:srgbClr val="13213A"/>
                </a:solidFill>
                <a:latin typeface="Arial"/>
              </a:rPr>
              <a:t>idaktikstudion</a:t>
            </a:r>
            <a:r>
              <a:rPr sz="900" b="0">
                <a:solidFill>
                  <a:srgbClr val="566175"/>
                </a:solidFill>
                <a:latin typeface="Arial"/>
              </a:rPr>
              <a:t>   15 år för sociala medier?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2026-09-28T20:41:37.7940000Z</dcterms:created>
  <dcterms:modified xsi:type="dcterms:W3CDTF">2026-09-28T20:41:37.7940000Z</dcterms:modified>
</coreProperties>
</file>