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Presentera lektionens fråga. Förklara kort att klassen ska undersöka en aktuell händelse och jämföra den med sex fall ur historien. Säg tidigt: vi granskar en handling, inte väljare.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Visa hur lektionen hänger ihop. Poängtera att eleverna i steg 4 blir experter på ett fall och i steg 5 lär ut det till sin hemgrupp.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Läs påståendet. Skriv F i den ruta som stämmer för dig. Vi kommer tillbaka till det i slutet.
Låt eleverna markera utan att diskutera. Be gärna om handuppräckning för varje siffra och anteckna fördelningen på tavlan. Den behövs i steg 6 och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Läs inlägget tillsammans. Börja med att prata om frågorna 1 till 4. Titta särskilt på vart namnen ska skickas.
Lyft fråga 3 i helklass. Inlägget slutar: Fungerar även polisanmäla. Eller nedan mail. Namnen ska alltså mejlas till partiet, vilket är mer än att peka ut offentligt.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Läs upp båda förklaringarna. Redovisa partiets förklaring lika tydligt som kritiken. Pröva frågan: skulle bedömningen ändras om ett annat parti hade gjort samma sak?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Det här är orden vi behöver för att kunna jämföra fallen. Gå igenom begreppen kort. Ge gärna ett vardagligt exempel på självcensur.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Betona att förbudet gäller myndigheter, inte partier. Ett parti som samlar namn via mejl omfattas inte av grundlagen, men handlingen fyller samma funktion. Uppgifter om politiska åsikter är dessutom känsliga personuppgifter enligt dataskyddsförordningen.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Ni blir experter på ett fall. Om en stund är du den enda i din nya grupp som kan det.
Dela ut ett bildkort per grupp. Gå runt och kontrollera att raden i fallmatrisen fylls i. Säg till när tre minuter återstår: nu ska minutmanuset skrivas. Kort 3 beskriver ett dödsfall, förvarna gruppen.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Nu har ni en expert per fall. Berätta i tur och ordning, kort 1 först. När ni är klara ska hela fallmatrisen vara ifylld.
Ta tid: en minut per expert, därefter skalan. Påminn om kolumn D, vad som satte stopp. Du kan skriva kortnumren direkt i rutorna på bilden när grupperna redovisar i steg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Rita skalan på tavlan och låt grupperna placera fallen. Diskutera var P hamnar.
Stödsvar. Likheter: någon samlar in uppgifter om eller pekar ut personer utifrån deras åsikter, med syftet att påverka vad människor vågar säga. Skillnader: vem har makten, en stat eller ett parti, och vilka medel används. Perstorp hamnar oftast vid Insamling av namn, nära fall 6. Skydd: i diktaturerna, fall 1, 3 och 4, tog det slut först när regimen föll. I demokratierna, fall 2, 5 och 6, satte domstolar, grundlag, myndigheter och granskande journalister stopp.
Knyt an till fördelningen från steg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Säg: Besvara lektionens fråga med minst två fall som belägg. Gå sedan tillbaka till s. 1 och skriv E på skalan.
Ta gärna en ny handuppräckning och jämför med fördelningen från steg 1. Samla in häftena, eller s. 1 och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6095848" cy="6858000"/>
          </a:xfrm>
          <a:prstGeom prst="rect">
            <a:avLst/>
          </a:prstGeom>
        </p:spPr>
      </p:pic>
      <p:sp>
        <p:nvSpPr>
          <p:cNvPr id="3" name="Text 0"/>
          <p:cNvSpPr txBox="1"/>
          <p:nvPr/>
        </p:nvSpPr>
        <p:spPr>
          <a:xfrm>
            <a:off x="182880" y="6537960"/>
            <a:ext cx="3657600" cy="228600"/>
          </a:xfrm>
          <a:prstGeom prst="rect">
            <a:avLst/>
          </a:prstGeom>
          <a:noFill/>
          <a:ln/>
        </p:spPr>
        <p:txBody>
          <a:bodyPr wrap="square" lIns="0" tIns="0" rIns="0" bIns="0" rtlCol="0" anchor="ctr"/>
          <a:lstStyle/>
          <a:p>
            <a:pPr indent="0" marL="0">
              <a:buNone/>
            </a:pPr>
            <a:r>
              <a:rPr lang="en-US" sz="800" dirty="0">
                <a:solidFill>
                  <a:srgbClr val="F2F4F8"/>
                </a:solidFill>
                <a:latin typeface="Arial" pitchFamily="34" charset="0"/>
                <a:ea typeface="Arial" pitchFamily="34" charset="-122"/>
                <a:cs typeface="Arial" pitchFamily="34" charset="-120"/>
              </a:rPr>
              <a:t>Segeltorpsskolan 1926. Public domain.</a:t>
            </a:r>
            <a:endParaRPr lang="en-US" sz="800" dirty="0"/>
          </a:p>
        </p:txBody>
      </p:sp>
      <p:sp>
        <p:nvSpPr>
          <p:cNvPr id="4" name="Text 1"/>
          <p:cNvSpPr txBox="1"/>
          <p:nvPr/>
        </p:nvSpPr>
        <p:spPr>
          <a:xfrm>
            <a:off x="6735928" y="914400"/>
            <a:ext cx="4907128"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Lektion i samhällskunskap och historia</a:t>
            </a:r>
            <a:endParaRPr lang="en-US" sz="1300" dirty="0"/>
          </a:p>
        </p:txBody>
      </p:sp>
      <p:sp>
        <p:nvSpPr>
          <p:cNvPr id="5" name="Text 2"/>
          <p:cNvSpPr txBox="1"/>
          <p:nvPr/>
        </p:nvSpPr>
        <p:spPr>
          <a:xfrm>
            <a:off x="6735928" y="1417320"/>
            <a:ext cx="4907128" cy="2011680"/>
          </a:xfrm>
          <a:prstGeom prst="rect">
            <a:avLst/>
          </a:prstGeom>
          <a:noFill/>
          <a:ln/>
        </p:spPr>
        <p:txBody>
          <a:bodyPr wrap="square" lIns="0" tIns="0" rIns="0" bIns="0" rtlCol="0" anchor="t"/>
          <a:lstStyle/>
          <a:p>
            <a:pPr indent="0" marL="0">
              <a:buNone/>
            </a:pPr>
            <a:r>
              <a:rPr lang="en-US" sz="5000" b="1" dirty="0">
                <a:solidFill>
                  <a:srgbClr val="1E1D1B"/>
                </a:solidFill>
                <a:latin typeface="Georgia" pitchFamily="34" charset="0"/>
                <a:ea typeface="Georgia" pitchFamily="34" charset="-122"/>
                <a:cs typeface="Georgia" pitchFamily="34" charset="-120"/>
              </a:rPr>
              <a:t>Att peka ut lärare</a:t>
            </a:r>
            <a:endParaRPr lang="en-US" sz="5000" dirty="0"/>
          </a:p>
        </p:txBody>
      </p:sp>
      <p:sp>
        <p:nvSpPr>
          <p:cNvPr id="6" name="Text 3"/>
          <p:cNvSpPr txBox="1"/>
          <p:nvPr/>
        </p:nvSpPr>
        <p:spPr>
          <a:xfrm>
            <a:off x="6735928" y="3474720"/>
            <a:ext cx="4907128" cy="1280160"/>
          </a:xfrm>
          <a:prstGeom prst="rect">
            <a:avLst/>
          </a:prstGeom>
          <a:noFill/>
          <a:ln/>
        </p:spPr>
        <p:txBody>
          <a:bodyPr wrap="square" lIns="0" tIns="0" rIns="0" bIns="0" rtlCol="0" anchor="t"/>
          <a:lstStyle/>
          <a:p>
            <a:pPr indent="0" marL="0">
              <a:buNone/>
            </a:pPr>
            <a:r>
              <a:rPr lang="en-US" sz="2200" i="1" dirty="0">
                <a:solidFill>
                  <a:srgbClr val="1E1D1B"/>
                </a:solidFill>
                <a:latin typeface="Georgia" pitchFamily="34" charset="0"/>
                <a:ea typeface="Georgia" pitchFamily="34" charset="-122"/>
                <a:cs typeface="Georgia" pitchFamily="34" charset="-120"/>
              </a:rPr>
              <a:t>Var går gränsen mellan att granska lärare och att registrera dem?</a:t>
            </a:r>
            <a:endParaRPr lang="en-US" sz="2200" dirty="0"/>
          </a:p>
        </p:txBody>
      </p:sp>
      <p:sp>
        <p:nvSpPr>
          <p:cNvPr id="7" name="Text 4"/>
          <p:cNvSpPr txBox="1"/>
          <p:nvPr/>
        </p:nvSpPr>
        <p:spPr>
          <a:xfrm>
            <a:off x="6735928" y="5989320"/>
            <a:ext cx="4907128" cy="274320"/>
          </a:xfrm>
          <a:prstGeom prst="rect">
            <a:avLst/>
          </a:prstGeom>
          <a:noFill/>
          <a:ln/>
        </p:spPr>
        <p:txBody>
          <a:bodyPr wrap="square" lIns="0" tIns="0" rIns="0" bIns="0" rtlCol="0" anchor="ctr"/>
          <a:lstStyle/>
          <a:p>
            <a:pPr indent="0" marL="0">
              <a:buNone/>
            </a:pPr>
            <a:r>
              <a:rPr lang="en-US" sz="1100" dirty="0">
                <a:solidFill>
                  <a:srgbClr val="67625B"/>
                </a:solidFill>
                <a:latin typeface="Arial" pitchFamily="34" charset="0"/>
                <a:ea typeface="Arial" pitchFamily="34" charset="-122"/>
                <a:cs typeface="Arial" pitchFamily="34" charset="-120"/>
              </a:rPr>
              <a:t>didaktikstudion@gmail.com</a:t>
            </a:r>
            <a:endParaRPr lang="en-US" sz="1100" dirty="0"/>
          </a:p>
        </p:txBody>
      </p:sp>
      <p:pic>
        <p:nvPicPr>
          <p:cNvPr id="8" name="Image 1" descr="preencoded.png">    </p:cNvPr>
          <p:cNvPicPr>
            <a:picLocks noChangeAspect="1"/>
          </p:cNvPicPr>
          <p:nvPr/>
        </p:nvPicPr>
        <p:blipFill>
          <a:blip r:embed="rId2"/>
          <a:stretch>
            <a:fillRect/>
          </a:stretch>
        </p:blipFill>
        <p:spPr>
          <a:xfrm>
            <a:off x="6735928" y="5486400"/>
            <a:ext cx="2377440" cy="27585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Så arbetar vi</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96112"/>
            <a:ext cx="108200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Så arbetar vi</a:t>
            </a:r>
            <a:endParaRPr lang="en-US" sz="3400" dirty="0"/>
          </a:p>
        </p:txBody>
      </p:sp>
      <p:sp>
        <p:nvSpPr>
          <p:cNvPr id="7" name="Text 4"/>
          <p:cNvSpPr txBox="1"/>
          <p:nvPr/>
        </p:nvSpPr>
        <p:spPr>
          <a:xfrm>
            <a:off x="731520" y="1536192"/>
            <a:ext cx="108200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Cirka 60 minuter. Allt du skriver gör du i elevhäftet.</a:t>
            </a:r>
            <a:endParaRPr lang="en-US" sz="1300" dirty="0"/>
          </a:p>
        </p:txBody>
      </p:sp>
      <p:sp>
        <p:nvSpPr>
          <p:cNvPr id="8" name="Shape 5"/>
          <p:cNvSpPr/>
          <p:nvPr/>
        </p:nvSpPr>
        <p:spPr>
          <a:xfrm>
            <a:off x="731520" y="2075688"/>
            <a:ext cx="10820095" cy="0"/>
          </a:xfrm>
          <a:prstGeom prst="line">
            <a:avLst/>
          </a:prstGeom>
          <a:noFill/>
          <a:ln w="9525">
            <a:solidFill>
              <a:srgbClr val="CFC9BF"/>
            </a:solidFill>
            <a:prstDash val="solid"/>
          </a:ln>
        </p:spPr>
      </p:sp>
      <p:sp>
        <p:nvSpPr>
          <p:cNvPr id="9" name="Text 6"/>
          <p:cNvSpPr txBox="1"/>
          <p:nvPr/>
        </p:nvSpPr>
        <p:spPr>
          <a:xfrm>
            <a:off x="731520" y="2148840"/>
            <a:ext cx="548640" cy="457200"/>
          </a:xfrm>
          <a:prstGeom prst="rect">
            <a:avLst/>
          </a:prstGeom>
          <a:noFill/>
          <a:ln/>
        </p:spPr>
        <p:txBody>
          <a:bodyPr wrap="square" lIns="0" tIns="0" rIns="0" bIns="0" rtlCol="0" anchor="ctr"/>
          <a:lstStyle/>
          <a:p>
            <a:pPr indent="0" marL="0">
              <a:buNone/>
            </a:pPr>
            <a:r>
              <a:rPr lang="en-US" sz="2200" b="1" dirty="0">
                <a:solidFill>
                  <a:srgbClr val="6E2338"/>
                </a:solidFill>
                <a:latin typeface="Georgia" pitchFamily="34" charset="0"/>
                <a:ea typeface="Georgia" pitchFamily="34" charset="-122"/>
                <a:cs typeface="Georgia" pitchFamily="34" charset="-120"/>
              </a:rPr>
              <a:t>1</a:t>
            </a:r>
            <a:endParaRPr lang="en-US" sz="2200" dirty="0"/>
          </a:p>
        </p:txBody>
      </p:sp>
      <p:sp>
        <p:nvSpPr>
          <p:cNvPr id="10" name="Text 7"/>
          <p:cNvSpPr txBox="1"/>
          <p:nvPr/>
        </p:nvSpPr>
        <p:spPr>
          <a:xfrm>
            <a:off x="1371600" y="2148840"/>
            <a:ext cx="3657600" cy="457200"/>
          </a:xfrm>
          <a:prstGeom prst="rect">
            <a:avLst/>
          </a:prstGeom>
          <a:noFill/>
          <a:ln/>
        </p:spPr>
        <p:txBody>
          <a:bodyPr wrap="square" lIns="0" tIns="0" rIns="0" bIns="0" rtlCol="0" anchor="ctr"/>
          <a:lstStyle/>
          <a:p>
            <a:pPr indent="0" marL="0">
              <a:buNone/>
            </a:pPr>
            <a:r>
              <a:rPr lang="en-US" sz="1900" b="1" dirty="0">
                <a:solidFill>
                  <a:srgbClr val="1E1D1B"/>
                </a:solidFill>
                <a:latin typeface="Arial" pitchFamily="34" charset="0"/>
                <a:ea typeface="Arial" pitchFamily="34" charset="-122"/>
                <a:cs typeface="Arial" pitchFamily="34" charset="-120"/>
              </a:rPr>
              <a:t>Ta ställning</a:t>
            </a:r>
            <a:endParaRPr lang="en-US" sz="1900" dirty="0"/>
          </a:p>
        </p:txBody>
      </p:sp>
      <p:sp>
        <p:nvSpPr>
          <p:cNvPr id="11" name="Text 8"/>
          <p:cNvSpPr txBox="1"/>
          <p:nvPr/>
        </p:nvSpPr>
        <p:spPr>
          <a:xfrm>
            <a:off x="5303520" y="2148840"/>
            <a:ext cx="274320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Enskilt</a:t>
            </a:r>
            <a:endParaRPr lang="en-US" sz="1800" dirty="0"/>
          </a:p>
        </p:txBody>
      </p:sp>
      <p:sp>
        <p:nvSpPr>
          <p:cNvPr id="12" name="Text 9"/>
          <p:cNvSpPr txBox="1"/>
          <p:nvPr/>
        </p:nvSpPr>
        <p:spPr>
          <a:xfrm>
            <a:off x="8229600" y="2148840"/>
            <a:ext cx="347472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Häftet s. 1</a:t>
            </a:r>
            <a:endParaRPr lang="en-US" sz="1800" dirty="0"/>
          </a:p>
        </p:txBody>
      </p:sp>
      <p:sp>
        <p:nvSpPr>
          <p:cNvPr id="13" name="Shape 10"/>
          <p:cNvSpPr/>
          <p:nvPr/>
        </p:nvSpPr>
        <p:spPr>
          <a:xfrm>
            <a:off x="731520" y="2642616"/>
            <a:ext cx="10820095" cy="0"/>
          </a:xfrm>
          <a:prstGeom prst="line">
            <a:avLst/>
          </a:prstGeom>
          <a:noFill/>
          <a:ln w="9525">
            <a:solidFill>
              <a:srgbClr val="CFC9BF"/>
            </a:solidFill>
            <a:prstDash val="solid"/>
          </a:ln>
        </p:spPr>
      </p:sp>
      <p:sp>
        <p:nvSpPr>
          <p:cNvPr id="14" name="Text 11"/>
          <p:cNvSpPr txBox="1"/>
          <p:nvPr/>
        </p:nvSpPr>
        <p:spPr>
          <a:xfrm>
            <a:off x="731520" y="2715768"/>
            <a:ext cx="548640" cy="457200"/>
          </a:xfrm>
          <a:prstGeom prst="rect">
            <a:avLst/>
          </a:prstGeom>
          <a:noFill/>
          <a:ln/>
        </p:spPr>
        <p:txBody>
          <a:bodyPr wrap="square" lIns="0" tIns="0" rIns="0" bIns="0" rtlCol="0" anchor="ctr"/>
          <a:lstStyle/>
          <a:p>
            <a:pPr indent="0" marL="0">
              <a:buNone/>
            </a:pPr>
            <a:r>
              <a:rPr lang="en-US" sz="2200" b="1" dirty="0">
                <a:solidFill>
                  <a:srgbClr val="6E2338"/>
                </a:solidFill>
                <a:latin typeface="Georgia" pitchFamily="34" charset="0"/>
                <a:ea typeface="Georgia" pitchFamily="34" charset="-122"/>
                <a:cs typeface="Georgia" pitchFamily="34" charset="-120"/>
              </a:rPr>
              <a:t>2</a:t>
            </a:r>
            <a:endParaRPr lang="en-US" sz="2200" dirty="0"/>
          </a:p>
        </p:txBody>
      </p:sp>
      <p:sp>
        <p:nvSpPr>
          <p:cNvPr id="15" name="Text 12"/>
          <p:cNvSpPr txBox="1"/>
          <p:nvPr/>
        </p:nvSpPr>
        <p:spPr>
          <a:xfrm>
            <a:off x="1371600" y="2715768"/>
            <a:ext cx="3657600" cy="457200"/>
          </a:xfrm>
          <a:prstGeom prst="rect">
            <a:avLst/>
          </a:prstGeom>
          <a:noFill/>
          <a:ln/>
        </p:spPr>
        <p:txBody>
          <a:bodyPr wrap="square" lIns="0" tIns="0" rIns="0" bIns="0" rtlCol="0" anchor="ctr"/>
          <a:lstStyle/>
          <a:p>
            <a:pPr indent="0" marL="0">
              <a:buNone/>
            </a:pPr>
            <a:r>
              <a:rPr lang="en-US" sz="1900" b="1" dirty="0">
                <a:solidFill>
                  <a:srgbClr val="1E1D1B"/>
                </a:solidFill>
                <a:latin typeface="Arial" pitchFamily="34" charset="0"/>
                <a:ea typeface="Arial" pitchFamily="34" charset="-122"/>
                <a:cs typeface="Arial" pitchFamily="34" charset="-120"/>
              </a:rPr>
              <a:t>Möt källan</a:t>
            </a:r>
            <a:endParaRPr lang="en-US" sz="1900" dirty="0"/>
          </a:p>
        </p:txBody>
      </p:sp>
      <p:sp>
        <p:nvSpPr>
          <p:cNvPr id="16" name="Text 13"/>
          <p:cNvSpPr txBox="1"/>
          <p:nvPr/>
        </p:nvSpPr>
        <p:spPr>
          <a:xfrm>
            <a:off x="5303520" y="2715768"/>
            <a:ext cx="274320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I par</a:t>
            </a:r>
            <a:endParaRPr lang="en-US" sz="1800" dirty="0"/>
          </a:p>
        </p:txBody>
      </p:sp>
      <p:sp>
        <p:nvSpPr>
          <p:cNvPr id="17" name="Text 14"/>
          <p:cNvSpPr txBox="1"/>
          <p:nvPr/>
        </p:nvSpPr>
        <p:spPr>
          <a:xfrm>
            <a:off x="8229600" y="2715768"/>
            <a:ext cx="347472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Häftet s. 2</a:t>
            </a:r>
            <a:endParaRPr lang="en-US" sz="1800" dirty="0"/>
          </a:p>
        </p:txBody>
      </p:sp>
      <p:sp>
        <p:nvSpPr>
          <p:cNvPr id="18" name="Shape 15"/>
          <p:cNvSpPr/>
          <p:nvPr/>
        </p:nvSpPr>
        <p:spPr>
          <a:xfrm>
            <a:off x="731520" y="3209544"/>
            <a:ext cx="10820095" cy="0"/>
          </a:xfrm>
          <a:prstGeom prst="line">
            <a:avLst/>
          </a:prstGeom>
          <a:noFill/>
          <a:ln w="9525">
            <a:solidFill>
              <a:srgbClr val="CFC9BF"/>
            </a:solidFill>
            <a:prstDash val="solid"/>
          </a:ln>
        </p:spPr>
      </p:sp>
      <p:sp>
        <p:nvSpPr>
          <p:cNvPr id="19" name="Text 16"/>
          <p:cNvSpPr txBox="1"/>
          <p:nvPr/>
        </p:nvSpPr>
        <p:spPr>
          <a:xfrm>
            <a:off x="731520" y="3282696"/>
            <a:ext cx="548640" cy="457200"/>
          </a:xfrm>
          <a:prstGeom prst="rect">
            <a:avLst/>
          </a:prstGeom>
          <a:noFill/>
          <a:ln/>
        </p:spPr>
        <p:txBody>
          <a:bodyPr wrap="square" lIns="0" tIns="0" rIns="0" bIns="0" rtlCol="0" anchor="ctr"/>
          <a:lstStyle/>
          <a:p>
            <a:pPr indent="0" marL="0">
              <a:buNone/>
            </a:pPr>
            <a:r>
              <a:rPr lang="en-US" sz="2200" b="1" dirty="0">
                <a:solidFill>
                  <a:srgbClr val="6E2338"/>
                </a:solidFill>
                <a:latin typeface="Georgia" pitchFamily="34" charset="0"/>
                <a:ea typeface="Georgia" pitchFamily="34" charset="-122"/>
                <a:cs typeface="Georgia" pitchFamily="34" charset="-120"/>
              </a:rPr>
              <a:t>3</a:t>
            </a:r>
            <a:endParaRPr lang="en-US" sz="2200" dirty="0"/>
          </a:p>
        </p:txBody>
      </p:sp>
      <p:sp>
        <p:nvSpPr>
          <p:cNvPr id="20" name="Text 17"/>
          <p:cNvSpPr txBox="1"/>
          <p:nvPr/>
        </p:nvSpPr>
        <p:spPr>
          <a:xfrm>
            <a:off x="1371600" y="3282696"/>
            <a:ext cx="3657600" cy="457200"/>
          </a:xfrm>
          <a:prstGeom prst="rect">
            <a:avLst/>
          </a:prstGeom>
          <a:noFill/>
          <a:ln/>
        </p:spPr>
        <p:txBody>
          <a:bodyPr wrap="square" lIns="0" tIns="0" rIns="0" bIns="0" rtlCol="0" anchor="ctr"/>
          <a:lstStyle/>
          <a:p>
            <a:pPr indent="0" marL="0">
              <a:buNone/>
            </a:pPr>
            <a:r>
              <a:rPr lang="en-US" sz="1900" b="1" dirty="0">
                <a:solidFill>
                  <a:srgbClr val="1E1D1B"/>
                </a:solidFill>
                <a:latin typeface="Arial" pitchFamily="34" charset="0"/>
                <a:ea typeface="Arial" pitchFamily="34" charset="-122"/>
                <a:cs typeface="Arial" pitchFamily="34" charset="-120"/>
              </a:rPr>
              <a:t>Begrepp</a:t>
            </a:r>
            <a:endParaRPr lang="en-US" sz="1900" dirty="0"/>
          </a:p>
        </p:txBody>
      </p:sp>
      <p:sp>
        <p:nvSpPr>
          <p:cNvPr id="21" name="Text 18"/>
          <p:cNvSpPr txBox="1"/>
          <p:nvPr/>
        </p:nvSpPr>
        <p:spPr>
          <a:xfrm>
            <a:off x="5303520" y="3282696"/>
            <a:ext cx="274320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Helklass</a:t>
            </a:r>
            <a:endParaRPr lang="en-US" sz="1800" dirty="0"/>
          </a:p>
        </p:txBody>
      </p:sp>
      <p:sp>
        <p:nvSpPr>
          <p:cNvPr id="22" name="Text 19"/>
          <p:cNvSpPr txBox="1"/>
          <p:nvPr/>
        </p:nvSpPr>
        <p:spPr>
          <a:xfrm>
            <a:off x="8229600" y="3282696"/>
            <a:ext cx="347472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Häftet s. 3</a:t>
            </a:r>
            <a:endParaRPr lang="en-US" sz="1800" dirty="0"/>
          </a:p>
        </p:txBody>
      </p:sp>
      <p:sp>
        <p:nvSpPr>
          <p:cNvPr id="23" name="Shape 20"/>
          <p:cNvSpPr/>
          <p:nvPr/>
        </p:nvSpPr>
        <p:spPr>
          <a:xfrm>
            <a:off x="731520" y="3776472"/>
            <a:ext cx="10820095" cy="0"/>
          </a:xfrm>
          <a:prstGeom prst="line">
            <a:avLst/>
          </a:prstGeom>
          <a:noFill/>
          <a:ln w="9525">
            <a:solidFill>
              <a:srgbClr val="CFC9BF"/>
            </a:solidFill>
            <a:prstDash val="solid"/>
          </a:ln>
        </p:spPr>
      </p:sp>
      <p:sp>
        <p:nvSpPr>
          <p:cNvPr id="24" name="Text 21"/>
          <p:cNvSpPr txBox="1"/>
          <p:nvPr/>
        </p:nvSpPr>
        <p:spPr>
          <a:xfrm>
            <a:off x="731520" y="3849624"/>
            <a:ext cx="548640" cy="457200"/>
          </a:xfrm>
          <a:prstGeom prst="rect">
            <a:avLst/>
          </a:prstGeom>
          <a:noFill/>
          <a:ln/>
        </p:spPr>
        <p:txBody>
          <a:bodyPr wrap="square" lIns="0" tIns="0" rIns="0" bIns="0" rtlCol="0" anchor="ctr"/>
          <a:lstStyle/>
          <a:p>
            <a:pPr indent="0" marL="0">
              <a:buNone/>
            </a:pPr>
            <a:r>
              <a:rPr lang="en-US" sz="2200" b="1" dirty="0">
                <a:solidFill>
                  <a:srgbClr val="6E2338"/>
                </a:solidFill>
                <a:latin typeface="Georgia" pitchFamily="34" charset="0"/>
                <a:ea typeface="Georgia" pitchFamily="34" charset="-122"/>
                <a:cs typeface="Georgia" pitchFamily="34" charset="-120"/>
              </a:rPr>
              <a:t>4</a:t>
            </a:r>
            <a:endParaRPr lang="en-US" sz="2200" dirty="0"/>
          </a:p>
        </p:txBody>
      </p:sp>
      <p:sp>
        <p:nvSpPr>
          <p:cNvPr id="25" name="Text 22"/>
          <p:cNvSpPr txBox="1"/>
          <p:nvPr/>
        </p:nvSpPr>
        <p:spPr>
          <a:xfrm>
            <a:off x="1371600" y="3849624"/>
            <a:ext cx="3657600" cy="457200"/>
          </a:xfrm>
          <a:prstGeom prst="rect">
            <a:avLst/>
          </a:prstGeom>
          <a:noFill/>
          <a:ln/>
        </p:spPr>
        <p:txBody>
          <a:bodyPr wrap="square" lIns="0" tIns="0" rIns="0" bIns="0" rtlCol="0" anchor="ctr"/>
          <a:lstStyle/>
          <a:p>
            <a:pPr indent="0" marL="0">
              <a:buNone/>
            </a:pPr>
            <a:r>
              <a:rPr lang="en-US" sz="1900" b="1" dirty="0">
                <a:solidFill>
                  <a:srgbClr val="1E1D1B"/>
                </a:solidFill>
                <a:latin typeface="Arial" pitchFamily="34" charset="0"/>
                <a:ea typeface="Arial" pitchFamily="34" charset="-122"/>
                <a:cs typeface="Arial" pitchFamily="34" charset="-120"/>
              </a:rPr>
              <a:t>Expertgrupp</a:t>
            </a:r>
            <a:endParaRPr lang="en-US" sz="1900" dirty="0"/>
          </a:p>
        </p:txBody>
      </p:sp>
      <p:sp>
        <p:nvSpPr>
          <p:cNvPr id="26" name="Text 23"/>
          <p:cNvSpPr txBox="1"/>
          <p:nvPr/>
        </p:nvSpPr>
        <p:spPr>
          <a:xfrm>
            <a:off x="5303520" y="3849624"/>
            <a:ext cx="274320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Grupp</a:t>
            </a:r>
            <a:endParaRPr lang="en-US" sz="1800" dirty="0"/>
          </a:p>
        </p:txBody>
      </p:sp>
      <p:sp>
        <p:nvSpPr>
          <p:cNvPr id="27" name="Text 24"/>
          <p:cNvSpPr txBox="1"/>
          <p:nvPr/>
        </p:nvSpPr>
        <p:spPr>
          <a:xfrm>
            <a:off x="8229600" y="3849624"/>
            <a:ext cx="347472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Bildkort, häftet s. 3 och 4</a:t>
            </a:r>
            <a:endParaRPr lang="en-US" sz="1800" dirty="0"/>
          </a:p>
        </p:txBody>
      </p:sp>
      <p:sp>
        <p:nvSpPr>
          <p:cNvPr id="28" name="Shape 25"/>
          <p:cNvSpPr/>
          <p:nvPr/>
        </p:nvSpPr>
        <p:spPr>
          <a:xfrm>
            <a:off x="731520" y="4343400"/>
            <a:ext cx="10820095" cy="0"/>
          </a:xfrm>
          <a:prstGeom prst="line">
            <a:avLst/>
          </a:prstGeom>
          <a:noFill/>
          <a:ln w="9525">
            <a:solidFill>
              <a:srgbClr val="CFC9BF"/>
            </a:solidFill>
            <a:prstDash val="solid"/>
          </a:ln>
        </p:spPr>
      </p:sp>
      <p:sp>
        <p:nvSpPr>
          <p:cNvPr id="29" name="Text 26"/>
          <p:cNvSpPr txBox="1"/>
          <p:nvPr/>
        </p:nvSpPr>
        <p:spPr>
          <a:xfrm>
            <a:off x="731520" y="4416552"/>
            <a:ext cx="548640" cy="457200"/>
          </a:xfrm>
          <a:prstGeom prst="rect">
            <a:avLst/>
          </a:prstGeom>
          <a:noFill/>
          <a:ln/>
        </p:spPr>
        <p:txBody>
          <a:bodyPr wrap="square" lIns="0" tIns="0" rIns="0" bIns="0" rtlCol="0" anchor="ctr"/>
          <a:lstStyle/>
          <a:p>
            <a:pPr indent="0" marL="0">
              <a:buNone/>
            </a:pPr>
            <a:r>
              <a:rPr lang="en-US" sz="2200" b="1" dirty="0">
                <a:solidFill>
                  <a:srgbClr val="6E2338"/>
                </a:solidFill>
                <a:latin typeface="Georgia" pitchFamily="34" charset="0"/>
                <a:ea typeface="Georgia" pitchFamily="34" charset="-122"/>
                <a:cs typeface="Georgia" pitchFamily="34" charset="-120"/>
              </a:rPr>
              <a:t>5</a:t>
            </a:r>
            <a:endParaRPr lang="en-US" sz="2200" dirty="0"/>
          </a:p>
        </p:txBody>
      </p:sp>
      <p:sp>
        <p:nvSpPr>
          <p:cNvPr id="30" name="Text 27"/>
          <p:cNvSpPr txBox="1"/>
          <p:nvPr/>
        </p:nvSpPr>
        <p:spPr>
          <a:xfrm>
            <a:off x="1371600" y="4416552"/>
            <a:ext cx="3657600" cy="457200"/>
          </a:xfrm>
          <a:prstGeom prst="rect">
            <a:avLst/>
          </a:prstGeom>
          <a:noFill/>
          <a:ln/>
        </p:spPr>
        <p:txBody>
          <a:bodyPr wrap="square" lIns="0" tIns="0" rIns="0" bIns="0" rtlCol="0" anchor="ctr"/>
          <a:lstStyle/>
          <a:p>
            <a:pPr indent="0" marL="0">
              <a:buNone/>
            </a:pPr>
            <a:r>
              <a:rPr lang="en-US" sz="1900" b="1" dirty="0">
                <a:solidFill>
                  <a:srgbClr val="1E1D1B"/>
                </a:solidFill>
                <a:latin typeface="Arial" pitchFamily="34" charset="0"/>
                <a:ea typeface="Arial" pitchFamily="34" charset="-122"/>
                <a:cs typeface="Arial" pitchFamily="34" charset="-120"/>
              </a:rPr>
              <a:t>Hemgrupp</a:t>
            </a:r>
            <a:endParaRPr lang="en-US" sz="1900" dirty="0"/>
          </a:p>
        </p:txBody>
      </p:sp>
      <p:sp>
        <p:nvSpPr>
          <p:cNvPr id="31" name="Text 28"/>
          <p:cNvSpPr txBox="1"/>
          <p:nvPr/>
        </p:nvSpPr>
        <p:spPr>
          <a:xfrm>
            <a:off x="5303520" y="4416552"/>
            <a:ext cx="274320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Grupp</a:t>
            </a:r>
            <a:endParaRPr lang="en-US" sz="1800" dirty="0"/>
          </a:p>
        </p:txBody>
      </p:sp>
      <p:sp>
        <p:nvSpPr>
          <p:cNvPr id="32" name="Text 29"/>
          <p:cNvSpPr txBox="1"/>
          <p:nvPr/>
        </p:nvSpPr>
        <p:spPr>
          <a:xfrm>
            <a:off x="8229600" y="4416552"/>
            <a:ext cx="347472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Häftet s. 4 och 5</a:t>
            </a:r>
            <a:endParaRPr lang="en-US" sz="1800" dirty="0"/>
          </a:p>
        </p:txBody>
      </p:sp>
      <p:sp>
        <p:nvSpPr>
          <p:cNvPr id="33" name="Shape 30"/>
          <p:cNvSpPr/>
          <p:nvPr/>
        </p:nvSpPr>
        <p:spPr>
          <a:xfrm>
            <a:off x="731520" y="4910328"/>
            <a:ext cx="10820095" cy="0"/>
          </a:xfrm>
          <a:prstGeom prst="line">
            <a:avLst/>
          </a:prstGeom>
          <a:noFill/>
          <a:ln w="9525">
            <a:solidFill>
              <a:srgbClr val="CFC9BF"/>
            </a:solidFill>
            <a:prstDash val="solid"/>
          </a:ln>
        </p:spPr>
      </p:sp>
      <p:sp>
        <p:nvSpPr>
          <p:cNvPr id="34" name="Text 31"/>
          <p:cNvSpPr txBox="1"/>
          <p:nvPr/>
        </p:nvSpPr>
        <p:spPr>
          <a:xfrm>
            <a:off x="731520" y="4983480"/>
            <a:ext cx="548640" cy="457200"/>
          </a:xfrm>
          <a:prstGeom prst="rect">
            <a:avLst/>
          </a:prstGeom>
          <a:noFill/>
          <a:ln/>
        </p:spPr>
        <p:txBody>
          <a:bodyPr wrap="square" lIns="0" tIns="0" rIns="0" bIns="0" rtlCol="0" anchor="ctr"/>
          <a:lstStyle/>
          <a:p>
            <a:pPr indent="0" marL="0">
              <a:buNone/>
            </a:pPr>
            <a:r>
              <a:rPr lang="en-US" sz="2200" b="1" dirty="0">
                <a:solidFill>
                  <a:srgbClr val="6E2338"/>
                </a:solidFill>
                <a:latin typeface="Georgia" pitchFamily="34" charset="0"/>
                <a:ea typeface="Georgia" pitchFamily="34" charset="-122"/>
                <a:cs typeface="Georgia" pitchFamily="34" charset="-120"/>
              </a:rPr>
              <a:t>6</a:t>
            </a:r>
            <a:endParaRPr lang="en-US" sz="2200" dirty="0"/>
          </a:p>
        </p:txBody>
      </p:sp>
      <p:sp>
        <p:nvSpPr>
          <p:cNvPr id="35" name="Text 32"/>
          <p:cNvSpPr txBox="1"/>
          <p:nvPr/>
        </p:nvSpPr>
        <p:spPr>
          <a:xfrm>
            <a:off x="1371600" y="4983480"/>
            <a:ext cx="3657600" cy="457200"/>
          </a:xfrm>
          <a:prstGeom prst="rect">
            <a:avLst/>
          </a:prstGeom>
          <a:noFill/>
          <a:ln/>
        </p:spPr>
        <p:txBody>
          <a:bodyPr wrap="square" lIns="0" tIns="0" rIns="0" bIns="0" rtlCol="0" anchor="ctr"/>
          <a:lstStyle/>
          <a:p>
            <a:pPr indent="0" marL="0">
              <a:buNone/>
            </a:pPr>
            <a:r>
              <a:rPr lang="en-US" sz="1900" b="1" dirty="0">
                <a:solidFill>
                  <a:srgbClr val="1E1D1B"/>
                </a:solidFill>
                <a:latin typeface="Arial" pitchFamily="34" charset="0"/>
                <a:ea typeface="Arial" pitchFamily="34" charset="-122"/>
                <a:cs typeface="Arial" pitchFamily="34" charset="-120"/>
              </a:rPr>
              <a:t>Knyt ihop</a:t>
            </a:r>
            <a:endParaRPr lang="en-US" sz="1900" dirty="0"/>
          </a:p>
        </p:txBody>
      </p:sp>
      <p:sp>
        <p:nvSpPr>
          <p:cNvPr id="36" name="Text 33"/>
          <p:cNvSpPr txBox="1"/>
          <p:nvPr/>
        </p:nvSpPr>
        <p:spPr>
          <a:xfrm>
            <a:off x="5303520" y="4983480"/>
            <a:ext cx="274320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Helklass</a:t>
            </a:r>
            <a:endParaRPr lang="en-US" sz="1800" dirty="0"/>
          </a:p>
        </p:txBody>
      </p:sp>
      <p:sp>
        <p:nvSpPr>
          <p:cNvPr id="37" name="Text 34"/>
          <p:cNvSpPr txBox="1"/>
          <p:nvPr/>
        </p:nvSpPr>
        <p:spPr>
          <a:xfrm>
            <a:off x="8229600" y="4983480"/>
            <a:ext cx="347472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Häftet s. 5</a:t>
            </a:r>
            <a:endParaRPr lang="en-US" sz="1800" dirty="0"/>
          </a:p>
        </p:txBody>
      </p:sp>
      <p:sp>
        <p:nvSpPr>
          <p:cNvPr id="38" name="Shape 35"/>
          <p:cNvSpPr/>
          <p:nvPr/>
        </p:nvSpPr>
        <p:spPr>
          <a:xfrm>
            <a:off x="731520" y="5477256"/>
            <a:ext cx="10820095" cy="0"/>
          </a:xfrm>
          <a:prstGeom prst="line">
            <a:avLst/>
          </a:prstGeom>
          <a:noFill/>
          <a:ln w="9525">
            <a:solidFill>
              <a:srgbClr val="CFC9BF"/>
            </a:solidFill>
            <a:prstDash val="solid"/>
          </a:ln>
        </p:spPr>
      </p:sp>
      <p:sp>
        <p:nvSpPr>
          <p:cNvPr id="39" name="Text 36"/>
          <p:cNvSpPr txBox="1"/>
          <p:nvPr/>
        </p:nvSpPr>
        <p:spPr>
          <a:xfrm>
            <a:off x="731520" y="5550408"/>
            <a:ext cx="548640" cy="457200"/>
          </a:xfrm>
          <a:prstGeom prst="rect">
            <a:avLst/>
          </a:prstGeom>
          <a:noFill/>
          <a:ln/>
        </p:spPr>
        <p:txBody>
          <a:bodyPr wrap="square" lIns="0" tIns="0" rIns="0" bIns="0" rtlCol="0" anchor="ctr"/>
          <a:lstStyle/>
          <a:p>
            <a:pPr indent="0" marL="0">
              <a:buNone/>
            </a:pPr>
            <a:r>
              <a:rPr lang="en-US" sz="2200" b="1" dirty="0">
                <a:solidFill>
                  <a:srgbClr val="6E2338"/>
                </a:solidFill>
                <a:latin typeface="Georgia" pitchFamily="34" charset="0"/>
                <a:ea typeface="Georgia" pitchFamily="34" charset="-122"/>
                <a:cs typeface="Georgia" pitchFamily="34" charset="-120"/>
              </a:rPr>
              <a:t>7</a:t>
            </a:r>
            <a:endParaRPr lang="en-US" sz="2200" dirty="0"/>
          </a:p>
        </p:txBody>
      </p:sp>
      <p:sp>
        <p:nvSpPr>
          <p:cNvPr id="40" name="Text 37"/>
          <p:cNvSpPr txBox="1"/>
          <p:nvPr/>
        </p:nvSpPr>
        <p:spPr>
          <a:xfrm>
            <a:off x="1371600" y="5550408"/>
            <a:ext cx="3657600" cy="457200"/>
          </a:xfrm>
          <a:prstGeom prst="rect">
            <a:avLst/>
          </a:prstGeom>
          <a:noFill/>
          <a:ln/>
        </p:spPr>
        <p:txBody>
          <a:bodyPr wrap="square" lIns="0" tIns="0" rIns="0" bIns="0" rtlCol="0" anchor="ctr"/>
          <a:lstStyle/>
          <a:p>
            <a:pPr indent="0" marL="0">
              <a:buNone/>
            </a:pPr>
            <a:r>
              <a:rPr lang="en-US" sz="1900" b="1" dirty="0">
                <a:solidFill>
                  <a:srgbClr val="1E1D1B"/>
                </a:solidFill>
                <a:latin typeface="Arial" pitchFamily="34" charset="0"/>
                <a:ea typeface="Arial" pitchFamily="34" charset="-122"/>
                <a:cs typeface="Arial" pitchFamily="34" charset="-120"/>
              </a:rPr>
              <a:t>Ditt svar</a:t>
            </a:r>
            <a:endParaRPr lang="en-US" sz="1900" dirty="0"/>
          </a:p>
        </p:txBody>
      </p:sp>
      <p:sp>
        <p:nvSpPr>
          <p:cNvPr id="41" name="Text 38"/>
          <p:cNvSpPr txBox="1"/>
          <p:nvPr/>
        </p:nvSpPr>
        <p:spPr>
          <a:xfrm>
            <a:off x="5303520" y="5550408"/>
            <a:ext cx="274320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Enskilt</a:t>
            </a:r>
            <a:endParaRPr lang="en-US" sz="1800" dirty="0"/>
          </a:p>
        </p:txBody>
      </p:sp>
      <p:sp>
        <p:nvSpPr>
          <p:cNvPr id="42" name="Text 39"/>
          <p:cNvSpPr txBox="1"/>
          <p:nvPr/>
        </p:nvSpPr>
        <p:spPr>
          <a:xfrm>
            <a:off x="8229600" y="5550408"/>
            <a:ext cx="3474720" cy="457200"/>
          </a:xfrm>
          <a:prstGeom prst="rect">
            <a:avLst/>
          </a:prstGeom>
          <a:noFill/>
          <a:ln/>
        </p:spPr>
        <p:txBody>
          <a:bodyPr wrap="square" lIns="0" tIns="0" rIns="0" bIns="0" rtlCol="0" anchor="ctr"/>
          <a:lstStyle/>
          <a:p>
            <a:pPr indent="0" marL="0">
              <a:buNone/>
            </a:pPr>
            <a:r>
              <a:rPr lang="en-US" sz="1800" dirty="0">
                <a:solidFill>
                  <a:srgbClr val="67625B"/>
                </a:solidFill>
                <a:latin typeface="Arial" pitchFamily="34" charset="0"/>
                <a:ea typeface="Arial" pitchFamily="34" charset="-122"/>
                <a:cs typeface="Arial" pitchFamily="34" charset="-120"/>
              </a:rPr>
              <a:t>Häftet s. 6</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1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1</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Ta ställning</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Enskilt, 5 minuter. Elevhäftet s. 1.</a:t>
            </a:r>
            <a:endParaRPr lang="en-US" sz="1300" dirty="0"/>
          </a:p>
        </p:txBody>
      </p:sp>
      <p:sp>
        <p:nvSpPr>
          <p:cNvPr id="9" name="Text 6"/>
          <p:cNvSpPr txBox="1"/>
          <p:nvPr/>
        </p:nvSpPr>
        <p:spPr>
          <a:xfrm>
            <a:off x="1645920" y="2194560"/>
            <a:ext cx="9905695" cy="1188720"/>
          </a:xfrm>
          <a:prstGeom prst="rect">
            <a:avLst/>
          </a:prstGeom>
          <a:noFill/>
          <a:ln/>
        </p:spPr>
        <p:txBody>
          <a:bodyPr wrap="square" lIns="0" tIns="0" rIns="0" bIns="0" rtlCol="0" anchor="ctr"/>
          <a:lstStyle/>
          <a:p>
            <a:pPr indent="0" marL="0">
              <a:buNone/>
            </a:pPr>
            <a:r>
              <a:rPr lang="en-US" sz="3000" dirty="0">
                <a:solidFill>
                  <a:srgbClr val="1E1D1B"/>
                </a:solidFill>
                <a:latin typeface="Georgia" pitchFamily="34" charset="0"/>
                <a:ea typeface="Georgia" pitchFamily="34" charset="-122"/>
                <a:cs typeface="Georgia" pitchFamily="34" charset="-120"/>
              </a:rPr>
              <a:t>”Det är okej att samla in namn på lärare som har sagt något kritiskt om ett parti.”</a:t>
            </a:r>
            <a:endParaRPr lang="en-US" sz="3000" dirty="0"/>
          </a:p>
        </p:txBody>
      </p:sp>
      <p:sp>
        <p:nvSpPr>
          <p:cNvPr id="10" name="Shape 7"/>
          <p:cNvSpPr/>
          <p:nvPr/>
        </p:nvSpPr>
        <p:spPr>
          <a:xfrm>
            <a:off x="1645920" y="3749040"/>
            <a:ext cx="1874520" cy="1188720"/>
          </a:xfrm>
          <a:prstGeom prst="roundRect">
            <a:avLst>
              <a:gd name="adj" fmla="val 3846"/>
            </a:avLst>
          </a:prstGeom>
          <a:solidFill>
            <a:srgbClr val="FFFFFF"/>
          </a:solidFill>
          <a:ln w="12700">
            <a:solidFill>
              <a:srgbClr val="9A9389"/>
            </a:solidFill>
            <a:prstDash val="solid"/>
          </a:ln>
        </p:spPr>
      </p:sp>
      <p:sp>
        <p:nvSpPr>
          <p:cNvPr id="11" name="Text 8"/>
          <p:cNvSpPr txBox="1"/>
          <p:nvPr/>
        </p:nvSpPr>
        <p:spPr>
          <a:xfrm>
            <a:off x="1755648" y="3794760"/>
            <a:ext cx="457200" cy="365760"/>
          </a:xfrm>
          <a:prstGeom prst="rect">
            <a:avLst/>
          </a:prstGeom>
          <a:noFill/>
          <a:ln/>
        </p:spPr>
        <p:txBody>
          <a:bodyPr wrap="square" lIns="0" tIns="0" rIns="0" bIns="0" rtlCol="0" anchor="ctr"/>
          <a:lstStyle/>
          <a:p>
            <a:pPr indent="0" marL="0">
              <a:buNone/>
            </a:pPr>
            <a:r>
              <a:rPr lang="en-US" sz="1800" b="1" dirty="0">
                <a:solidFill>
                  <a:srgbClr val="67625B"/>
                </a:solidFill>
                <a:latin typeface="Georgia" pitchFamily="34" charset="0"/>
                <a:ea typeface="Georgia" pitchFamily="34" charset="-122"/>
                <a:cs typeface="Georgia" pitchFamily="34" charset="-120"/>
              </a:rPr>
              <a:t>1</a:t>
            </a:r>
            <a:endParaRPr lang="en-US" sz="1800" dirty="0"/>
          </a:p>
        </p:txBody>
      </p:sp>
      <p:sp>
        <p:nvSpPr>
          <p:cNvPr id="12" name="Shape 9"/>
          <p:cNvSpPr/>
          <p:nvPr/>
        </p:nvSpPr>
        <p:spPr>
          <a:xfrm>
            <a:off x="3703320" y="3749040"/>
            <a:ext cx="1874520" cy="1188720"/>
          </a:xfrm>
          <a:prstGeom prst="roundRect">
            <a:avLst>
              <a:gd name="adj" fmla="val 3846"/>
            </a:avLst>
          </a:prstGeom>
          <a:solidFill>
            <a:srgbClr val="FFFFFF"/>
          </a:solidFill>
          <a:ln w="12700">
            <a:solidFill>
              <a:srgbClr val="9A9389"/>
            </a:solidFill>
            <a:prstDash val="solid"/>
          </a:ln>
        </p:spPr>
      </p:sp>
      <p:sp>
        <p:nvSpPr>
          <p:cNvPr id="13" name="Text 10"/>
          <p:cNvSpPr txBox="1"/>
          <p:nvPr/>
        </p:nvSpPr>
        <p:spPr>
          <a:xfrm>
            <a:off x="3813048" y="3794760"/>
            <a:ext cx="457200" cy="365760"/>
          </a:xfrm>
          <a:prstGeom prst="rect">
            <a:avLst/>
          </a:prstGeom>
          <a:noFill/>
          <a:ln/>
        </p:spPr>
        <p:txBody>
          <a:bodyPr wrap="square" lIns="0" tIns="0" rIns="0" bIns="0" rtlCol="0" anchor="ctr"/>
          <a:lstStyle/>
          <a:p>
            <a:pPr indent="0" marL="0">
              <a:buNone/>
            </a:pPr>
            <a:r>
              <a:rPr lang="en-US" sz="1800" b="1" dirty="0">
                <a:solidFill>
                  <a:srgbClr val="67625B"/>
                </a:solidFill>
                <a:latin typeface="Georgia" pitchFamily="34" charset="0"/>
                <a:ea typeface="Georgia" pitchFamily="34" charset="-122"/>
                <a:cs typeface="Georgia" pitchFamily="34" charset="-120"/>
              </a:rPr>
              <a:t>2</a:t>
            </a:r>
            <a:endParaRPr lang="en-US" sz="1800" dirty="0"/>
          </a:p>
        </p:txBody>
      </p:sp>
      <p:sp>
        <p:nvSpPr>
          <p:cNvPr id="14" name="Shape 11"/>
          <p:cNvSpPr/>
          <p:nvPr/>
        </p:nvSpPr>
        <p:spPr>
          <a:xfrm>
            <a:off x="5760720" y="3749040"/>
            <a:ext cx="1874520" cy="1188720"/>
          </a:xfrm>
          <a:prstGeom prst="roundRect">
            <a:avLst>
              <a:gd name="adj" fmla="val 3846"/>
            </a:avLst>
          </a:prstGeom>
          <a:solidFill>
            <a:srgbClr val="FFFFFF"/>
          </a:solidFill>
          <a:ln w="12700">
            <a:solidFill>
              <a:srgbClr val="9A9389"/>
            </a:solidFill>
            <a:prstDash val="solid"/>
          </a:ln>
        </p:spPr>
      </p:sp>
      <p:sp>
        <p:nvSpPr>
          <p:cNvPr id="15" name="Text 12"/>
          <p:cNvSpPr txBox="1"/>
          <p:nvPr/>
        </p:nvSpPr>
        <p:spPr>
          <a:xfrm>
            <a:off x="5870448" y="3794760"/>
            <a:ext cx="457200" cy="365760"/>
          </a:xfrm>
          <a:prstGeom prst="rect">
            <a:avLst/>
          </a:prstGeom>
          <a:noFill/>
          <a:ln/>
        </p:spPr>
        <p:txBody>
          <a:bodyPr wrap="square" lIns="0" tIns="0" rIns="0" bIns="0" rtlCol="0" anchor="ctr"/>
          <a:lstStyle/>
          <a:p>
            <a:pPr indent="0" marL="0">
              <a:buNone/>
            </a:pPr>
            <a:r>
              <a:rPr lang="en-US" sz="1800" b="1" dirty="0">
                <a:solidFill>
                  <a:srgbClr val="67625B"/>
                </a:solidFill>
                <a:latin typeface="Georgia" pitchFamily="34" charset="0"/>
                <a:ea typeface="Georgia" pitchFamily="34" charset="-122"/>
                <a:cs typeface="Georgia" pitchFamily="34" charset="-120"/>
              </a:rPr>
              <a:t>3</a:t>
            </a:r>
            <a:endParaRPr lang="en-US" sz="1800" dirty="0"/>
          </a:p>
        </p:txBody>
      </p:sp>
      <p:sp>
        <p:nvSpPr>
          <p:cNvPr id="16" name="Shape 13"/>
          <p:cNvSpPr/>
          <p:nvPr/>
        </p:nvSpPr>
        <p:spPr>
          <a:xfrm>
            <a:off x="7818120" y="3749040"/>
            <a:ext cx="1874520" cy="1188720"/>
          </a:xfrm>
          <a:prstGeom prst="roundRect">
            <a:avLst>
              <a:gd name="adj" fmla="val 3846"/>
            </a:avLst>
          </a:prstGeom>
          <a:solidFill>
            <a:srgbClr val="FFFFFF"/>
          </a:solidFill>
          <a:ln w="12700">
            <a:solidFill>
              <a:srgbClr val="9A9389"/>
            </a:solidFill>
            <a:prstDash val="solid"/>
          </a:ln>
        </p:spPr>
      </p:sp>
      <p:sp>
        <p:nvSpPr>
          <p:cNvPr id="17" name="Text 14"/>
          <p:cNvSpPr txBox="1"/>
          <p:nvPr/>
        </p:nvSpPr>
        <p:spPr>
          <a:xfrm>
            <a:off x="7927848" y="3794760"/>
            <a:ext cx="457200" cy="365760"/>
          </a:xfrm>
          <a:prstGeom prst="rect">
            <a:avLst/>
          </a:prstGeom>
          <a:noFill/>
          <a:ln/>
        </p:spPr>
        <p:txBody>
          <a:bodyPr wrap="square" lIns="0" tIns="0" rIns="0" bIns="0" rtlCol="0" anchor="ctr"/>
          <a:lstStyle/>
          <a:p>
            <a:pPr indent="0" marL="0">
              <a:buNone/>
            </a:pPr>
            <a:r>
              <a:rPr lang="en-US" sz="1800" b="1" dirty="0">
                <a:solidFill>
                  <a:srgbClr val="67625B"/>
                </a:solidFill>
                <a:latin typeface="Georgia" pitchFamily="34" charset="0"/>
                <a:ea typeface="Georgia" pitchFamily="34" charset="-122"/>
                <a:cs typeface="Georgia" pitchFamily="34" charset="-120"/>
              </a:rPr>
              <a:t>4</a:t>
            </a:r>
            <a:endParaRPr lang="en-US" sz="1800" dirty="0"/>
          </a:p>
        </p:txBody>
      </p:sp>
      <p:sp>
        <p:nvSpPr>
          <p:cNvPr id="18" name="Shape 15"/>
          <p:cNvSpPr/>
          <p:nvPr/>
        </p:nvSpPr>
        <p:spPr>
          <a:xfrm>
            <a:off x="9875520" y="3749040"/>
            <a:ext cx="1874520" cy="1188720"/>
          </a:xfrm>
          <a:prstGeom prst="roundRect">
            <a:avLst>
              <a:gd name="adj" fmla="val 3846"/>
            </a:avLst>
          </a:prstGeom>
          <a:solidFill>
            <a:srgbClr val="FFFFFF"/>
          </a:solidFill>
          <a:ln w="12700">
            <a:solidFill>
              <a:srgbClr val="9A9389"/>
            </a:solidFill>
            <a:prstDash val="solid"/>
          </a:ln>
        </p:spPr>
      </p:sp>
      <p:sp>
        <p:nvSpPr>
          <p:cNvPr id="19" name="Text 16"/>
          <p:cNvSpPr txBox="1"/>
          <p:nvPr/>
        </p:nvSpPr>
        <p:spPr>
          <a:xfrm>
            <a:off x="9985248" y="3794760"/>
            <a:ext cx="457200" cy="365760"/>
          </a:xfrm>
          <a:prstGeom prst="rect">
            <a:avLst/>
          </a:prstGeom>
          <a:noFill/>
          <a:ln/>
        </p:spPr>
        <p:txBody>
          <a:bodyPr wrap="square" lIns="0" tIns="0" rIns="0" bIns="0" rtlCol="0" anchor="ctr"/>
          <a:lstStyle/>
          <a:p>
            <a:pPr indent="0" marL="0">
              <a:buNone/>
            </a:pPr>
            <a:r>
              <a:rPr lang="en-US" sz="1800" b="1" dirty="0">
                <a:solidFill>
                  <a:srgbClr val="67625B"/>
                </a:solidFill>
                <a:latin typeface="Georgia" pitchFamily="34" charset="0"/>
                <a:ea typeface="Georgia" pitchFamily="34" charset="-122"/>
                <a:cs typeface="Georgia" pitchFamily="34" charset="-120"/>
              </a:rPr>
              <a:t>5</a:t>
            </a:r>
            <a:endParaRPr lang="en-US" sz="1800" dirty="0"/>
          </a:p>
        </p:txBody>
      </p:sp>
      <p:sp>
        <p:nvSpPr>
          <p:cNvPr id="20" name="Text 17"/>
          <p:cNvSpPr txBox="1"/>
          <p:nvPr/>
        </p:nvSpPr>
        <p:spPr>
          <a:xfrm>
            <a:off x="1645920" y="5029200"/>
            <a:ext cx="3657600" cy="320040"/>
          </a:xfrm>
          <a:prstGeom prst="rect">
            <a:avLst/>
          </a:prstGeom>
          <a:noFill/>
          <a:ln/>
        </p:spPr>
        <p:txBody>
          <a:bodyPr wrap="square" lIns="0" tIns="0" rIns="0" bIns="0" rtlCol="0" anchor="ctr"/>
          <a:lstStyle/>
          <a:p>
            <a:pPr indent="0" marL="0">
              <a:buNone/>
            </a:pPr>
            <a:r>
              <a:rPr lang="en-US" sz="1400" dirty="0">
                <a:solidFill>
                  <a:srgbClr val="67625B"/>
                </a:solidFill>
                <a:latin typeface="Arial" pitchFamily="34" charset="0"/>
                <a:ea typeface="Arial" pitchFamily="34" charset="-122"/>
                <a:cs typeface="Arial" pitchFamily="34" charset="-120"/>
              </a:rPr>
              <a:t>1 Håller inte alls med</a:t>
            </a:r>
            <a:endParaRPr lang="en-US" sz="1400" dirty="0"/>
          </a:p>
        </p:txBody>
      </p:sp>
      <p:sp>
        <p:nvSpPr>
          <p:cNvPr id="21" name="Text 18"/>
          <p:cNvSpPr txBox="1"/>
          <p:nvPr/>
        </p:nvSpPr>
        <p:spPr>
          <a:xfrm>
            <a:off x="8138160" y="5029200"/>
            <a:ext cx="3657600" cy="320040"/>
          </a:xfrm>
          <a:prstGeom prst="rect">
            <a:avLst/>
          </a:prstGeom>
          <a:noFill/>
          <a:ln/>
        </p:spPr>
        <p:txBody>
          <a:bodyPr wrap="square" lIns="0" tIns="0" rIns="0" bIns="0" rtlCol="0" anchor="ctr"/>
          <a:lstStyle/>
          <a:p>
            <a:pPr algn="r" indent="0" marL="0">
              <a:buNone/>
            </a:pPr>
            <a:r>
              <a:rPr lang="en-US" sz="1400" dirty="0">
                <a:solidFill>
                  <a:srgbClr val="67625B"/>
                </a:solidFill>
                <a:latin typeface="Arial" pitchFamily="34" charset="0"/>
                <a:ea typeface="Arial" pitchFamily="34" charset="-122"/>
                <a:cs typeface="Arial" pitchFamily="34" charset="-120"/>
              </a:rPr>
              <a:t>5 Håller helt med</a:t>
            </a:r>
            <a:endParaRPr lang="en-US" sz="1400" dirty="0"/>
          </a:p>
        </p:txBody>
      </p:sp>
      <p:sp>
        <p:nvSpPr>
          <p:cNvPr id="22" name="Text 19"/>
          <p:cNvSpPr txBox="1"/>
          <p:nvPr/>
        </p:nvSpPr>
        <p:spPr>
          <a:xfrm>
            <a:off x="1645920" y="5623560"/>
            <a:ext cx="9905695" cy="457200"/>
          </a:xfrm>
          <a:prstGeom prst="rect">
            <a:avLst/>
          </a:prstGeom>
          <a:noFill/>
          <a:ln/>
        </p:spPr>
        <p:txBody>
          <a:bodyPr wrap="square" lIns="0" tIns="0" rIns="0" bIns="0" rtlCol="0" anchor="ctr"/>
          <a:lstStyle/>
          <a:p>
            <a:pPr indent="0" marL="0">
              <a:buNone/>
            </a:pPr>
            <a:r>
              <a:rPr lang="en-US" sz="1700" b="1" dirty="0">
                <a:solidFill>
                  <a:srgbClr val="1E1D1B"/>
                </a:solidFill>
                <a:latin typeface="Arial" pitchFamily="34" charset="0"/>
                <a:ea typeface="Arial" pitchFamily="34" charset="-122"/>
                <a:cs typeface="Arial" pitchFamily="34" charset="-120"/>
              </a:rPr>
              <a:t>Skriv F i den ruta som stämmer för dig just nu. I steg 7 skriver du E på samma skala.</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2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2</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Möt källan</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I par, 8 minuter. Elevhäftet s. 2. Prata först, skriv sedan.</a:t>
            </a:r>
            <a:endParaRPr lang="en-US" sz="1300" dirty="0"/>
          </a:p>
        </p:txBody>
      </p:sp>
      <p:pic>
        <p:nvPicPr>
          <p:cNvPr id="9" name="Image 1" descr="preencoded.png">    </p:cNvPr>
          <p:cNvPicPr>
            <a:picLocks noChangeAspect="1"/>
          </p:cNvPicPr>
          <p:nvPr/>
        </p:nvPicPr>
        <p:blipFill>
          <a:blip r:embed="rId2"/>
          <a:stretch>
            <a:fillRect/>
          </a:stretch>
        </p:blipFill>
        <p:spPr>
          <a:xfrm>
            <a:off x="731520" y="2103120"/>
            <a:ext cx="6675120" cy="3176863"/>
          </a:xfrm>
          <a:prstGeom prst="rect">
            <a:avLst/>
          </a:prstGeom>
        </p:spPr>
      </p:pic>
      <p:sp>
        <p:nvSpPr>
          <p:cNvPr id="10" name="Text 6"/>
          <p:cNvSpPr txBox="1"/>
          <p:nvPr/>
        </p:nvSpPr>
        <p:spPr>
          <a:xfrm>
            <a:off x="731520" y="5353135"/>
            <a:ext cx="6675120" cy="274320"/>
          </a:xfrm>
          <a:prstGeom prst="rect">
            <a:avLst/>
          </a:prstGeom>
          <a:noFill/>
          <a:ln/>
        </p:spPr>
        <p:txBody>
          <a:bodyPr wrap="square" lIns="0" tIns="0" rIns="0" bIns="0" rtlCol="0" anchor="ctr"/>
          <a:lstStyle/>
          <a:p>
            <a:pPr indent="0" marL="0">
              <a:buNone/>
            </a:pPr>
            <a:r>
              <a:rPr lang="en-US" sz="900" dirty="0">
                <a:solidFill>
                  <a:srgbClr val="67625B"/>
                </a:solidFill>
                <a:latin typeface="Arial" pitchFamily="34" charset="0"/>
                <a:ea typeface="Arial" pitchFamily="34" charset="-122"/>
                <a:cs typeface="Arial" pitchFamily="34" charset="-120"/>
              </a:rPr>
              <a:t>Sverigedemokraterna Perstorp på Facebook, september 2026. Skärmbild via Skånes Folkblad 24/9 2026.</a:t>
            </a:r>
            <a:endParaRPr lang="en-US" sz="900" dirty="0"/>
          </a:p>
        </p:txBody>
      </p:sp>
      <p:sp>
        <p:nvSpPr>
          <p:cNvPr id="11" name="Text 7"/>
          <p:cNvSpPr txBox="1"/>
          <p:nvPr/>
        </p:nvSpPr>
        <p:spPr>
          <a:xfrm>
            <a:off x="7772400" y="2148840"/>
            <a:ext cx="411480" cy="457200"/>
          </a:xfrm>
          <a:prstGeom prst="rect">
            <a:avLst/>
          </a:prstGeom>
          <a:noFill/>
          <a:ln/>
        </p:spPr>
        <p:txBody>
          <a:bodyPr wrap="square" lIns="0" tIns="0" rIns="0" bIns="0" rtlCol="0" anchor="t"/>
          <a:lstStyle/>
          <a:p>
            <a:pPr indent="0" marL="0">
              <a:buNone/>
            </a:pPr>
            <a:r>
              <a:rPr lang="en-US" sz="1800" b="1" dirty="0">
                <a:solidFill>
                  <a:srgbClr val="1E1D1B"/>
                </a:solidFill>
                <a:latin typeface="Arial" pitchFamily="34" charset="0"/>
                <a:ea typeface="Arial" pitchFamily="34" charset="-122"/>
                <a:cs typeface="Arial" pitchFamily="34" charset="-120"/>
              </a:rPr>
              <a:t>1</a:t>
            </a:r>
            <a:endParaRPr lang="en-US" sz="1800" dirty="0"/>
          </a:p>
        </p:txBody>
      </p:sp>
      <p:sp>
        <p:nvSpPr>
          <p:cNvPr id="12" name="Text 8"/>
          <p:cNvSpPr txBox="1"/>
          <p:nvPr/>
        </p:nvSpPr>
        <p:spPr>
          <a:xfrm>
            <a:off x="8229600" y="2148840"/>
            <a:ext cx="3322015" cy="868680"/>
          </a:xfrm>
          <a:prstGeom prst="rect">
            <a:avLst/>
          </a:prstGeom>
          <a:noFill/>
          <a:ln/>
        </p:spPr>
        <p:txBody>
          <a:bodyPr wrap="square" lIns="0" tIns="0" rIns="0" bIns="0" rtlCol="0" anchor="t"/>
          <a:lstStyle/>
          <a:p>
            <a:pPr indent="0" marL="0">
              <a:buNone/>
            </a:pPr>
            <a:r>
              <a:rPr lang="en-US" sz="1800" dirty="0">
                <a:solidFill>
                  <a:srgbClr val="1E1D1B"/>
                </a:solidFill>
                <a:latin typeface="Arial" pitchFamily="34" charset="0"/>
                <a:ea typeface="Arial" pitchFamily="34" charset="-122"/>
                <a:cs typeface="Arial" pitchFamily="34" charset="-120"/>
              </a:rPr>
              <a:t>Vem har skrivit, och till vem?</a:t>
            </a:r>
            <a:endParaRPr lang="en-US" sz="1800" dirty="0"/>
          </a:p>
        </p:txBody>
      </p:sp>
      <p:sp>
        <p:nvSpPr>
          <p:cNvPr id="13" name="Text 9"/>
          <p:cNvSpPr txBox="1"/>
          <p:nvPr/>
        </p:nvSpPr>
        <p:spPr>
          <a:xfrm>
            <a:off x="7772400" y="3017520"/>
            <a:ext cx="411480" cy="457200"/>
          </a:xfrm>
          <a:prstGeom prst="rect">
            <a:avLst/>
          </a:prstGeom>
          <a:noFill/>
          <a:ln/>
        </p:spPr>
        <p:txBody>
          <a:bodyPr wrap="square" lIns="0" tIns="0" rIns="0" bIns="0" rtlCol="0" anchor="t"/>
          <a:lstStyle/>
          <a:p>
            <a:pPr indent="0" marL="0">
              <a:buNone/>
            </a:pPr>
            <a:r>
              <a:rPr lang="en-US" sz="1800" b="1" dirty="0">
                <a:solidFill>
                  <a:srgbClr val="1E1D1B"/>
                </a:solidFill>
                <a:latin typeface="Arial" pitchFamily="34" charset="0"/>
                <a:ea typeface="Arial" pitchFamily="34" charset="-122"/>
                <a:cs typeface="Arial" pitchFamily="34" charset="-120"/>
              </a:rPr>
              <a:t>2</a:t>
            </a:r>
            <a:endParaRPr lang="en-US" sz="1800" dirty="0"/>
          </a:p>
        </p:txBody>
      </p:sp>
      <p:sp>
        <p:nvSpPr>
          <p:cNvPr id="14" name="Text 10"/>
          <p:cNvSpPr txBox="1"/>
          <p:nvPr/>
        </p:nvSpPr>
        <p:spPr>
          <a:xfrm>
            <a:off x="8229600" y="3017520"/>
            <a:ext cx="3322015" cy="868680"/>
          </a:xfrm>
          <a:prstGeom prst="rect">
            <a:avLst/>
          </a:prstGeom>
          <a:noFill/>
          <a:ln/>
        </p:spPr>
        <p:txBody>
          <a:bodyPr wrap="square" lIns="0" tIns="0" rIns="0" bIns="0" rtlCol="0" anchor="t"/>
          <a:lstStyle/>
          <a:p>
            <a:pPr indent="0" marL="0">
              <a:buNone/>
            </a:pPr>
            <a:r>
              <a:rPr lang="en-US" sz="1800" dirty="0">
                <a:solidFill>
                  <a:srgbClr val="1E1D1B"/>
                </a:solidFill>
                <a:latin typeface="Arial" pitchFamily="34" charset="0"/>
                <a:ea typeface="Arial" pitchFamily="34" charset="-122"/>
                <a:cs typeface="Arial" pitchFamily="34" charset="-120"/>
              </a:rPr>
              <a:t>Vad ber partiet läsarna att göra?</a:t>
            </a:r>
            <a:endParaRPr lang="en-US" sz="1800" dirty="0"/>
          </a:p>
        </p:txBody>
      </p:sp>
      <p:sp>
        <p:nvSpPr>
          <p:cNvPr id="15" name="Text 11"/>
          <p:cNvSpPr txBox="1"/>
          <p:nvPr/>
        </p:nvSpPr>
        <p:spPr>
          <a:xfrm>
            <a:off x="7772400" y="3886200"/>
            <a:ext cx="411480" cy="457200"/>
          </a:xfrm>
          <a:prstGeom prst="rect">
            <a:avLst/>
          </a:prstGeom>
          <a:noFill/>
          <a:ln/>
        </p:spPr>
        <p:txBody>
          <a:bodyPr wrap="square" lIns="0" tIns="0" rIns="0" bIns="0" rtlCol="0" anchor="t"/>
          <a:lstStyle/>
          <a:p>
            <a:pPr indent="0" marL="0">
              <a:buNone/>
            </a:pPr>
            <a:r>
              <a:rPr lang="en-US" sz="1800" b="1" dirty="0">
                <a:solidFill>
                  <a:srgbClr val="1E1D1B"/>
                </a:solidFill>
                <a:latin typeface="Arial" pitchFamily="34" charset="0"/>
                <a:ea typeface="Arial" pitchFamily="34" charset="-122"/>
                <a:cs typeface="Arial" pitchFamily="34" charset="-120"/>
              </a:rPr>
              <a:t>3</a:t>
            </a:r>
            <a:endParaRPr lang="en-US" sz="1800" dirty="0"/>
          </a:p>
        </p:txBody>
      </p:sp>
      <p:sp>
        <p:nvSpPr>
          <p:cNvPr id="16" name="Text 12"/>
          <p:cNvSpPr txBox="1"/>
          <p:nvPr/>
        </p:nvSpPr>
        <p:spPr>
          <a:xfrm>
            <a:off x="8229600" y="3886200"/>
            <a:ext cx="3322015" cy="868680"/>
          </a:xfrm>
          <a:prstGeom prst="rect">
            <a:avLst/>
          </a:prstGeom>
          <a:noFill/>
          <a:ln/>
        </p:spPr>
        <p:txBody>
          <a:bodyPr wrap="square" lIns="0" tIns="0" rIns="0" bIns="0" rtlCol="0" anchor="t"/>
          <a:lstStyle/>
          <a:p>
            <a:pPr indent="0" marL="0">
              <a:buNone/>
            </a:pPr>
            <a:r>
              <a:rPr lang="en-US" sz="1800" dirty="0">
                <a:solidFill>
                  <a:srgbClr val="1E1D1B"/>
                </a:solidFill>
                <a:latin typeface="Arial" pitchFamily="34" charset="0"/>
                <a:ea typeface="Arial" pitchFamily="34" charset="-122"/>
                <a:cs typeface="Arial" pitchFamily="34" charset="-120"/>
              </a:rPr>
              <a:t>Vart ska namnen skickas?</a:t>
            </a:r>
            <a:endParaRPr lang="en-US" sz="1800" dirty="0"/>
          </a:p>
        </p:txBody>
      </p:sp>
      <p:sp>
        <p:nvSpPr>
          <p:cNvPr id="17" name="Text 13"/>
          <p:cNvSpPr txBox="1"/>
          <p:nvPr/>
        </p:nvSpPr>
        <p:spPr>
          <a:xfrm>
            <a:off x="7772400" y="4754880"/>
            <a:ext cx="411480" cy="457200"/>
          </a:xfrm>
          <a:prstGeom prst="rect">
            <a:avLst/>
          </a:prstGeom>
          <a:noFill/>
          <a:ln/>
        </p:spPr>
        <p:txBody>
          <a:bodyPr wrap="square" lIns="0" tIns="0" rIns="0" bIns="0" rtlCol="0" anchor="t"/>
          <a:lstStyle/>
          <a:p>
            <a:pPr indent="0" marL="0">
              <a:buNone/>
            </a:pPr>
            <a:r>
              <a:rPr lang="en-US" sz="1800" b="1" dirty="0">
                <a:solidFill>
                  <a:srgbClr val="1E1D1B"/>
                </a:solidFill>
                <a:latin typeface="Arial" pitchFamily="34" charset="0"/>
                <a:ea typeface="Arial" pitchFamily="34" charset="-122"/>
                <a:cs typeface="Arial" pitchFamily="34" charset="-120"/>
              </a:rPr>
              <a:t>4</a:t>
            </a:r>
            <a:endParaRPr lang="en-US" sz="1800" dirty="0"/>
          </a:p>
        </p:txBody>
      </p:sp>
      <p:sp>
        <p:nvSpPr>
          <p:cNvPr id="18" name="Text 14"/>
          <p:cNvSpPr txBox="1"/>
          <p:nvPr/>
        </p:nvSpPr>
        <p:spPr>
          <a:xfrm>
            <a:off x="8229600" y="4754880"/>
            <a:ext cx="3322015" cy="868680"/>
          </a:xfrm>
          <a:prstGeom prst="rect">
            <a:avLst/>
          </a:prstGeom>
          <a:noFill/>
          <a:ln/>
        </p:spPr>
        <p:txBody>
          <a:bodyPr wrap="square" lIns="0" tIns="0" rIns="0" bIns="0" rtlCol="0" anchor="t"/>
          <a:lstStyle/>
          <a:p>
            <a:pPr indent="0" marL="0">
              <a:buNone/>
            </a:pPr>
            <a:r>
              <a:rPr lang="en-US" sz="1800" dirty="0">
                <a:solidFill>
                  <a:srgbClr val="1E1D1B"/>
                </a:solidFill>
                <a:latin typeface="Arial" pitchFamily="34" charset="0"/>
                <a:ea typeface="Arial" pitchFamily="34" charset="-122"/>
                <a:cs typeface="Arial" pitchFamily="34" charset="-120"/>
              </a:rPr>
              <a:t>Hur skulle du känna dig som lärare i Perstorp?</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2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2</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Två förklaringar</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Läs båda. Skriv sedan svaret i rutan på s. 2.</a:t>
            </a:r>
            <a:endParaRPr lang="en-US" sz="1300" dirty="0"/>
          </a:p>
        </p:txBody>
      </p:sp>
      <p:sp>
        <p:nvSpPr>
          <p:cNvPr id="9" name="Shape 6"/>
          <p:cNvSpPr/>
          <p:nvPr/>
        </p:nvSpPr>
        <p:spPr>
          <a:xfrm>
            <a:off x="731520" y="2194560"/>
            <a:ext cx="5227168" cy="0"/>
          </a:xfrm>
          <a:prstGeom prst="line">
            <a:avLst/>
          </a:prstGeom>
          <a:noFill/>
          <a:ln w="12700">
            <a:solidFill>
              <a:srgbClr val="CFC9BF"/>
            </a:solidFill>
            <a:prstDash val="solid"/>
          </a:ln>
        </p:spPr>
      </p:sp>
      <p:sp>
        <p:nvSpPr>
          <p:cNvPr id="10" name="Text 7"/>
          <p:cNvSpPr txBox="1"/>
          <p:nvPr/>
        </p:nvSpPr>
        <p:spPr>
          <a:xfrm>
            <a:off x="731520" y="2331720"/>
            <a:ext cx="5135728" cy="365760"/>
          </a:xfrm>
          <a:prstGeom prst="rect">
            <a:avLst/>
          </a:prstGeom>
          <a:noFill/>
          <a:ln/>
        </p:spPr>
        <p:txBody>
          <a:bodyPr wrap="square" lIns="0" tIns="0" rIns="0" bIns="0" rtlCol="0" anchor="ctr"/>
          <a:lstStyle/>
          <a:p>
            <a:pPr indent="0" marL="0">
              <a:buNone/>
            </a:pPr>
            <a:r>
              <a:rPr lang="en-US" sz="1600" b="1" dirty="0">
                <a:solidFill>
                  <a:srgbClr val="1E1D1B"/>
                </a:solidFill>
                <a:latin typeface="Arial" pitchFamily="34" charset="0"/>
                <a:ea typeface="Arial" pitchFamily="34" charset="-122"/>
                <a:cs typeface="Arial" pitchFamily="34" charset="-120"/>
              </a:rPr>
              <a:t>Partiets förklaring</a:t>
            </a:r>
            <a:endParaRPr lang="en-US" sz="1600" dirty="0"/>
          </a:p>
        </p:txBody>
      </p:sp>
      <p:sp>
        <p:nvSpPr>
          <p:cNvPr id="11" name="Text 8"/>
          <p:cNvSpPr txBox="1"/>
          <p:nvPr/>
        </p:nvSpPr>
        <p:spPr>
          <a:xfrm>
            <a:off x="731520" y="2743200"/>
            <a:ext cx="5044288" cy="1645920"/>
          </a:xfrm>
          <a:prstGeom prst="rect">
            <a:avLst/>
          </a:prstGeom>
          <a:noFill/>
          <a:ln/>
        </p:spPr>
        <p:txBody>
          <a:bodyPr wrap="square" lIns="0" tIns="0" rIns="0" bIns="0" rtlCol="0" anchor="t"/>
          <a:lstStyle/>
          <a:p>
            <a:pPr indent="0" marL="0">
              <a:buNone/>
            </a:pPr>
            <a:r>
              <a:rPr lang="en-US" sz="2100" dirty="0">
                <a:solidFill>
                  <a:srgbClr val="1E1D1B"/>
                </a:solidFill>
                <a:latin typeface="Georgia" pitchFamily="34" charset="0"/>
                <a:ea typeface="Georgia" pitchFamily="34" charset="-122"/>
                <a:cs typeface="Georgia" pitchFamily="34" charset="-120"/>
              </a:rPr>
              <a:t>Lokalordföranden sa att inlägget blev felformulerat. Partiet ville hitta fall där lärare behandlat personer illa för att de har koppling till partiet.</a:t>
            </a:r>
            <a:endParaRPr lang="en-US" sz="2100" dirty="0"/>
          </a:p>
        </p:txBody>
      </p:sp>
      <p:sp>
        <p:nvSpPr>
          <p:cNvPr id="12" name="Shape 9"/>
          <p:cNvSpPr/>
          <p:nvPr/>
        </p:nvSpPr>
        <p:spPr>
          <a:xfrm>
            <a:off x="6324448" y="2194560"/>
            <a:ext cx="5227168" cy="0"/>
          </a:xfrm>
          <a:prstGeom prst="line">
            <a:avLst/>
          </a:prstGeom>
          <a:noFill/>
          <a:ln w="12700">
            <a:solidFill>
              <a:srgbClr val="CFC9BF"/>
            </a:solidFill>
            <a:prstDash val="solid"/>
          </a:ln>
        </p:spPr>
      </p:sp>
      <p:sp>
        <p:nvSpPr>
          <p:cNvPr id="13" name="Text 10"/>
          <p:cNvSpPr txBox="1"/>
          <p:nvPr/>
        </p:nvSpPr>
        <p:spPr>
          <a:xfrm>
            <a:off x="6324448" y="2331720"/>
            <a:ext cx="5135728" cy="365760"/>
          </a:xfrm>
          <a:prstGeom prst="rect">
            <a:avLst/>
          </a:prstGeom>
          <a:noFill/>
          <a:ln/>
        </p:spPr>
        <p:txBody>
          <a:bodyPr wrap="square" lIns="0" tIns="0" rIns="0" bIns="0" rtlCol="0" anchor="ctr"/>
          <a:lstStyle/>
          <a:p>
            <a:pPr indent="0" marL="0">
              <a:buNone/>
            </a:pPr>
            <a:r>
              <a:rPr lang="en-US" sz="1600" b="1" dirty="0">
                <a:solidFill>
                  <a:srgbClr val="1E1D1B"/>
                </a:solidFill>
                <a:latin typeface="Arial" pitchFamily="34" charset="0"/>
                <a:ea typeface="Arial" pitchFamily="34" charset="-122"/>
                <a:cs typeface="Arial" pitchFamily="34" charset="-120"/>
              </a:rPr>
              <a:t>Lärarfackets reaktion</a:t>
            </a:r>
            <a:endParaRPr lang="en-US" sz="1600" dirty="0"/>
          </a:p>
        </p:txBody>
      </p:sp>
      <p:sp>
        <p:nvSpPr>
          <p:cNvPr id="14" name="Text 11"/>
          <p:cNvSpPr txBox="1"/>
          <p:nvPr/>
        </p:nvSpPr>
        <p:spPr>
          <a:xfrm>
            <a:off x="6324448" y="2743200"/>
            <a:ext cx="5044288" cy="1645920"/>
          </a:xfrm>
          <a:prstGeom prst="rect">
            <a:avLst/>
          </a:prstGeom>
          <a:noFill/>
          <a:ln/>
        </p:spPr>
        <p:txBody>
          <a:bodyPr wrap="square" lIns="0" tIns="0" rIns="0" bIns="0" rtlCol="0" anchor="t"/>
          <a:lstStyle/>
          <a:p>
            <a:pPr indent="0" marL="0">
              <a:buNone/>
            </a:pPr>
            <a:r>
              <a:rPr lang="en-US" sz="2100" dirty="0">
                <a:solidFill>
                  <a:srgbClr val="1E1D1B"/>
                </a:solidFill>
                <a:latin typeface="Georgia" pitchFamily="34" charset="0"/>
                <a:ea typeface="Georgia" pitchFamily="34" charset="-122"/>
                <a:cs typeface="Georgia" pitchFamily="34" charset="-120"/>
              </a:rPr>
              <a:t>Sveriges Lärare i Perstorp varnade för en ”häxjakt”. Om lärare tystnar av rädsla blir det ett demokratiskt problem.</a:t>
            </a:r>
            <a:endParaRPr lang="en-US" sz="2100" dirty="0"/>
          </a:p>
        </p:txBody>
      </p:sp>
      <p:sp>
        <p:nvSpPr>
          <p:cNvPr id="15" name="Shape 12"/>
          <p:cNvSpPr/>
          <p:nvPr/>
        </p:nvSpPr>
        <p:spPr>
          <a:xfrm>
            <a:off x="731520" y="4754880"/>
            <a:ext cx="10820095" cy="1371600"/>
          </a:xfrm>
          <a:prstGeom prst="roundRect">
            <a:avLst>
              <a:gd name="adj" fmla="val 3333"/>
            </a:avLst>
          </a:prstGeom>
          <a:solidFill>
            <a:srgbClr val="FFFFFF"/>
          </a:solidFill>
          <a:ln w="12700">
            <a:solidFill>
              <a:srgbClr val="9A9389"/>
            </a:solidFill>
            <a:prstDash val="solid"/>
          </a:ln>
        </p:spPr>
      </p:sp>
      <p:sp>
        <p:nvSpPr>
          <p:cNvPr id="16" name="Text 13"/>
          <p:cNvSpPr txBox="1"/>
          <p:nvPr/>
        </p:nvSpPr>
        <p:spPr>
          <a:xfrm>
            <a:off x="960120" y="4892040"/>
            <a:ext cx="10362895" cy="1097280"/>
          </a:xfrm>
          <a:prstGeom prst="rect">
            <a:avLst/>
          </a:prstGeom>
          <a:noFill/>
          <a:ln/>
        </p:spPr>
        <p:txBody>
          <a:bodyPr wrap="square" lIns="0" tIns="0" rIns="0" bIns="0" rtlCol="0" anchor="ctr"/>
          <a:lstStyle/>
          <a:p>
            <a:pPr indent="0" marL="0">
              <a:buNone/>
            </a:pPr>
            <a:r>
              <a:rPr lang="en-US" sz="2000" b="1" dirty="0">
                <a:solidFill>
                  <a:srgbClr val="1E1D1B"/>
                </a:solidFill>
                <a:latin typeface="Arial" pitchFamily="34" charset="0"/>
                <a:ea typeface="Arial" pitchFamily="34" charset="-122"/>
                <a:cs typeface="Arial" pitchFamily="34" charset="-120"/>
              </a:rPr>
              <a:t>Skriv i häftet: Vad skulle ett parti kunna göra med en lista över lärares namn? Vem bestämmer över listan?</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3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3</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Begrepp att tänka med</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Helklass, 5 minuter. Elevhäftet s. 3.</a:t>
            </a:r>
            <a:endParaRPr lang="en-US" sz="1300" dirty="0"/>
          </a:p>
        </p:txBody>
      </p:sp>
      <p:sp>
        <p:nvSpPr>
          <p:cNvPr id="9" name="Shape 6"/>
          <p:cNvSpPr/>
          <p:nvPr/>
        </p:nvSpPr>
        <p:spPr>
          <a:xfrm>
            <a:off x="731520" y="2194560"/>
            <a:ext cx="3286658" cy="0"/>
          </a:xfrm>
          <a:prstGeom prst="line">
            <a:avLst/>
          </a:prstGeom>
          <a:noFill/>
          <a:ln w="12700">
            <a:solidFill>
              <a:srgbClr val="CFC9BF"/>
            </a:solidFill>
            <a:prstDash val="solid"/>
          </a:ln>
        </p:spPr>
      </p:sp>
      <p:sp>
        <p:nvSpPr>
          <p:cNvPr id="10" name="Text 7"/>
          <p:cNvSpPr txBox="1"/>
          <p:nvPr/>
        </p:nvSpPr>
        <p:spPr>
          <a:xfrm>
            <a:off x="731520" y="2331720"/>
            <a:ext cx="3286658" cy="411480"/>
          </a:xfrm>
          <a:prstGeom prst="rect">
            <a:avLst/>
          </a:prstGeom>
          <a:noFill/>
          <a:ln/>
        </p:spPr>
        <p:txBody>
          <a:bodyPr wrap="square" lIns="0" tIns="0" rIns="0" bIns="0" rtlCol="0" anchor="ctr"/>
          <a:lstStyle/>
          <a:p>
            <a:pPr indent="0" marL="0">
              <a:buNone/>
            </a:pPr>
            <a:r>
              <a:rPr lang="en-US" sz="1800" b="1" dirty="0">
                <a:solidFill>
                  <a:srgbClr val="1E1D1B"/>
                </a:solidFill>
                <a:latin typeface="Arial" pitchFamily="34" charset="0"/>
                <a:ea typeface="Arial" pitchFamily="34" charset="-122"/>
                <a:cs typeface="Arial" pitchFamily="34" charset="-120"/>
              </a:rPr>
              <a:t>Åsiktsregistrering</a:t>
            </a:r>
            <a:endParaRPr lang="en-US" sz="1800" dirty="0"/>
          </a:p>
        </p:txBody>
      </p:sp>
      <p:sp>
        <p:nvSpPr>
          <p:cNvPr id="11" name="Text 8"/>
          <p:cNvSpPr txBox="1"/>
          <p:nvPr/>
        </p:nvSpPr>
        <p:spPr>
          <a:xfrm>
            <a:off x="731520" y="2788920"/>
            <a:ext cx="3286658" cy="1097280"/>
          </a:xfrm>
          <a:prstGeom prst="rect">
            <a:avLst/>
          </a:prstGeom>
          <a:noFill/>
          <a:ln/>
        </p:spPr>
        <p:txBody>
          <a:bodyPr wrap="square" lIns="0" tIns="0" rIns="0" bIns="0" rtlCol="0" anchor="t"/>
          <a:lstStyle/>
          <a:p>
            <a:pPr indent="0" marL="0">
              <a:buNone/>
            </a:pPr>
            <a:r>
              <a:rPr lang="en-US" sz="1800" dirty="0">
                <a:solidFill>
                  <a:srgbClr val="1E1D1B"/>
                </a:solidFill>
                <a:latin typeface="Georgia" pitchFamily="34" charset="0"/>
                <a:ea typeface="Georgia" pitchFamily="34" charset="-122"/>
                <a:cs typeface="Georgia" pitchFamily="34" charset="-120"/>
              </a:rPr>
              <a:t>Att föra register över personer på grund av vad de tycker.</a:t>
            </a:r>
            <a:endParaRPr lang="en-US" sz="1800" dirty="0"/>
          </a:p>
        </p:txBody>
      </p:sp>
      <p:sp>
        <p:nvSpPr>
          <p:cNvPr id="12" name="Shape 9"/>
          <p:cNvSpPr/>
          <p:nvPr/>
        </p:nvSpPr>
        <p:spPr>
          <a:xfrm>
            <a:off x="4338218" y="2194560"/>
            <a:ext cx="3286658" cy="0"/>
          </a:xfrm>
          <a:prstGeom prst="line">
            <a:avLst/>
          </a:prstGeom>
          <a:noFill/>
          <a:ln w="12700">
            <a:solidFill>
              <a:srgbClr val="CFC9BF"/>
            </a:solidFill>
            <a:prstDash val="solid"/>
          </a:ln>
        </p:spPr>
      </p:sp>
      <p:sp>
        <p:nvSpPr>
          <p:cNvPr id="13" name="Text 10"/>
          <p:cNvSpPr txBox="1"/>
          <p:nvPr/>
        </p:nvSpPr>
        <p:spPr>
          <a:xfrm>
            <a:off x="4338218" y="2331720"/>
            <a:ext cx="3286658" cy="411480"/>
          </a:xfrm>
          <a:prstGeom prst="rect">
            <a:avLst/>
          </a:prstGeom>
          <a:noFill/>
          <a:ln/>
        </p:spPr>
        <p:txBody>
          <a:bodyPr wrap="square" lIns="0" tIns="0" rIns="0" bIns="0" rtlCol="0" anchor="ctr"/>
          <a:lstStyle/>
          <a:p>
            <a:pPr indent="0" marL="0">
              <a:buNone/>
            </a:pPr>
            <a:r>
              <a:rPr lang="en-US" sz="1800" b="1" dirty="0">
                <a:solidFill>
                  <a:srgbClr val="1E1D1B"/>
                </a:solidFill>
                <a:latin typeface="Arial" pitchFamily="34" charset="0"/>
                <a:ea typeface="Arial" pitchFamily="34" charset="-122"/>
                <a:cs typeface="Arial" pitchFamily="34" charset="-120"/>
              </a:rPr>
              <a:t>Angiveri</a:t>
            </a:r>
            <a:endParaRPr lang="en-US" sz="1800" dirty="0"/>
          </a:p>
        </p:txBody>
      </p:sp>
      <p:sp>
        <p:nvSpPr>
          <p:cNvPr id="14" name="Text 11"/>
          <p:cNvSpPr txBox="1"/>
          <p:nvPr/>
        </p:nvSpPr>
        <p:spPr>
          <a:xfrm>
            <a:off x="4338218" y="2788920"/>
            <a:ext cx="3286658" cy="1097280"/>
          </a:xfrm>
          <a:prstGeom prst="rect">
            <a:avLst/>
          </a:prstGeom>
          <a:noFill/>
          <a:ln/>
        </p:spPr>
        <p:txBody>
          <a:bodyPr wrap="square" lIns="0" tIns="0" rIns="0" bIns="0" rtlCol="0" anchor="t"/>
          <a:lstStyle/>
          <a:p>
            <a:pPr indent="0" marL="0">
              <a:buNone/>
            </a:pPr>
            <a:r>
              <a:rPr lang="en-US" sz="1800" dirty="0">
                <a:solidFill>
                  <a:srgbClr val="1E1D1B"/>
                </a:solidFill>
                <a:latin typeface="Georgia" pitchFamily="34" charset="0"/>
                <a:ea typeface="Georgia" pitchFamily="34" charset="-122"/>
                <a:cs typeface="Georgia" pitchFamily="34" charset="-120"/>
              </a:rPr>
              <a:t>Att anmäla eller peka ut någon så att personen drabbas.</a:t>
            </a:r>
            <a:endParaRPr lang="en-US" sz="1800" dirty="0"/>
          </a:p>
        </p:txBody>
      </p:sp>
      <p:sp>
        <p:nvSpPr>
          <p:cNvPr id="15" name="Shape 12"/>
          <p:cNvSpPr/>
          <p:nvPr/>
        </p:nvSpPr>
        <p:spPr>
          <a:xfrm>
            <a:off x="7944917" y="2194560"/>
            <a:ext cx="3286658" cy="0"/>
          </a:xfrm>
          <a:prstGeom prst="line">
            <a:avLst/>
          </a:prstGeom>
          <a:noFill/>
          <a:ln w="12700">
            <a:solidFill>
              <a:srgbClr val="CFC9BF"/>
            </a:solidFill>
            <a:prstDash val="solid"/>
          </a:ln>
        </p:spPr>
      </p:sp>
      <p:sp>
        <p:nvSpPr>
          <p:cNvPr id="16" name="Text 13"/>
          <p:cNvSpPr txBox="1"/>
          <p:nvPr/>
        </p:nvSpPr>
        <p:spPr>
          <a:xfrm>
            <a:off x="7944917" y="2331720"/>
            <a:ext cx="3286658" cy="411480"/>
          </a:xfrm>
          <a:prstGeom prst="rect">
            <a:avLst/>
          </a:prstGeom>
          <a:noFill/>
          <a:ln/>
        </p:spPr>
        <p:txBody>
          <a:bodyPr wrap="square" lIns="0" tIns="0" rIns="0" bIns="0" rtlCol="0" anchor="ctr"/>
          <a:lstStyle/>
          <a:p>
            <a:pPr indent="0" marL="0">
              <a:buNone/>
            </a:pPr>
            <a:r>
              <a:rPr lang="en-US" sz="1800" b="1" dirty="0">
                <a:solidFill>
                  <a:srgbClr val="1E1D1B"/>
                </a:solidFill>
                <a:latin typeface="Arial" pitchFamily="34" charset="0"/>
                <a:ea typeface="Arial" pitchFamily="34" charset="-122"/>
                <a:cs typeface="Arial" pitchFamily="34" charset="-120"/>
              </a:rPr>
              <a:t>Självcensur</a:t>
            </a:r>
            <a:endParaRPr lang="en-US" sz="1800" dirty="0"/>
          </a:p>
        </p:txBody>
      </p:sp>
      <p:sp>
        <p:nvSpPr>
          <p:cNvPr id="17" name="Text 14"/>
          <p:cNvSpPr txBox="1"/>
          <p:nvPr/>
        </p:nvSpPr>
        <p:spPr>
          <a:xfrm>
            <a:off x="7944917" y="2788920"/>
            <a:ext cx="3286658" cy="1097280"/>
          </a:xfrm>
          <a:prstGeom prst="rect">
            <a:avLst/>
          </a:prstGeom>
          <a:noFill/>
          <a:ln/>
        </p:spPr>
        <p:txBody>
          <a:bodyPr wrap="square" lIns="0" tIns="0" rIns="0" bIns="0" rtlCol="0" anchor="t"/>
          <a:lstStyle/>
          <a:p>
            <a:pPr indent="0" marL="0">
              <a:buNone/>
            </a:pPr>
            <a:r>
              <a:rPr lang="en-US" sz="1800" dirty="0">
                <a:solidFill>
                  <a:srgbClr val="1E1D1B"/>
                </a:solidFill>
                <a:latin typeface="Georgia" pitchFamily="34" charset="0"/>
                <a:ea typeface="Georgia" pitchFamily="34" charset="-122"/>
                <a:cs typeface="Georgia" pitchFamily="34" charset="-120"/>
              </a:rPr>
              <a:t>När människor inte vågar säga vad de tycker.</a:t>
            </a:r>
            <a:endParaRPr lang="en-US" sz="1800" dirty="0"/>
          </a:p>
        </p:txBody>
      </p:sp>
      <p:sp>
        <p:nvSpPr>
          <p:cNvPr id="18" name="Shape 15"/>
          <p:cNvSpPr/>
          <p:nvPr/>
        </p:nvSpPr>
        <p:spPr>
          <a:xfrm>
            <a:off x="731520" y="4114800"/>
            <a:ext cx="3286658" cy="0"/>
          </a:xfrm>
          <a:prstGeom prst="line">
            <a:avLst/>
          </a:prstGeom>
          <a:noFill/>
          <a:ln w="12700">
            <a:solidFill>
              <a:srgbClr val="CFC9BF"/>
            </a:solidFill>
            <a:prstDash val="solid"/>
          </a:ln>
        </p:spPr>
      </p:sp>
      <p:sp>
        <p:nvSpPr>
          <p:cNvPr id="19" name="Text 16"/>
          <p:cNvSpPr txBox="1"/>
          <p:nvPr/>
        </p:nvSpPr>
        <p:spPr>
          <a:xfrm>
            <a:off x="731520" y="4251960"/>
            <a:ext cx="3286658" cy="411480"/>
          </a:xfrm>
          <a:prstGeom prst="rect">
            <a:avLst/>
          </a:prstGeom>
          <a:noFill/>
          <a:ln/>
        </p:spPr>
        <p:txBody>
          <a:bodyPr wrap="square" lIns="0" tIns="0" rIns="0" bIns="0" rtlCol="0" anchor="ctr"/>
          <a:lstStyle/>
          <a:p>
            <a:pPr indent="0" marL="0">
              <a:buNone/>
            </a:pPr>
            <a:r>
              <a:rPr lang="en-US" sz="1800" b="1" dirty="0">
                <a:solidFill>
                  <a:srgbClr val="1E1D1B"/>
                </a:solidFill>
                <a:latin typeface="Arial" pitchFamily="34" charset="0"/>
                <a:ea typeface="Arial" pitchFamily="34" charset="-122"/>
                <a:cs typeface="Arial" pitchFamily="34" charset="-120"/>
              </a:rPr>
              <a:t>Yttrandefrihet</a:t>
            </a:r>
            <a:endParaRPr lang="en-US" sz="1800" dirty="0"/>
          </a:p>
        </p:txBody>
      </p:sp>
      <p:sp>
        <p:nvSpPr>
          <p:cNvPr id="20" name="Text 17"/>
          <p:cNvSpPr txBox="1"/>
          <p:nvPr/>
        </p:nvSpPr>
        <p:spPr>
          <a:xfrm>
            <a:off x="731520" y="4709160"/>
            <a:ext cx="3286658" cy="1097280"/>
          </a:xfrm>
          <a:prstGeom prst="rect">
            <a:avLst/>
          </a:prstGeom>
          <a:noFill/>
          <a:ln/>
        </p:spPr>
        <p:txBody>
          <a:bodyPr wrap="square" lIns="0" tIns="0" rIns="0" bIns="0" rtlCol="0" anchor="t"/>
          <a:lstStyle/>
          <a:p>
            <a:pPr indent="0" marL="0">
              <a:buNone/>
            </a:pPr>
            <a:r>
              <a:rPr lang="en-US" sz="1800" dirty="0">
                <a:solidFill>
                  <a:srgbClr val="1E1D1B"/>
                </a:solidFill>
                <a:latin typeface="Georgia" pitchFamily="34" charset="0"/>
                <a:ea typeface="Georgia" pitchFamily="34" charset="-122"/>
                <a:cs typeface="Georgia" pitchFamily="34" charset="-120"/>
              </a:rPr>
              <a:t>Rätten att fritt uttrycka tankar och åsikter.</a:t>
            </a:r>
            <a:endParaRPr lang="en-US" sz="1800" dirty="0"/>
          </a:p>
        </p:txBody>
      </p:sp>
      <p:sp>
        <p:nvSpPr>
          <p:cNvPr id="21" name="Shape 18"/>
          <p:cNvSpPr/>
          <p:nvPr/>
        </p:nvSpPr>
        <p:spPr>
          <a:xfrm>
            <a:off x="4338218" y="4114800"/>
            <a:ext cx="3286658" cy="0"/>
          </a:xfrm>
          <a:prstGeom prst="line">
            <a:avLst/>
          </a:prstGeom>
          <a:noFill/>
          <a:ln w="12700">
            <a:solidFill>
              <a:srgbClr val="CFC9BF"/>
            </a:solidFill>
            <a:prstDash val="solid"/>
          </a:ln>
        </p:spPr>
      </p:sp>
      <p:sp>
        <p:nvSpPr>
          <p:cNvPr id="22" name="Text 19"/>
          <p:cNvSpPr txBox="1"/>
          <p:nvPr/>
        </p:nvSpPr>
        <p:spPr>
          <a:xfrm>
            <a:off x="4338218" y="4251960"/>
            <a:ext cx="3286658" cy="411480"/>
          </a:xfrm>
          <a:prstGeom prst="rect">
            <a:avLst/>
          </a:prstGeom>
          <a:noFill/>
          <a:ln/>
        </p:spPr>
        <p:txBody>
          <a:bodyPr wrap="square" lIns="0" tIns="0" rIns="0" bIns="0" rtlCol="0" anchor="ctr"/>
          <a:lstStyle/>
          <a:p>
            <a:pPr indent="0" marL="0">
              <a:buNone/>
            </a:pPr>
            <a:r>
              <a:rPr lang="en-US" sz="1800" b="1" dirty="0">
                <a:solidFill>
                  <a:srgbClr val="1E1D1B"/>
                </a:solidFill>
                <a:latin typeface="Arial" pitchFamily="34" charset="0"/>
                <a:ea typeface="Arial" pitchFamily="34" charset="-122"/>
                <a:cs typeface="Arial" pitchFamily="34" charset="-120"/>
              </a:rPr>
              <a:t>Rättsstat</a:t>
            </a:r>
            <a:endParaRPr lang="en-US" sz="1800" dirty="0"/>
          </a:p>
        </p:txBody>
      </p:sp>
      <p:sp>
        <p:nvSpPr>
          <p:cNvPr id="23" name="Text 20"/>
          <p:cNvSpPr txBox="1"/>
          <p:nvPr/>
        </p:nvSpPr>
        <p:spPr>
          <a:xfrm>
            <a:off x="4338218" y="4709160"/>
            <a:ext cx="3286658" cy="1097280"/>
          </a:xfrm>
          <a:prstGeom prst="rect">
            <a:avLst/>
          </a:prstGeom>
          <a:noFill/>
          <a:ln/>
        </p:spPr>
        <p:txBody>
          <a:bodyPr wrap="square" lIns="0" tIns="0" rIns="0" bIns="0" rtlCol="0" anchor="t"/>
          <a:lstStyle/>
          <a:p>
            <a:pPr indent="0" marL="0">
              <a:buNone/>
            </a:pPr>
            <a:r>
              <a:rPr lang="en-US" sz="1800" dirty="0">
                <a:solidFill>
                  <a:srgbClr val="1E1D1B"/>
                </a:solidFill>
                <a:latin typeface="Georgia" pitchFamily="34" charset="0"/>
                <a:ea typeface="Georgia" pitchFamily="34" charset="-122"/>
                <a:cs typeface="Georgia" pitchFamily="34" charset="-120"/>
              </a:rPr>
              <a:t>Även makthavare måste följa lagen. Domstolar kan pröva deras beslut.</a:t>
            </a:r>
            <a:endParaRPr lang="en-US" sz="1800" dirty="0"/>
          </a:p>
        </p:txBody>
      </p:sp>
      <p:sp>
        <p:nvSpPr>
          <p:cNvPr id="24" name="Shape 21"/>
          <p:cNvSpPr/>
          <p:nvPr/>
        </p:nvSpPr>
        <p:spPr>
          <a:xfrm>
            <a:off x="7944917" y="4114800"/>
            <a:ext cx="3286658" cy="0"/>
          </a:xfrm>
          <a:prstGeom prst="line">
            <a:avLst/>
          </a:prstGeom>
          <a:noFill/>
          <a:ln w="12700">
            <a:solidFill>
              <a:srgbClr val="CFC9BF"/>
            </a:solidFill>
            <a:prstDash val="solid"/>
          </a:ln>
        </p:spPr>
      </p:sp>
      <p:sp>
        <p:nvSpPr>
          <p:cNvPr id="25" name="Text 22"/>
          <p:cNvSpPr txBox="1"/>
          <p:nvPr/>
        </p:nvSpPr>
        <p:spPr>
          <a:xfrm>
            <a:off x="7944917" y="4251960"/>
            <a:ext cx="3286658" cy="411480"/>
          </a:xfrm>
          <a:prstGeom prst="rect">
            <a:avLst/>
          </a:prstGeom>
          <a:noFill/>
          <a:ln/>
        </p:spPr>
        <p:txBody>
          <a:bodyPr wrap="square" lIns="0" tIns="0" rIns="0" bIns="0" rtlCol="0" anchor="ctr"/>
          <a:lstStyle/>
          <a:p>
            <a:pPr indent="0" marL="0">
              <a:buNone/>
            </a:pPr>
            <a:r>
              <a:rPr lang="en-US" sz="1800" b="1" dirty="0">
                <a:solidFill>
                  <a:srgbClr val="1E1D1B"/>
                </a:solidFill>
                <a:latin typeface="Arial" pitchFamily="34" charset="0"/>
                <a:ea typeface="Arial" pitchFamily="34" charset="-122"/>
                <a:cs typeface="Arial" pitchFamily="34" charset="-120"/>
              </a:rPr>
              <a:t>Känsliga personuppgifter</a:t>
            </a:r>
            <a:endParaRPr lang="en-US" sz="1800" dirty="0"/>
          </a:p>
        </p:txBody>
      </p:sp>
      <p:sp>
        <p:nvSpPr>
          <p:cNvPr id="26" name="Text 23"/>
          <p:cNvSpPr txBox="1"/>
          <p:nvPr/>
        </p:nvSpPr>
        <p:spPr>
          <a:xfrm>
            <a:off x="7944917" y="4709160"/>
            <a:ext cx="3286658" cy="1097280"/>
          </a:xfrm>
          <a:prstGeom prst="rect">
            <a:avLst/>
          </a:prstGeom>
          <a:noFill/>
          <a:ln/>
        </p:spPr>
        <p:txBody>
          <a:bodyPr wrap="square" lIns="0" tIns="0" rIns="0" bIns="0" rtlCol="0" anchor="t"/>
          <a:lstStyle/>
          <a:p>
            <a:pPr indent="0" marL="0">
              <a:buNone/>
            </a:pPr>
            <a:r>
              <a:rPr lang="en-US" sz="1800" dirty="0">
                <a:solidFill>
                  <a:srgbClr val="1E1D1B"/>
                </a:solidFill>
                <a:latin typeface="Georgia" pitchFamily="34" charset="0"/>
                <a:ea typeface="Georgia" pitchFamily="34" charset="-122"/>
                <a:cs typeface="Georgia" pitchFamily="34" charset="-120"/>
              </a:rPr>
              <a:t>Till exempel politiska åsikter. Kräver särskilt skydd enligt lag.</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3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1463040"/>
            <a:ext cx="914400" cy="1280160"/>
          </a:xfrm>
          <a:prstGeom prst="rect">
            <a:avLst/>
          </a:prstGeom>
          <a:noFill/>
          <a:ln/>
        </p:spPr>
        <p:txBody>
          <a:bodyPr wrap="square" lIns="0" tIns="0" rIns="0" bIns="0" rtlCol="0" anchor="ctr"/>
          <a:lstStyle/>
          <a:p>
            <a:pPr indent="0" marL="0">
              <a:buNone/>
            </a:pPr>
            <a:r>
              <a:rPr lang="en-US" sz="8000" dirty="0">
                <a:solidFill>
                  <a:srgbClr val="6E2338"/>
                </a:solidFill>
                <a:latin typeface="Georgia" pitchFamily="34" charset="0"/>
                <a:ea typeface="Georgia" pitchFamily="34" charset="-122"/>
                <a:cs typeface="Georgia" pitchFamily="34" charset="-120"/>
              </a:rPr>
              <a:t>§</a:t>
            </a:r>
            <a:endParaRPr lang="en-US" sz="8000" dirty="0"/>
          </a:p>
        </p:txBody>
      </p:sp>
      <p:sp>
        <p:nvSpPr>
          <p:cNvPr id="7" name="Text 4"/>
          <p:cNvSpPr txBox="1"/>
          <p:nvPr/>
        </p:nvSpPr>
        <p:spPr>
          <a:xfrm>
            <a:off x="1828800" y="1645920"/>
            <a:ext cx="9539935" cy="2560320"/>
          </a:xfrm>
          <a:prstGeom prst="rect">
            <a:avLst/>
          </a:prstGeom>
          <a:noFill/>
          <a:ln/>
        </p:spPr>
        <p:txBody>
          <a:bodyPr wrap="square" lIns="0" tIns="0" rIns="0" bIns="0" rtlCol="0" anchor="t"/>
          <a:lstStyle/>
          <a:p>
            <a:pPr indent="0" marL="0">
              <a:buNone/>
            </a:pPr>
            <a:r>
              <a:rPr lang="en-US" sz="3600" i="1" dirty="0">
                <a:solidFill>
                  <a:srgbClr val="1E1D1B"/>
                </a:solidFill>
                <a:latin typeface="Georgia" pitchFamily="34" charset="0"/>
                <a:ea typeface="Georgia" pitchFamily="34" charset="-122"/>
                <a:cs typeface="Georgia" pitchFamily="34" charset="-120"/>
              </a:rPr>
              <a:t>”Ingen svensk medborgare får utan samtycke antecknas i ett allmänt register enbart på grund av sin politiska åskådning.”</a:t>
            </a:r>
            <a:endParaRPr lang="en-US" sz="3600" dirty="0"/>
          </a:p>
        </p:txBody>
      </p:sp>
      <p:sp>
        <p:nvSpPr>
          <p:cNvPr id="8" name="Text 5"/>
          <p:cNvSpPr txBox="1"/>
          <p:nvPr/>
        </p:nvSpPr>
        <p:spPr>
          <a:xfrm>
            <a:off x="1828800" y="4480560"/>
            <a:ext cx="9539935" cy="365760"/>
          </a:xfrm>
          <a:prstGeom prst="rect">
            <a:avLst/>
          </a:prstGeom>
          <a:noFill/>
          <a:ln/>
        </p:spPr>
        <p:txBody>
          <a:bodyPr wrap="square" lIns="0" tIns="0" rIns="0" bIns="0" rtlCol="0" anchor="ctr"/>
          <a:lstStyle/>
          <a:p>
            <a:pPr indent="0" marL="0">
              <a:buNone/>
            </a:pPr>
            <a:r>
              <a:rPr lang="en-US" sz="1500" dirty="0">
                <a:solidFill>
                  <a:srgbClr val="67625B"/>
                </a:solidFill>
                <a:latin typeface="Arial" pitchFamily="34" charset="0"/>
                <a:ea typeface="Arial" pitchFamily="34" charset="-122"/>
                <a:cs typeface="Arial" pitchFamily="34" charset="-120"/>
              </a:rPr>
              <a:t>Regeringsformen 2 kap. 3 §. Förbudet gäller myndigheter.</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4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4</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Expertgrupp</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Grupp, 12 minuter. Du behöver ditt bildkort och elevhäftet s. 3 och 4.</a:t>
            </a:r>
            <a:endParaRPr lang="en-US" sz="1300" dirty="0"/>
          </a:p>
        </p:txBody>
      </p:sp>
      <p:sp>
        <p:nvSpPr>
          <p:cNvPr id="9" name="Text 6"/>
          <p:cNvSpPr txBox="1"/>
          <p:nvPr/>
        </p:nvSpPr>
        <p:spPr>
          <a:xfrm>
            <a:off x="731520" y="219456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1</a:t>
            </a:r>
            <a:endParaRPr lang="en-US" sz="1900" dirty="0"/>
          </a:p>
        </p:txBody>
      </p:sp>
      <p:sp>
        <p:nvSpPr>
          <p:cNvPr id="10" name="Text 7"/>
          <p:cNvSpPr txBox="1"/>
          <p:nvPr/>
        </p:nvSpPr>
        <p:spPr>
          <a:xfrm>
            <a:off x="1188720" y="2194560"/>
            <a:ext cx="5577840" cy="86868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Läs bildkortet högt tillsammans.</a:t>
            </a:r>
            <a:endParaRPr lang="en-US" sz="1900" dirty="0"/>
          </a:p>
        </p:txBody>
      </p:sp>
      <p:sp>
        <p:nvSpPr>
          <p:cNvPr id="11" name="Text 8"/>
          <p:cNvSpPr txBox="1"/>
          <p:nvPr/>
        </p:nvSpPr>
        <p:spPr>
          <a:xfrm>
            <a:off x="731520" y="306324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2</a:t>
            </a:r>
            <a:endParaRPr lang="en-US" sz="1900" dirty="0"/>
          </a:p>
        </p:txBody>
      </p:sp>
      <p:sp>
        <p:nvSpPr>
          <p:cNvPr id="12" name="Text 9"/>
          <p:cNvSpPr txBox="1"/>
          <p:nvPr/>
        </p:nvSpPr>
        <p:spPr>
          <a:xfrm>
            <a:off x="1188720" y="3063240"/>
            <a:ext cx="5577840" cy="86868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Besvara A till D. Skriv i er rad i fallmatrisen, s. 4.</a:t>
            </a:r>
            <a:endParaRPr lang="en-US" sz="1900" dirty="0"/>
          </a:p>
        </p:txBody>
      </p:sp>
      <p:sp>
        <p:nvSpPr>
          <p:cNvPr id="13" name="Text 10"/>
          <p:cNvSpPr txBox="1"/>
          <p:nvPr/>
        </p:nvSpPr>
        <p:spPr>
          <a:xfrm>
            <a:off x="731520" y="393192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3</a:t>
            </a:r>
            <a:endParaRPr lang="en-US" sz="1900" dirty="0"/>
          </a:p>
        </p:txBody>
      </p:sp>
      <p:sp>
        <p:nvSpPr>
          <p:cNvPr id="14" name="Text 11"/>
          <p:cNvSpPr txBox="1"/>
          <p:nvPr/>
        </p:nvSpPr>
        <p:spPr>
          <a:xfrm>
            <a:off x="1188720" y="3931920"/>
            <a:ext cx="5577840" cy="86868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Diskutera frågan längst ner på bildkortet.</a:t>
            </a:r>
            <a:endParaRPr lang="en-US" sz="1900" dirty="0"/>
          </a:p>
        </p:txBody>
      </p:sp>
      <p:sp>
        <p:nvSpPr>
          <p:cNvPr id="15" name="Text 12"/>
          <p:cNvSpPr txBox="1"/>
          <p:nvPr/>
        </p:nvSpPr>
        <p:spPr>
          <a:xfrm>
            <a:off x="731520" y="480060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4</a:t>
            </a:r>
            <a:endParaRPr lang="en-US" sz="1900" dirty="0"/>
          </a:p>
        </p:txBody>
      </p:sp>
      <p:sp>
        <p:nvSpPr>
          <p:cNvPr id="16" name="Text 13"/>
          <p:cNvSpPr txBox="1"/>
          <p:nvPr/>
        </p:nvSpPr>
        <p:spPr>
          <a:xfrm>
            <a:off x="1188720" y="4800600"/>
            <a:ext cx="5577840" cy="86868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Skriv ditt minutmanus på s. 3. Öva en gång högt.</a:t>
            </a:r>
            <a:endParaRPr lang="en-US" sz="1900" dirty="0"/>
          </a:p>
        </p:txBody>
      </p:sp>
      <p:sp>
        <p:nvSpPr>
          <p:cNvPr id="17" name="Text 14"/>
          <p:cNvSpPr txBox="1"/>
          <p:nvPr/>
        </p:nvSpPr>
        <p:spPr>
          <a:xfrm>
            <a:off x="7315200" y="2194560"/>
            <a:ext cx="4114800" cy="365760"/>
          </a:xfrm>
          <a:prstGeom prst="rect">
            <a:avLst/>
          </a:prstGeom>
          <a:noFill/>
          <a:ln/>
        </p:spPr>
        <p:txBody>
          <a:bodyPr wrap="square" lIns="0" tIns="0" rIns="0" bIns="0" rtlCol="0" anchor="ctr"/>
          <a:lstStyle/>
          <a:p>
            <a:pPr indent="0" marL="0">
              <a:buNone/>
            </a:pPr>
            <a:r>
              <a:rPr lang="en-US" sz="1500" b="1" dirty="0">
                <a:solidFill>
                  <a:srgbClr val="67625B"/>
                </a:solidFill>
                <a:latin typeface="Arial" pitchFamily="34" charset="0"/>
                <a:ea typeface="Arial" pitchFamily="34" charset="-122"/>
                <a:cs typeface="Arial" pitchFamily="34" charset="-120"/>
              </a:rPr>
              <a:t>Frågorna</a:t>
            </a:r>
            <a:endParaRPr lang="en-US" sz="1500" dirty="0"/>
          </a:p>
        </p:txBody>
      </p:sp>
      <p:sp>
        <p:nvSpPr>
          <p:cNvPr id="18" name="Text 15"/>
          <p:cNvSpPr txBox="1"/>
          <p:nvPr/>
        </p:nvSpPr>
        <p:spPr>
          <a:xfrm>
            <a:off x="7315200" y="2651760"/>
            <a:ext cx="411480" cy="457200"/>
          </a:xfrm>
          <a:prstGeom prst="rect">
            <a:avLst/>
          </a:prstGeom>
          <a:noFill/>
          <a:ln/>
        </p:spPr>
        <p:txBody>
          <a:bodyPr wrap="square" lIns="0" tIns="0" rIns="0" bIns="0" rtlCol="0" anchor="t"/>
          <a:lstStyle/>
          <a:p>
            <a:pPr indent="0" marL="0">
              <a:buNone/>
            </a:pPr>
            <a:r>
              <a:rPr lang="en-US" sz="1900" b="1" i="1" dirty="0">
                <a:solidFill>
                  <a:srgbClr val="6E2338"/>
                </a:solidFill>
                <a:latin typeface="Georgia" pitchFamily="34" charset="0"/>
                <a:ea typeface="Georgia" pitchFamily="34" charset="-122"/>
                <a:cs typeface="Georgia" pitchFamily="34" charset="-120"/>
              </a:rPr>
              <a:t>A</a:t>
            </a:r>
            <a:endParaRPr lang="en-US" sz="1900" dirty="0"/>
          </a:p>
        </p:txBody>
      </p:sp>
      <p:sp>
        <p:nvSpPr>
          <p:cNvPr id="19" name="Text 16"/>
          <p:cNvSpPr txBox="1"/>
          <p:nvPr/>
        </p:nvSpPr>
        <p:spPr>
          <a:xfrm>
            <a:off x="7772400" y="2651760"/>
            <a:ext cx="3779215" cy="77724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Vem pekades ut eller registrerades?</a:t>
            </a:r>
            <a:endParaRPr lang="en-US" sz="1900" dirty="0"/>
          </a:p>
        </p:txBody>
      </p:sp>
      <p:sp>
        <p:nvSpPr>
          <p:cNvPr id="20" name="Text 17"/>
          <p:cNvSpPr txBox="1"/>
          <p:nvPr/>
        </p:nvSpPr>
        <p:spPr>
          <a:xfrm>
            <a:off x="7315200" y="3429000"/>
            <a:ext cx="411480" cy="457200"/>
          </a:xfrm>
          <a:prstGeom prst="rect">
            <a:avLst/>
          </a:prstGeom>
          <a:noFill/>
          <a:ln/>
        </p:spPr>
        <p:txBody>
          <a:bodyPr wrap="square" lIns="0" tIns="0" rIns="0" bIns="0" rtlCol="0" anchor="t"/>
          <a:lstStyle/>
          <a:p>
            <a:pPr indent="0" marL="0">
              <a:buNone/>
            </a:pPr>
            <a:r>
              <a:rPr lang="en-US" sz="1900" b="1" i="1" dirty="0">
                <a:solidFill>
                  <a:srgbClr val="6E2338"/>
                </a:solidFill>
                <a:latin typeface="Georgia" pitchFamily="34" charset="0"/>
                <a:ea typeface="Georgia" pitchFamily="34" charset="-122"/>
                <a:cs typeface="Georgia" pitchFamily="34" charset="-120"/>
              </a:rPr>
              <a:t>B</a:t>
            </a:r>
            <a:endParaRPr lang="en-US" sz="1900" dirty="0"/>
          </a:p>
        </p:txBody>
      </p:sp>
      <p:sp>
        <p:nvSpPr>
          <p:cNvPr id="21" name="Text 18"/>
          <p:cNvSpPr txBox="1"/>
          <p:nvPr/>
        </p:nvSpPr>
        <p:spPr>
          <a:xfrm>
            <a:off x="7772400" y="3429000"/>
            <a:ext cx="3779215" cy="77724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Vem samlade uppgifterna, och hur?</a:t>
            </a:r>
            <a:endParaRPr lang="en-US" sz="1900" dirty="0"/>
          </a:p>
        </p:txBody>
      </p:sp>
      <p:sp>
        <p:nvSpPr>
          <p:cNvPr id="22" name="Text 19"/>
          <p:cNvSpPr txBox="1"/>
          <p:nvPr/>
        </p:nvSpPr>
        <p:spPr>
          <a:xfrm>
            <a:off x="7315200" y="4206240"/>
            <a:ext cx="411480" cy="457200"/>
          </a:xfrm>
          <a:prstGeom prst="rect">
            <a:avLst/>
          </a:prstGeom>
          <a:noFill/>
          <a:ln/>
        </p:spPr>
        <p:txBody>
          <a:bodyPr wrap="square" lIns="0" tIns="0" rIns="0" bIns="0" rtlCol="0" anchor="t"/>
          <a:lstStyle/>
          <a:p>
            <a:pPr indent="0" marL="0">
              <a:buNone/>
            </a:pPr>
            <a:r>
              <a:rPr lang="en-US" sz="1900" b="1" i="1" dirty="0">
                <a:solidFill>
                  <a:srgbClr val="6E2338"/>
                </a:solidFill>
                <a:latin typeface="Georgia" pitchFamily="34" charset="0"/>
                <a:ea typeface="Georgia" pitchFamily="34" charset="-122"/>
                <a:cs typeface="Georgia" pitchFamily="34" charset="-120"/>
              </a:rPr>
              <a:t>C</a:t>
            </a:r>
            <a:endParaRPr lang="en-US" sz="1900" dirty="0"/>
          </a:p>
        </p:txBody>
      </p:sp>
      <p:sp>
        <p:nvSpPr>
          <p:cNvPr id="23" name="Text 20"/>
          <p:cNvSpPr txBox="1"/>
          <p:nvPr/>
        </p:nvSpPr>
        <p:spPr>
          <a:xfrm>
            <a:off x="7772400" y="4206240"/>
            <a:ext cx="3779215" cy="77724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Vilka blev följderna?</a:t>
            </a:r>
            <a:endParaRPr lang="en-US" sz="1900" dirty="0"/>
          </a:p>
        </p:txBody>
      </p:sp>
      <p:sp>
        <p:nvSpPr>
          <p:cNvPr id="24" name="Text 21"/>
          <p:cNvSpPr txBox="1"/>
          <p:nvPr/>
        </p:nvSpPr>
        <p:spPr>
          <a:xfrm>
            <a:off x="7315200" y="4983480"/>
            <a:ext cx="411480" cy="457200"/>
          </a:xfrm>
          <a:prstGeom prst="rect">
            <a:avLst/>
          </a:prstGeom>
          <a:noFill/>
          <a:ln/>
        </p:spPr>
        <p:txBody>
          <a:bodyPr wrap="square" lIns="0" tIns="0" rIns="0" bIns="0" rtlCol="0" anchor="t"/>
          <a:lstStyle/>
          <a:p>
            <a:pPr indent="0" marL="0">
              <a:buNone/>
            </a:pPr>
            <a:r>
              <a:rPr lang="en-US" sz="1900" b="1" i="1" dirty="0">
                <a:solidFill>
                  <a:srgbClr val="6E2338"/>
                </a:solidFill>
                <a:latin typeface="Georgia" pitchFamily="34" charset="0"/>
                <a:ea typeface="Georgia" pitchFamily="34" charset="-122"/>
                <a:cs typeface="Georgia" pitchFamily="34" charset="-120"/>
              </a:rPr>
              <a:t>D</a:t>
            </a:r>
            <a:endParaRPr lang="en-US" sz="1900" dirty="0"/>
          </a:p>
        </p:txBody>
      </p:sp>
      <p:sp>
        <p:nvSpPr>
          <p:cNvPr id="25" name="Text 22"/>
          <p:cNvSpPr txBox="1"/>
          <p:nvPr/>
        </p:nvSpPr>
        <p:spPr>
          <a:xfrm>
            <a:off x="7772400" y="4983480"/>
            <a:ext cx="3779215" cy="77724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Vad satte stopp för det?</a:t>
            </a:r>
            <a:endParaRPr lang="en-US" sz="1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5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5</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Hemgruppen: lägg pusslet</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Grupp, 15 minuter. Elevhäftet s. 4 och 5.</a:t>
            </a:r>
            <a:endParaRPr lang="en-US" sz="1300" dirty="0"/>
          </a:p>
        </p:txBody>
      </p:sp>
      <p:sp>
        <p:nvSpPr>
          <p:cNvPr id="9" name="Text 6"/>
          <p:cNvSpPr txBox="1"/>
          <p:nvPr/>
        </p:nvSpPr>
        <p:spPr>
          <a:xfrm>
            <a:off x="731520" y="214884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1</a:t>
            </a:r>
            <a:endParaRPr lang="en-US" sz="1900" dirty="0"/>
          </a:p>
        </p:txBody>
      </p:sp>
      <p:sp>
        <p:nvSpPr>
          <p:cNvPr id="10" name="Text 7"/>
          <p:cNvSpPr txBox="1"/>
          <p:nvPr/>
        </p:nvSpPr>
        <p:spPr>
          <a:xfrm>
            <a:off x="1188720" y="2148840"/>
            <a:ext cx="10362895" cy="64008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Experterna läser sitt minutmanus, kort 1 först. Alla fyller i fallmatrisen.</a:t>
            </a:r>
            <a:endParaRPr lang="en-US" sz="1900" dirty="0"/>
          </a:p>
        </p:txBody>
      </p:sp>
      <p:sp>
        <p:nvSpPr>
          <p:cNvPr id="11" name="Text 8"/>
          <p:cNvSpPr txBox="1"/>
          <p:nvPr/>
        </p:nvSpPr>
        <p:spPr>
          <a:xfrm>
            <a:off x="731520" y="278892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2</a:t>
            </a:r>
            <a:endParaRPr lang="en-US" sz="1900" dirty="0"/>
          </a:p>
        </p:txBody>
      </p:sp>
      <p:sp>
        <p:nvSpPr>
          <p:cNvPr id="12" name="Text 9"/>
          <p:cNvSpPr txBox="1"/>
          <p:nvPr/>
        </p:nvSpPr>
        <p:spPr>
          <a:xfrm>
            <a:off x="1188720" y="2788920"/>
            <a:ext cx="10362895" cy="64008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Placera fallen och P (Perstorp) på skalan.</a:t>
            </a:r>
            <a:endParaRPr lang="en-US" sz="1900" dirty="0"/>
          </a:p>
        </p:txBody>
      </p:sp>
      <p:sp>
        <p:nvSpPr>
          <p:cNvPr id="13" name="Text 10"/>
          <p:cNvSpPr txBox="1"/>
          <p:nvPr/>
        </p:nvSpPr>
        <p:spPr>
          <a:xfrm>
            <a:off x="731520" y="342900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3</a:t>
            </a:r>
            <a:endParaRPr lang="en-US" sz="1900" dirty="0"/>
          </a:p>
        </p:txBody>
      </p:sp>
      <p:sp>
        <p:nvSpPr>
          <p:cNvPr id="14" name="Text 11"/>
          <p:cNvSpPr txBox="1"/>
          <p:nvPr/>
        </p:nvSpPr>
        <p:spPr>
          <a:xfrm>
            <a:off x="1188720" y="3429000"/>
            <a:ext cx="10362895" cy="640080"/>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Jämför kolumn D. Vad skiljer fall 1, 3 och 4 från fall 2, 5 och 6?</a:t>
            </a:r>
            <a:endParaRPr lang="en-US" sz="1900" dirty="0"/>
          </a:p>
        </p:txBody>
      </p:sp>
      <p:sp>
        <p:nvSpPr>
          <p:cNvPr id="15" name="Shape 12"/>
          <p:cNvSpPr/>
          <p:nvPr/>
        </p:nvSpPr>
        <p:spPr>
          <a:xfrm>
            <a:off x="731520" y="4297680"/>
            <a:ext cx="10820095" cy="0"/>
          </a:xfrm>
          <a:prstGeom prst="line">
            <a:avLst/>
          </a:prstGeom>
          <a:noFill/>
          <a:ln w="25400">
            <a:solidFill>
              <a:srgbClr val="1E1D1B"/>
            </a:solidFill>
            <a:prstDash val="solid"/>
            <a:tailEnd type="triangle"/>
          </a:ln>
        </p:spPr>
      </p:sp>
      <p:sp>
        <p:nvSpPr>
          <p:cNvPr id="16" name="Text 13"/>
          <p:cNvSpPr txBox="1"/>
          <p:nvPr/>
        </p:nvSpPr>
        <p:spPr>
          <a:xfrm>
            <a:off x="731520" y="4434840"/>
            <a:ext cx="2522144" cy="365760"/>
          </a:xfrm>
          <a:prstGeom prst="rect">
            <a:avLst/>
          </a:prstGeom>
          <a:noFill/>
          <a:ln/>
        </p:spPr>
        <p:txBody>
          <a:bodyPr wrap="square" lIns="0" tIns="0" rIns="0" bIns="0" rtlCol="0" anchor="ctr"/>
          <a:lstStyle/>
          <a:p>
            <a:pPr indent="0" marL="0">
              <a:buNone/>
            </a:pPr>
            <a:r>
              <a:rPr lang="en-US" sz="1600" b="1" dirty="0">
                <a:solidFill>
                  <a:srgbClr val="1E1D1B"/>
                </a:solidFill>
                <a:latin typeface="Arial" pitchFamily="34" charset="0"/>
                <a:ea typeface="Arial" pitchFamily="34" charset="-122"/>
                <a:cs typeface="Arial" pitchFamily="34" charset="-120"/>
              </a:rPr>
              <a:t>Socialt tryck</a:t>
            </a:r>
            <a:endParaRPr lang="en-US" sz="1600" dirty="0"/>
          </a:p>
        </p:txBody>
      </p:sp>
      <p:sp>
        <p:nvSpPr>
          <p:cNvPr id="17" name="Text 14"/>
          <p:cNvSpPr txBox="1"/>
          <p:nvPr/>
        </p:nvSpPr>
        <p:spPr>
          <a:xfrm>
            <a:off x="731520" y="4800600"/>
            <a:ext cx="2522144"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Kritik, uthängning</a:t>
            </a:r>
            <a:endParaRPr lang="en-US" sz="1300" dirty="0"/>
          </a:p>
        </p:txBody>
      </p:sp>
      <p:sp>
        <p:nvSpPr>
          <p:cNvPr id="18" name="Shape 15"/>
          <p:cNvSpPr/>
          <p:nvPr/>
        </p:nvSpPr>
        <p:spPr>
          <a:xfrm>
            <a:off x="731520" y="5212080"/>
            <a:ext cx="2476424" cy="1005840"/>
          </a:xfrm>
          <a:prstGeom prst="roundRect">
            <a:avLst>
              <a:gd name="adj" fmla="val 4545"/>
            </a:avLst>
          </a:prstGeom>
          <a:solidFill>
            <a:srgbClr val="FFFFFF"/>
          </a:solidFill>
          <a:ln w="12700">
            <a:solidFill>
              <a:srgbClr val="9A9389"/>
            </a:solidFill>
            <a:prstDash val="solid"/>
          </a:ln>
        </p:spPr>
      </p:sp>
      <p:sp>
        <p:nvSpPr>
          <p:cNvPr id="19" name="Text 16"/>
          <p:cNvSpPr txBox="1"/>
          <p:nvPr/>
        </p:nvSpPr>
        <p:spPr>
          <a:xfrm>
            <a:off x="822960" y="5266944"/>
            <a:ext cx="2293544" cy="274320"/>
          </a:xfrm>
          <a:prstGeom prst="rect">
            <a:avLst/>
          </a:prstGeom>
          <a:noFill/>
          <a:ln/>
        </p:spPr>
        <p:txBody>
          <a:bodyPr wrap="square" lIns="0" tIns="0" rIns="0" bIns="0" rtlCol="0" anchor="ctr"/>
          <a:lstStyle/>
          <a:p>
            <a:pPr indent="0" marL="0">
              <a:buNone/>
            </a:pPr>
            <a:r>
              <a:rPr lang="en-US" sz="1100" dirty="0">
                <a:solidFill>
                  <a:srgbClr val="67625B"/>
                </a:solidFill>
                <a:latin typeface="Arial" pitchFamily="34" charset="0"/>
                <a:ea typeface="Arial" pitchFamily="34" charset="-122"/>
                <a:cs typeface="Arial" pitchFamily="34" charset="-120"/>
              </a:rPr>
              <a:t>Kortnummer</a:t>
            </a:r>
            <a:endParaRPr lang="en-US" sz="1100" dirty="0"/>
          </a:p>
        </p:txBody>
      </p:sp>
      <p:sp>
        <p:nvSpPr>
          <p:cNvPr id="20" name="Text 17"/>
          <p:cNvSpPr txBox="1"/>
          <p:nvPr/>
        </p:nvSpPr>
        <p:spPr>
          <a:xfrm>
            <a:off x="3436544" y="4434840"/>
            <a:ext cx="2522144" cy="365760"/>
          </a:xfrm>
          <a:prstGeom prst="rect">
            <a:avLst/>
          </a:prstGeom>
          <a:noFill/>
          <a:ln/>
        </p:spPr>
        <p:txBody>
          <a:bodyPr wrap="square" lIns="0" tIns="0" rIns="0" bIns="0" rtlCol="0" anchor="ctr"/>
          <a:lstStyle/>
          <a:p>
            <a:pPr indent="0" marL="0">
              <a:buNone/>
            </a:pPr>
            <a:r>
              <a:rPr lang="en-US" sz="1600" b="1" dirty="0">
                <a:solidFill>
                  <a:srgbClr val="1E1D1B"/>
                </a:solidFill>
                <a:latin typeface="Arial" pitchFamily="34" charset="0"/>
                <a:ea typeface="Arial" pitchFamily="34" charset="-122"/>
                <a:cs typeface="Arial" pitchFamily="34" charset="-120"/>
              </a:rPr>
              <a:t>Insamling av namn</a:t>
            </a:r>
            <a:endParaRPr lang="en-US" sz="1600" dirty="0"/>
          </a:p>
        </p:txBody>
      </p:sp>
      <p:sp>
        <p:nvSpPr>
          <p:cNvPr id="21" name="Text 18"/>
          <p:cNvSpPr txBox="1"/>
          <p:nvPr/>
        </p:nvSpPr>
        <p:spPr>
          <a:xfrm>
            <a:off x="3436544" y="4800600"/>
            <a:ext cx="2522144"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Listor, anmälningar, register</a:t>
            </a:r>
            <a:endParaRPr lang="en-US" sz="1300" dirty="0"/>
          </a:p>
        </p:txBody>
      </p:sp>
      <p:sp>
        <p:nvSpPr>
          <p:cNvPr id="22" name="Shape 19"/>
          <p:cNvSpPr/>
          <p:nvPr/>
        </p:nvSpPr>
        <p:spPr>
          <a:xfrm>
            <a:off x="3436544" y="5212080"/>
            <a:ext cx="2476424" cy="1005840"/>
          </a:xfrm>
          <a:prstGeom prst="roundRect">
            <a:avLst>
              <a:gd name="adj" fmla="val 4545"/>
            </a:avLst>
          </a:prstGeom>
          <a:solidFill>
            <a:srgbClr val="FFFFFF"/>
          </a:solidFill>
          <a:ln w="12700">
            <a:solidFill>
              <a:srgbClr val="9A9389"/>
            </a:solidFill>
            <a:prstDash val="solid"/>
          </a:ln>
        </p:spPr>
      </p:sp>
      <p:sp>
        <p:nvSpPr>
          <p:cNvPr id="23" name="Text 20"/>
          <p:cNvSpPr txBox="1"/>
          <p:nvPr/>
        </p:nvSpPr>
        <p:spPr>
          <a:xfrm>
            <a:off x="3527984" y="5266944"/>
            <a:ext cx="2293544" cy="274320"/>
          </a:xfrm>
          <a:prstGeom prst="rect">
            <a:avLst/>
          </a:prstGeom>
          <a:noFill/>
          <a:ln/>
        </p:spPr>
        <p:txBody>
          <a:bodyPr wrap="square" lIns="0" tIns="0" rIns="0" bIns="0" rtlCol="0" anchor="ctr"/>
          <a:lstStyle/>
          <a:p>
            <a:pPr indent="0" marL="0">
              <a:buNone/>
            </a:pPr>
            <a:r>
              <a:rPr lang="en-US" sz="1100" dirty="0">
                <a:solidFill>
                  <a:srgbClr val="67625B"/>
                </a:solidFill>
                <a:latin typeface="Arial" pitchFamily="34" charset="0"/>
                <a:ea typeface="Arial" pitchFamily="34" charset="-122"/>
                <a:cs typeface="Arial" pitchFamily="34" charset="-120"/>
              </a:rPr>
              <a:t>Kortnummer</a:t>
            </a:r>
            <a:endParaRPr lang="en-US" sz="1100" dirty="0"/>
          </a:p>
        </p:txBody>
      </p:sp>
      <p:sp>
        <p:nvSpPr>
          <p:cNvPr id="24" name="Text 21"/>
          <p:cNvSpPr txBox="1"/>
          <p:nvPr/>
        </p:nvSpPr>
        <p:spPr>
          <a:xfrm>
            <a:off x="6141568" y="4434840"/>
            <a:ext cx="2522144" cy="365760"/>
          </a:xfrm>
          <a:prstGeom prst="rect">
            <a:avLst/>
          </a:prstGeom>
          <a:noFill/>
          <a:ln/>
        </p:spPr>
        <p:txBody>
          <a:bodyPr wrap="square" lIns="0" tIns="0" rIns="0" bIns="0" rtlCol="0" anchor="ctr"/>
          <a:lstStyle/>
          <a:p>
            <a:pPr indent="0" marL="0">
              <a:buNone/>
            </a:pPr>
            <a:r>
              <a:rPr lang="en-US" sz="1600" b="1" dirty="0">
                <a:solidFill>
                  <a:srgbClr val="1E1D1B"/>
                </a:solidFill>
                <a:latin typeface="Arial" pitchFamily="34" charset="0"/>
                <a:ea typeface="Arial" pitchFamily="34" charset="-122"/>
                <a:cs typeface="Arial" pitchFamily="34" charset="-120"/>
              </a:rPr>
              <a:t>Straff i arbetet</a:t>
            </a:r>
            <a:endParaRPr lang="en-US" sz="1600" dirty="0"/>
          </a:p>
        </p:txBody>
      </p:sp>
      <p:sp>
        <p:nvSpPr>
          <p:cNvPr id="25" name="Text 22"/>
          <p:cNvSpPr txBox="1"/>
          <p:nvPr/>
        </p:nvSpPr>
        <p:spPr>
          <a:xfrm>
            <a:off x="6141568" y="4800600"/>
            <a:ext cx="2522144"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Avsked, yrkesförbud</a:t>
            </a:r>
            <a:endParaRPr lang="en-US" sz="1300" dirty="0"/>
          </a:p>
        </p:txBody>
      </p:sp>
      <p:sp>
        <p:nvSpPr>
          <p:cNvPr id="26" name="Shape 23"/>
          <p:cNvSpPr/>
          <p:nvPr/>
        </p:nvSpPr>
        <p:spPr>
          <a:xfrm>
            <a:off x="6141568" y="5212080"/>
            <a:ext cx="2476424" cy="1005840"/>
          </a:xfrm>
          <a:prstGeom prst="roundRect">
            <a:avLst>
              <a:gd name="adj" fmla="val 4545"/>
            </a:avLst>
          </a:prstGeom>
          <a:solidFill>
            <a:srgbClr val="FFFFFF"/>
          </a:solidFill>
          <a:ln w="12700">
            <a:solidFill>
              <a:srgbClr val="9A9389"/>
            </a:solidFill>
            <a:prstDash val="solid"/>
          </a:ln>
        </p:spPr>
      </p:sp>
      <p:sp>
        <p:nvSpPr>
          <p:cNvPr id="27" name="Text 24"/>
          <p:cNvSpPr txBox="1"/>
          <p:nvPr/>
        </p:nvSpPr>
        <p:spPr>
          <a:xfrm>
            <a:off x="6233008" y="5266944"/>
            <a:ext cx="2293544" cy="274320"/>
          </a:xfrm>
          <a:prstGeom prst="rect">
            <a:avLst/>
          </a:prstGeom>
          <a:noFill/>
          <a:ln/>
        </p:spPr>
        <p:txBody>
          <a:bodyPr wrap="square" lIns="0" tIns="0" rIns="0" bIns="0" rtlCol="0" anchor="ctr"/>
          <a:lstStyle/>
          <a:p>
            <a:pPr indent="0" marL="0">
              <a:buNone/>
            </a:pPr>
            <a:r>
              <a:rPr lang="en-US" sz="1100" dirty="0">
                <a:solidFill>
                  <a:srgbClr val="67625B"/>
                </a:solidFill>
                <a:latin typeface="Arial" pitchFamily="34" charset="0"/>
                <a:ea typeface="Arial" pitchFamily="34" charset="-122"/>
                <a:cs typeface="Arial" pitchFamily="34" charset="-120"/>
              </a:rPr>
              <a:t>Kortnummer</a:t>
            </a:r>
            <a:endParaRPr lang="en-US" sz="1100" dirty="0"/>
          </a:p>
        </p:txBody>
      </p:sp>
      <p:sp>
        <p:nvSpPr>
          <p:cNvPr id="28" name="Text 25"/>
          <p:cNvSpPr txBox="1"/>
          <p:nvPr/>
        </p:nvSpPr>
        <p:spPr>
          <a:xfrm>
            <a:off x="8846591" y="4434840"/>
            <a:ext cx="2522144" cy="365760"/>
          </a:xfrm>
          <a:prstGeom prst="rect">
            <a:avLst/>
          </a:prstGeom>
          <a:noFill/>
          <a:ln/>
        </p:spPr>
        <p:txBody>
          <a:bodyPr wrap="square" lIns="0" tIns="0" rIns="0" bIns="0" rtlCol="0" anchor="ctr"/>
          <a:lstStyle/>
          <a:p>
            <a:pPr indent="0" marL="0">
              <a:buNone/>
            </a:pPr>
            <a:r>
              <a:rPr lang="en-US" sz="1600" b="1" dirty="0">
                <a:solidFill>
                  <a:srgbClr val="1E1D1B"/>
                </a:solidFill>
                <a:latin typeface="Arial" pitchFamily="34" charset="0"/>
                <a:ea typeface="Arial" pitchFamily="34" charset="-122"/>
                <a:cs typeface="Arial" pitchFamily="34" charset="-120"/>
              </a:rPr>
              <a:t>Förföljelse och våld</a:t>
            </a:r>
            <a:endParaRPr lang="en-US" sz="1600" dirty="0"/>
          </a:p>
        </p:txBody>
      </p:sp>
      <p:sp>
        <p:nvSpPr>
          <p:cNvPr id="29" name="Text 26"/>
          <p:cNvSpPr txBox="1"/>
          <p:nvPr/>
        </p:nvSpPr>
        <p:spPr>
          <a:xfrm>
            <a:off x="8846591" y="4800600"/>
            <a:ext cx="2522144"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Fängelse, misshandel, död</a:t>
            </a:r>
            <a:endParaRPr lang="en-US" sz="1300" dirty="0"/>
          </a:p>
        </p:txBody>
      </p:sp>
      <p:sp>
        <p:nvSpPr>
          <p:cNvPr id="30" name="Shape 27"/>
          <p:cNvSpPr/>
          <p:nvPr/>
        </p:nvSpPr>
        <p:spPr>
          <a:xfrm>
            <a:off x="8846591" y="5212080"/>
            <a:ext cx="2476424" cy="1005840"/>
          </a:xfrm>
          <a:prstGeom prst="roundRect">
            <a:avLst>
              <a:gd name="adj" fmla="val 4545"/>
            </a:avLst>
          </a:prstGeom>
          <a:solidFill>
            <a:srgbClr val="FFFFFF"/>
          </a:solidFill>
          <a:ln w="12700">
            <a:solidFill>
              <a:srgbClr val="9A9389"/>
            </a:solidFill>
            <a:prstDash val="solid"/>
          </a:ln>
        </p:spPr>
      </p:sp>
      <p:sp>
        <p:nvSpPr>
          <p:cNvPr id="31" name="Text 28"/>
          <p:cNvSpPr txBox="1"/>
          <p:nvPr/>
        </p:nvSpPr>
        <p:spPr>
          <a:xfrm>
            <a:off x="8938031" y="5266944"/>
            <a:ext cx="2293544" cy="274320"/>
          </a:xfrm>
          <a:prstGeom prst="rect">
            <a:avLst/>
          </a:prstGeom>
          <a:noFill/>
          <a:ln/>
        </p:spPr>
        <p:txBody>
          <a:bodyPr wrap="square" lIns="0" tIns="0" rIns="0" bIns="0" rtlCol="0" anchor="ctr"/>
          <a:lstStyle/>
          <a:p>
            <a:pPr indent="0" marL="0">
              <a:buNone/>
            </a:pPr>
            <a:r>
              <a:rPr lang="en-US" sz="1100" dirty="0">
                <a:solidFill>
                  <a:srgbClr val="67625B"/>
                </a:solidFill>
                <a:latin typeface="Arial" pitchFamily="34" charset="0"/>
                <a:ea typeface="Arial" pitchFamily="34" charset="-122"/>
                <a:cs typeface="Arial" pitchFamily="34" charset="-120"/>
              </a:rPr>
              <a:t>Kortnummer</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6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6</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Knyt ihop</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Helklass, 10 minuter. Anteckna i elevhäftet s. 5.</a:t>
            </a:r>
            <a:endParaRPr lang="en-US" sz="1300" dirty="0"/>
          </a:p>
        </p:txBody>
      </p:sp>
      <p:sp>
        <p:nvSpPr>
          <p:cNvPr id="9" name="Shape 6"/>
          <p:cNvSpPr/>
          <p:nvPr/>
        </p:nvSpPr>
        <p:spPr>
          <a:xfrm>
            <a:off x="1645920" y="2176272"/>
            <a:ext cx="9905695" cy="0"/>
          </a:xfrm>
          <a:prstGeom prst="line">
            <a:avLst/>
          </a:prstGeom>
          <a:noFill/>
          <a:ln w="12700">
            <a:solidFill>
              <a:srgbClr val="CFC9BF"/>
            </a:solidFill>
            <a:prstDash val="solid"/>
          </a:ln>
        </p:spPr>
      </p:sp>
      <p:sp>
        <p:nvSpPr>
          <p:cNvPr id="10" name="Text 7"/>
          <p:cNvSpPr txBox="1"/>
          <p:nvPr/>
        </p:nvSpPr>
        <p:spPr>
          <a:xfrm>
            <a:off x="731520" y="2240280"/>
            <a:ext cx="731520" cy="731520"/>
          </a:xfrm>
          <a:prstGeom prst="rect">
            <a:avLst/>
          </a:prstGeom>
          <a:noFill/>
          <a:ln/>
        </p:spPr>
        <p:txBody>
          <a:bodyPr wrap="square" lIns="0" tIns="0" rIns="0" bIns="0" rtlCol="0" anchor="ctr"/>
          <a:lstStyle/>
          <a:p>
            <a:pPr indent="0" marL="0">
              <a:buNone/>
            </a:pPr>
            <a:r>
              <a:rPr lang="en-US" sz="3200" b="1" i="1" dirty="0">
                <a:solidFill>
                  <a:srgbClr val="6E2338"/>
                </a:solidFill>
                <a:latin typeface="Georgia" pitchFamily="34" charset="0"/>
                <a:ea typeface="Georgia" pitchFamily="34" charset="-122"/>
                <a:cs typeface="Georgia" pitchFamily="34" charset="-120"/>
              </a:rPr>
              <a:t>1</a:t>
            </a:r>
            <a:endParaRPr lang="en-US" sz="3200" dirty="0"/>
          </a:p>
        </p:txBody>
      </p:sp>
      <p:sp>
        <p:nvSpPr>
          <p:cNvPr id="11" name="Text 8"/>
          <p:cNvSpPr txBox="1"/>
          <p:nvPr/>
        </p:nvSpPr>
        <p:spPr>
          <a:xfrm>
            <a:off x="1645920" y="2286000"/>
            <a:ext cx="3657600" cy="411480"/>
          </a:xfrm>
          <a:prstGeom prst="rect">
            <a:avLst/>
          </a:prstGeom>
          <a:noFill/>
          <a:ln/>
        </p:spPr>
        <p:txBody>
          <a:bodyPr wrap="square" lIns="0" tIns="0" rIns="0" bIns="0" rtlCol="0" anchor="ctr"/>
          <a:lstStyle/>
          <a:p>
            <a:pPr indent="0" marL="0">
              <a:buNone/>
            </a:pPr>
            <a:r>
              <a:rPr lang="en-US" sz="1600" b="1" dirty="0">
                <a:solidFill>
                  <a:srgbClr val="67625B"/>
                </a:solidFill>
                <a:latin typeface="Arial" pitchFamily="34" charset="0"/>
                <a:ea typeface="Arial" pitchFamily="34" charset="-122"/>
                <a:cs typeface="Arial" pitchFamily="34" charset="-120"/>
              </a:rPr>
              <a:t>Likheter</a:t>
            </a:r>
            <a:endParaRPr lang="en-US" sz="1600" dirty="0"/>
          </a:p>
        </p:txBody>
      </p:sp>
      <p:sp>
        <p:nvSpPr>
          <p:cNvPr id="12" name="Text 9"/>
          <p:cNvSpPr txBox="1"/>
          <p:nvPr/>
        </p:nvSpPr>
        <p:spPr>
          <a:xfrm>
            <a:off x="1645920" y="2670048"/>
            <a:ext cx="9905695" cy="548640"/>
          </a:xfrm>
          <a:prstGeom prst="rect">
            <a:avLst/>
          </a:prstGeom>
          <a:noFill/>
          <a:ln/>
        </p:spPr>
        <p:txBody>
          <a:bodyPr wrap="square" lIns="0" tIns="0" rIns="0" bIns="0" rtlCol="0" anchor="ctr"/>
          <a:lstStyle/>
          <a:p>
            <a:pPr indent="0" marL="0">
              <a:buNone/>
            </a:pPr>
            <a:r>
              <a:rPr lang="en-US" sz="2600" dirty="0">
                <a:solidFill>
                  <a:srgbClr val="1E1D1B"/>
                </a:solidFill>
                <a:latin typeface="Georgia" pitchFamily="34" charset="0"/>
                <a:ea typeface="Georgia" pitchFamily="34" charset="-122"/>
                <a:cs typeface="Georgia" pitchFamily="34" charset="-120"/>
              </a:rPr>
              <a:t>Vad har alla sex fallen gemensamt?</a:t>
            </a:r>
            <a:endParaRPr lang="en-US" sz="2600" dirty="0"/>
          </a:p>
        </p:txBody>
      </p:sp>
      <p:sp>
        <p:nvSpPr>
          <p:cNvPr id="13" name="Shape 10"/>
          <p:cNvSpPr/>
          <p:nvPr/>
        </p:nvSpPr>
        <p:spPr>
          <a:xfrm>
            <a:off x="1645920" y="3410712"/>
            <a:ext cx="9905695" cy="0"/>
          </a:xfrm>
          <a:prstGeom prst="line">
            <a:avLst/>
          </a:prstGeom>
          <a:noFill/>
          <a:ln w="12700">
            <a:solidFill>
              <a:srgbClr val="CFC9BF"/>
            </a:solidFill>
            <a:prstDash val="solid"/>
          </a:ln>
        </p:spPr>
      </p:sp>
      <p:sp>
        <p:nvSpPr>
          <p:cNvPr id="14" name="Text 11"/>
          <p:cNvSpPr txBox="1"/>
          <p:nvPr/>
        </p:nvSpPr>
        <p:spPr>
          <a:xfrm>
            <a:off x="731520" y="3474720"/>
            <a:ext cx="731520" cy="731520"/>
          </a:xfrm>
          <a:prstGeom prst="rect">
            <a:avLst/>
          </a:prstGeom>
          <a:noFill/>
          <a:ln/>
        </p:spPr>
        <p:txBody>
          <a:bodyPr wrap="square" lIns="0" tIns="0" rIns="0" bIns="0" rtlCol="0" anchor="ctr"/>
          <a:lstStyle/>
          <a:p>
            <a:pPr indent="0" marL="0">
              <a:buNone/>
            </a:pPr>
            <a:r>
              <a:rPr lang="en-US" sz="3200" b="1" i="1" dirty="0">
                <a:solidFill>
                  <a:srgbClr val="6E2338"/>
                </a:solidFill>
                <a:latin typeface="Georgia" pitchFamily="34" charset="0"/>
                <a:ea typeface="Georgia" pitchFamily="34" charset="-122"/>
                <a:cs typeface="Georgia" pitchFamily="34" charset="-120"/>
              </a:rPr>
              <a:t>2</a:t>
            </a:r>
            <a:endParaRPr lang="en-US" sz="3200" dirty="0"/>
          </a:p>
        </p:txBody>
      </p:sp>
      <p:sp>
        <p:nvSpPr>
          <p:cNvPr id="15" name="Text 12"/>
          <p:cNvSpPr txBox="1"/>
          <p:nvPr/>
        </p:nvSpPr>
        <p:spPr>
          <a:xfrm>
            <a:off x="1645920" y="3520440"/>
            <a:ext cx="3657600" cy="411480"/>
          </a:xfrm>
          <a:prstGeom prst="rect">
            <a:avLst/>
          </a:prstGeom>
          <a:noFill/>
          <a:ln/>
        </p:spPr>
        <p:txBody>
          <a:bodyPr wrap="square" lIns="0" tIns="0" rIns="0" bIns="0" rtlCol="0" anchor="ctr"/>
          <a:lstStyle/>
          <a:p>
            <a:pPr indent="0" marL="0">
              <a:buNone/>
            </a:pPr>
            <a:r>
              <a:rPr lang="en-US" sz="1600" b="1" dirty="0">
                <a:solidFill>
                  <a:srgbClr val="67625B"/>
                </a:solidFill>
                <a:latin typeface="Arial" pitchFamily="34" charset="0"/>
                <a:ea typeface="Arial" pitchFamily="34" charset="-122"/>
                <a:cs typeface="Arial" pitchFamily="34" charset="-120"/>
              </a:rPr>
              <a:t>Skillnader</a:t>
            </a:r>
            <a:endParaRPr lang="en-US" sz="1600" dirty="0"/>
          </a:p>
        </p:txBody>
      </p:sp>
      <p:sp>
        <p:nvSpPr>
          <p:cNvPr id="16" name="Text 13"/>
          <p:cNvSpPr txBox="1"/>
          <p:nvPr/>
        </p:nvSpPr>
        <p:spPr>
          <a:xfrm>
            <a:off x="1645920" y="3904488"/>
            <a:ext cx="9905695" cy="548640"/>
          </a:xfrm>
          <a:prstGeom prst="rect">
            <a:avLst/>
          </a:prstGeom>
          <a:noFill/>
          <a:ln/>
        </p:spPr>
        <p:txBody>
          <a:bodyPr wrap="square" lIns="0" tIns="0" rIns="0" bIns="0" rtlCol="0" anchor="ctr"/>
          <a:lstStyle/>
          <a:p>
            <a:pPr indent="0" marL="0">
              <a:buNone/>
            </a:pPr>
            <a:r>
              <a:rPr lang="en-US" sz="2600" dirty="0">
                <a:solidFill>
                  <a:srgbClr val="1E1D1B"/>
                </a:solidFill>
                <a:latin typeface="Georgia" pitchFamily="34" charset="0"/>
                <a:ea typeface="Georgia" pitchFamily="34" charset="-122"/>
                <a:cs typeface="Georgia" pitchFamily="34" charset="-120"/>
              </a:rPr>
              <a:t>Var hamnade Perstorp på skalan, och varför?</a:t>
            </a:r>
            <a:endParaRPr lang="en-US" sz="2600" dirty="0"/>
          </a:p>
        </p:txBody>
      </p:sp>
      <p:sp>
        <p:nvSpPr>
          <p:cNvPr id="17" name="Shape 14"/>
          <p:cNvSpPr/>
          <p:nvPr/>
        </p:nvSpPr>
        <p:spPr>
          <a:xfrm>
            <a:off x="1645920" y="4645152"/>
            <a:ext cx="9905695" cy="0"/>
          </a:xfrm>
          <a:prstGeom prst="line">
            <a:avLst/>
          </a:prstGeom>
          <a:noFill/>
          <a:ln w="12700">
            <a:solidFill>
              <a:srgbClr val="CFC9BF"/>
            </a:solidFill>
            <a:prstDash val="solid"/>
          </a:ln>
        </p:spPr>
      </p:sp>
      <p:sp>
        <p:nvSpPr>
          <p:cNvPr id="18" name="Text 15"/>
          <p:cNvSpPr txBox="1"/>
          <p:nvPr/>
        </p:nvSpPr>
        <p:spPr>
          <a:xfrm>
            <a:off x="731520" y="4709160"/>
            <a:ext cx="731520" cy="731520"/>
          </a:xfrm>
          <a:prstGeom prst="rect">
            <a:avLst/>
          </a:prstGeom>
          <a:noFill/>
          <a:ln/>
        </p:spPr>
        <p:txBody>
          <a:bodyPr wrap="square" lIns="0" tIns="0" rIns="0" bIns="0" rtlCol="0" anchor="ctr"/>
          <a:lstStyle/>
          <a:p>
            <a:pPr indent="0" marL="0">
              <a:buNone/>
            </a:pPr>
            <a:r>
              <a:rPr lang="en-US" sz="3200" b="1" i="1" dirty="0">
                <a:solidFill>
                  <a:srgbClr val="6E2338"/>
                </a:solidFill>
                <a:latin typeface="Georgia" pitchFamily="34" charset="0"/>
                <a:ea typeface="Georgia" pitchFamily="34" charset="-122"/>
                <a:cs typeface="Georgia" pitchFamily="34" charset="-120"/>
              </a:rPr>
              <a:t>3</a:t>
            </a:r>
            <a:endParaRPr lang="en-US" sz="3200" dirty="0"/>
          </a:p>
        </p:txBody>
      </p:sp>
      <p:sp>
        <p:nvSpPr>
          <p:cNvPr id="19" name="Text 16"/>
          <p:cNvSpPr txBox="1"/>
          <p:nvPr/>
        </p:nvSpPr>
        <p:spPr>
          <a:xfrm>
            <a:off x="1645920" y="4754880"/>
            <a:ext cx="3657600" cy="411480"/>
          </a:xfrm>
          <a:prstGeom prst="rect">
            <a:avLst/>
          </a:prstGeom>
          <a:noFill/>
          <a:ln/>
        </p:spPr>
        <p:txBody>
          <a:bodyPr wrap="square" lIns="0" tIns="0" rIns="0" bIns="0" rtlCol="0" anchor="ctr"/>
          <a:lstStyle/>
          <a:p>
            <a:pPr indent="0" marL="0">
              <a:buNone/>
            </a:pPr>
            <a:r>
              <a:rPr lang="en-US" sz="1600" b="1" dirty="0">
                <a:solidFill>
                  <a:srgbClr val="67625B"/>
                </a:solidFill>
                <a:latin typeface="Arial" pitchFamily="34" charset="0"/>
                <a:ea typeface="Arial" pitchFamily="34" charset="-122"/>
                <a:cs typeface="Arial" pitchFamily="34" charset="-120"/>
              </a:rPr>
              <a:t>Skydd</a:t>
            </a:r>
            <a:endParaRPr lang="en-US" sz="1600" dirty="0"/>
          </a:p>
        </p:txBody>
      </p:sp>
      <p:sp>
        <p:nvSpPr>
          <p:cNvPr id="20" name="Text 17"/>
          <p:cNvSpPr txBox="1"/>
          <p:nvPr/>
        </p:nvSpPr>
        <p:spPr>
          <a:xfrm>
            <a:off x="1645920" y="5138928"/>
            <a:ext cx="9905695" cy="548640"/>
          </a:xfrm>
          <a:prstGeom prst="rect">
            <a:avLst/>
          </a:prstGeom>
          <a:noFill/>
          <a:ln/>
        </p:spPr>
        <p:txBody>
          <a:bodyPr wrap="square" lIns="0" tIns="0" rIns="0" bIns="0" rtlCol="0" anchor="ctr"/>
          <a:lstStyle/>
          <a:p>
            <a:pPr indent="0" marL="0">
              <a:buNone/>
            </a:pPr>
            <a:r>
              <a:rPr lang="en-US" sz="2600" dirty="0">
                <a:solidFill>
                  <a:srgbClr val="1E1D1B"/>
                </a:solidFill>
                <a:latin typeface="Georgia" pitchFamily="34" charset="0"/>
                <a:ea typeface="Georgia" pitchFamily="34" charset="-122"/>
                <a:cs typeface="Georgia" pitchFamily="34" charset="-120"/>
              </a:rPr>
              <a:t>Vad kan stoppa åsiktsregistrering i en demokrati i dag?</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31520" y="274320"/>
            <a:ext cx="4572000" cy="274320"/>
          </a:xfrm>
          <a:prstGeom prst="rect">
            <a:avLst/>
          </a:prstGeom>
          <a:noFill/>
          <a:ln/>
        </p:spPr>
        <p:txBody>
          <a:bodyPr wrap="square" lIns="0" tIns="0" rIns="0" bIns="0" rtlCol="0" anchor="ctr"/>
          <a:lstStyle/>
          <a:p>
            <a:pPr indent="0" marL="0">
              <a:buNone/>
            </a:pPr>
            <a:r>
              <a:rPr lang="en-US" sz="1000" dirty="0">
                <a:solidFill>
                  <a:srgbClr val="67625B"/>
                </a:solidFill>
                <a:latin typeface="Arial" pitchFamily="34" charset="0"/>
                <a:ea typeface="Arial" pitchFamily="34" charset="-122"/>
                <a:cs typeface="Arial" pitchFamily="34" charset="-120"/>
              </a:rPr>
              <a:t>Att peka ut lärare</a:t>
            </a:r>
            <a:endParaRPr lang="en-US" sz="1000" dirty="0"/>
          </a:p>
        </p:txBody>
      </p:sp>
      <p:sp>
        <p:nvSpPr>
          <p:cNvPr id="3" name="Text 1"/>
          <p:cNvSpPr txBox="1"/>
          <p:nvPr/>
        </p:nvSpPr>
        <p:spPr>
          <a:xfrm>
            <a:off x="6979615" y="274320"/>
            <a:ext cx="4572000" cy="274320"/>
          </a:xfrm>
          <a:prstGeom prst="rect">
            <a:avLst/>
          </a:prstGeom>
          <a:noFill/>
          <a:ln/>
        </p:spPr>
        <p:txBody>
          <a:bodyPr wrap="square" lIns="0" tIns="0" rIns="0" bIns="0" rtlCol="0" anchor="ctr"/>
          <a:lstStyle/>
          <a:p>
            <a:pPr algn="r" indent="0" marL="0">
              <a:buNone/>
            </a:pPr>
            <a:r>
              <a:rPr lang="en-US" sz="1000" dirty="0">
                <a:solidFill>
                  <a:srgbClr val="67625B"/>
                </a:solidFill>
                <a:latin typeface="Arial" pitchFamily="34" charset="0"/>
                <a:ea typeface="Arial" pitchFamily="34" charset="-122"/>
                <a:cs typeface="Arial" pitchFamily="34" charset="-120"/>
              </a:rPr>
              <a:t>Steg 7 av 7</a:t>
            </a:r>
            <a:endParaRPr lang="en-US" sz="1000" dirty="0"/>
          </a:p>
        </p:txBody>
      </p:sp>
      <p:sp>
        <p:nvSpPr>
          <p:cNvPr id="4" name="Shape 2"/>
          <p:cNvSpPr/>
          <p:nvPr/>
        </p:nvSpPr>
        <p:spPr>
          <a:xfrm>
            <a:off x="731520" y="594360"/>
            <a:ext cx="10820095" cy="0"/>
          </a:xfrm>
          <a:prstGeom prst="line">
            <a:avLst/>
          </a:prstGeom>
          <a:noFill/>
          <a:ln w="9525">
            <a:solidFill>
              <a:srgbClr val="CFC9BF"/>
            </a:solidFill>
            <a:prstDash val="solid"/>
          </a:ln>
        </p:spPr>
      </p:sp>
      <p:pic>
        <p:nvPicPr>
          <p:cNvPr id="5" name="Image 0" descr="preencoded.png">    </p:cNvPr>
          <p:cNvPicPr>
            <a:picLocks noChangeAspect="1"/>
          </p:cNvPicPr>
          <p:nvPr/>
        </p:nvPicPr>
        <p:blipFill>
          <a:blip r:embed="rId1"/>
          <a:stretch>
            <a:fillRect/>
          </a:stretch>
        </p:blipFill>
        <p:spPr>
          <a:xfrm>
            <a:off x="10408615" y="6419088"/>
            <a:ext cx="1143000" cy="132621"/>
          </a:xfrm>
          <a:prstGeom prst="rect">
            <a:avLst/>
          </a:prstGeom>
        </p:spPr>
      </p:pic>
      <p:sp>
        <p:nvSpPr>
          <p:cNvPr id="6" name="Text 3"/>
          <p:cNvSpPr txBox="1"/>
          <p:nvPr/>
        </p:nvSpPr>
        <p:spPr>
          <a:xfrm>
            <a:off x="731520" y="868680"/>
            <a:ext cx="822960" cy="868680"/>
          </a:xfrm>
          <a:prstGeom prst="rect">
            <a:avLst/>
          </a:prstGeom>
          <a:noFill/>
          <a:ln/>
        </p:spPr>
        <p:txBody>
          <a:bodyPr wrap="square" lIns="0" tIns="0" rIns="0" bIns="0" rtlCol="0" anchor="t"/>
          <a:lstStyle/>
          <a:p>
            <a:pPr indent="0" marL="0">
              <a:buNone/>
            </a:pPr>
            <a:r>
              <a:rPr lang="en-US" sz="5400" b="1" dirty="0">
                <a:solidFill>
                  <a:srgbClr val="6E2338"/>
                </a:solidFill>
                <a:latin typeface="Georgia" pitchFamily="34" charset="0"/>
                <a:ea typeface="Georgia" pitchFamily="34" charset="-122"/>
                <a:cs typeface="Georgia" pitchFamily="34" charset="-120"/>
              </a:rPr>
              <a:t>7</a:t>
            </a:r>
            <a:endParaRPr lang="en-US" sz="5400" dirty="0"/>
          </a:p>
        </p:txBody>
      </p:sp>
      <p:sp>
        <p:nvSpPr>
          <p:cNvPr id="7" name="Text 4"/>
          <p:cNvSpPr txBox="1"/>
          <p:nvPr/>
        </p:nvSpPr>
        <p:spPr>
          <a:xfrm>
            <a:off x="1645920" y="896112"/>
            <a:ext cx="9905695" cy="640080"/>
          </a:xfrm>
          <a:prstGeom prst="rect">
            <a:avLst/>
          </a:prstGeom>
          <a:noFill/>
          <a:ln/>
        </p:spPr>
        <p:txBody>
          <a:bodyPr wrap="square" lIns="0" tIns="0" rIns="0" bIns="0" rtlCol="0" anchor="t"/>
          <a:lstStyle/>
          <a:p>
            <a:pPr indent="0" marL="0">
              <a:buNone/>
            </a:pPr>
            <a:r>
              <a:rPr lang="en-US" sz="3400" b="1" dirty="0">
                <a:solidFill>
                  <a:srgbClr val="1E1D1B"/>
                </a:solidFill>
                <a:latin typeface="Georgia" pitchFamily="34" charset="0"/>
                <a:ea typeface="Georgia" pitchFamily="34" charset="-122"/>
                <a:cs typeface="Georgia" pitchFamily="34" charset="-120"/>
              </a:rPr>
              <a:t>Ditt svar</a:t>
            </a:r>
            <a:endParaRPr lang="en-US" sz="3400" dirty="0"/>
          </a:p>
        </p:txBody>
      </p:sp>
      <p:sp>
        <p:nvSpPr>
          <p:cNvPr id="8" name="Text 5"/>
          <p:cNvSpPr txBox="1"/>
          <p:nvPr/>
        </p:nvSpPr>
        <p:spPr>
          <a:xfrm>
            <a:off x="1645920" y="1536192"/>
            <a:ext cx="9905695" cy="32004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Enskilt, 8 minuter. Elevhäftet s. 6 och s. 1.</a:t>
            </a:r>
            <a:endParaRPr lang="en-US" sz="1300" dirty="0"/>
          </a:p>
        </p:txBody>
      </p:sp>
      <p:sp>
        <p:nvSpPr>
          <p:cNvPr id="9" name="Shape 6"/>
          <p:cNvSpPr/>
          <p:nvPr/>
        </p:nvSpPr>
        <p:spPr>
          <a:xfrm>
            <a:off x="1645920" y="2148840"/>
            <a:ext cx="9905695" cy="0"/>
          </a:xfrm>
          <a:prstGeom prst="line">
            <a:avLst/>
          </a:prstGeom>
          <a:noFill/>
          <a:ln w="25400">
            <a:solidFill>
              <a:srgbClr val="1E1D1B"/>
            </a:solidFill>
            <a:prstDash val="solid"/>
          </a:ln>
        </p:spPr>
      </p:sp>
      <p:sp>
        <p:nvSpPr>
          <p:cNvPr id="10" name="Text 7"/>
          <p:cNvSpPr txBox="1"/>
          <p:nvPr/>
        </p:nvSpPr>
        <p:spPr>
          <a:xfrm>
            <a:off x="1645920" y="2286000"/>
            <a:ext cx="9905695" cy="1005840"/>
          </a:xfrm>
          <a:prstGeom prst="rect">
            <a:avLst/>
          </a:prstGeom>
          <a:noFill/>
          <a:ln/>
        </p:spPr>
        <p:txBody>
          <a:bodyPr wrap="square" lIns="0" tIns="0" rIns="0" bIns="0" rtlCol="0" anchor="ctr"/>
          <a:lstStyle/>
          <a:p>
            <a:pPr indent="0" marL="0">
              <a:buNone/>
            </a:pPr>
            <a:r>
              <a:rPr lang="en-US" sz="3000" i="1" dirty="0">
                <a:solidFill>
                  <a:srgbClr val="1E1D1B"/>
                </a:solidFill>
                <a:latin typeface="Georgia" pitchFamily="34" charset="0"/>
                <a:ea typeface="Georgia" pitchFamily="34" charset="-122"/>
                <a:cs typeface="Georgia" pitchFamily="34" charset="-120"/>
              </a:rPr>
              <a:t>Var går gränsen mellan att granska lärare och att registrera dem?</a:t>
            </a:r>
            <a:endParaRPr lang="en-US" sz="3000" dirty="0"/>
          </a:p>
        </p:txBody>
      </p:sp>
      <p:sp>
        <p:nvSpPr>
          <p:cNvPr id="11" name="Text 8"/>
          <p:cNvSpPr txBox="1"/>
          <p:nvPr/>
        </p:nvSpPr>
        <p:spPr>
          <a:xfrm>
            <a:off x="1645920" y="3657600"/>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1</a:t>
            </a:r>
            <a:endParaRPr lang="en-US" sz="1900" dirty="0"/>
          </a:p>
        </p:txBody>
      </p:sp>
      <p:sp>
        <p:nvSpPr>
          <p:cNvPr id="12" name="Text 9"/>
          <p:cNvSpPr txBox="1"/>
          <p:nvPr/>
        </p:nvSpPr>
        <p:spPr>
          <a:xfrm>
            <a:off x="2103120" y="3657600"/>
            <a:ext cx="9448495" cy="658368"/>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Besvara frågan med minst två av fallen som belägg.</a:t>
            </a:r>
            <a:endParaRPr lang="en-US" sz="1900" dirty="0"/>
          </a:p>
        </p:txBody>
      </p:sp>
      <p:sp>
        <p:nvSpPr>
          <p:cNvPr id="13" name="Text 10"/>
          <p:cNvSpPr txBox="1"/>
          <p:nvPr/>
        </p:nvSpPr>
        <p:spPr>
          <a:xfrm>
            <a:off x="1645920" y="4315968"/>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2</a:t>
            </a:r>
            <a:endParaRPr lang="en-US" sz="1900" dirty="0"/>
          </a:p>
        </p:txBody>
      </p:sp>
      <p:sp>
        <p:nvSpPr>
          <p:cNvPr id="14" name="Text 11"/>
          <p:cNvSpPr txBox="1"/>
          <p:nvPr/>
        </p:nvSpPr>
        <p:spPr>
          <a:xfrm>
            <a:off x="2103120" y="4315968"/>
            <a:ext cx="9448495" cy="658368"/>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Jämför med det som hände i Perstorp.</a:t>
            </a:r>
            <a:endParaRPr lang="en-US" sz="1900" dirty="0"/>
          </a:p>
        </p:txBody>
      </p:sp>
      <p:sp>
        <p:nvSpPr>
          <p:cNvPr id="15" name="Text 12"/>
          <p:cNvSpPr txBox="1"/>
          <p:nvPr/>
        </p:nvSpPr>
        <p:spPr>
          <a:xfrm>
            <a:off x="1645920" y="4974336"/>
            <a:ext cx="411480" cy="457200"/>
          </a:xfrm>
          <a:prstGeom prst="rect">
            <a:avLst/>
          </a:prstGeom>
          <a:noFill/>
          <a:ln/>
        </p:spPr>
        <p:txBody>
          <a:bodyPr wrap="square" lIns="0" tIns="0" rIns="0" bIns="0" rtlCol="0" anchor="t"/>
          <a:lstStyle/>
          <a:p>
            <a:pPr indent="0" marL="0">
              <a:buNone/>
            </a:pPr>
            <a:r>
              <a:rPr lang="en-US" sz="1900" b="1" dirty="0">
                <a:solidFill>
                  <a:srgbClr val="1E1D1B"/>
                </a:solidFill>
                <a:latin typeface="Arial" pitchFamily="34" charset="0"/>
                <a:ea typeface="Arial" pitchFamily="34" charset="-122"/>
                <a:cs typeface="Arial" pitchFamily="34" charset="-120"/>
              </a:rPr>
              <a:t>3</a:t>
            </a:r>
            <a:endParaRPr lang="en-US" sz="1900" dirty="0"/>
          </a:p>
        </p:txBody>
      </p:sp>
      <p:sp>
        <p:nvSpPr>
          <p:cNvPr id="16" name="Text 13"/>
          <p:cNvSpPr txBox="1"/>
          <p:nvPr/>
        </p:nvSpPr>
        <p:spPr>
          <a:xfrm>
            <a:off x="2103120" y="4974336"/>
            <a:ext cx="9448495" cy="658368"/>
          </a:xfrm>
          <a:prstGeom prst="rect">
            <a:avLst/>
          </a:prstGeom>
          <a:noFill/>
          <a:ln/>
        </p:spPr>
        <p:txBody>
          <a:bodyPr wrap="square" lIns="0" tIns="0" rIns="0" bIns="0" rtlCol="0" anchor="t"/>
          <a:lstStyle/>
          <a:p>
            <a:pPr indent="0" marL="0">
              <a:buNone/>
            </a:pPr>
            <a:r>
              <a:rPr lang="en-US" sz="1900" dirty="0">
                <a:solidFill>
                  <a:srgbClr val="1E1D1B"/>
                </a:solidFill>
                <a:latin typeface="Arial" pitchFamily="34" charset="0"/>
                <a:ea typeface="Arial" pitchFamily="34" charset="-122"/>
                <a:cs typeface="Arial" pitchFamily="34" charset="-120"/>
              </a:rPr>
              <a:t>Gå tillbaka till s. 1 och skriv E på skalan. Har du flyttat dig?</a:t>
            </a:r>
            <a:endParaRPr lang="en-US" sz="1900" dirty="0"/>
          </a:p>
        </p:txBody>
      </p:sp>
      <p:sp>
        <p:nvSpPr>
          <p:cNvPr id="17" name="Text 14"/>
          <p:cNvSpPr txBox="1"/>
          <p:nvPr/>
        </p:nvSpPr>
        <p:spPr>
          <a:xfrm>
            <a:off x="1645920" y="5715000"/>
            <a:ext cx="9905695" cy="457200"/>
          </a:xfrm>
          <a:prstGeom prst="rect">
            <a:avLst/>
          </a:prstGeom>
          <a:noFill/>
          <a:ln/>
        </p:spPr>
        <p:txBody>
          <a:bodyPr wrap="square" lIns="0" tIns="0" rIns="0" bIns="0" rtlCol="0" anchor="ctr"/>
          <a:lstStyle/>
          <a:p>
            <a:pPr indent="0" marL="0">
              <a:buNone/>
            </a:pPr>
            <a:r>
              <a:rPr lang="en-US" sz="1300" dirty="0">
                <a:solidFill>
                  <a:srgbClr val="67625B"/>
                </a:solidFill>
                <a:latin typeface="Arial" pitchFamily="34" charset="0"/>
                <a:ea typeface="Arial" pitchFamily="34" charset="-122"/>
                <a:cs typeface="Arial" pitchFamily="34" charset="-120"/>
              </a:rPr>
              <a:t>Meningsstarter: Jag tycker att gränsen går vid ...   Ett exempel är fall ... där ...   Perstorp liknar eller skiljer sig från det genom att ...</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 peka ut lärare</dc:title>
  <dc:subject>PptxGenJS Presentation</dc:subject>
  <dc:creator>PptxGenJS</dc:creator>
  <cp:lastModifiedBy>PptxGenJS</cp:lastModifiedBy>
  <cp:revision>1</cp:revision>
  <dcterms:created xsi:type="dcterms:W3CDTF">2026-09-25T10:58:50Z</dcterms:created>
  <dcterms:modified xsi:type="dcterms:W3CDTF">2026-09-25T10:58:50Z</dcterms:modified>
</cp:coreProperties>
</file>