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Lektionens fråga: Går det att lita på valet 2026, och var finns svagheterna? Eleverna behöver elevhäftet och en penna. Parbladet och gruppbladen delas ut senare.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Hur många gånger har det varit omval till riksdagen i Sveriges historia? Ringa in på omslaget.</a:t>
            </a:r>
          </a:p>
          <a:p>
            <a:r>
              <a:t>Låt svaret vänta. Det kommer i steg 2: aldrig. Kommunval har haft omval några gånger, oftast efter misstag i hanteringen.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En röst passerar sex stationer. Läs vad regeln är och vad som faktiskt har hänt. Ringa in hur lätt någon annan kan påverka rösten där.</a:t>
            </a:r>
          </a:p>
          <a:p>
            <a:r>
              <a:t>Eleverna läser enskilt i 6 minuter. Dela sedan ut parbladet, ett per 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Bli överens om ordningen. Toppen ska ha ett belägg från korten.</a:t>
            </a:r>
          </a:p>
          <a:p>
            <a:r>
              <a:t>Fråga alltid: Vilket belägg i rutan visar det?</a:t>
            </a:r>
          </a:p>
          <a:p>
            <a:r>
              <a:t>Rimligt: 2 Valskärmen och 4 Budröst överst. Svagare: 6 Räkningen överst utan belägg.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Innan ni läser fallen behöver vi ett ord. Vad skiljer något som är belagt från något som bara är sagt?</a:t>
            </a:r>
          </a:p>
          <a:p>
            <a:r>
              <a:t>Exempel: Valmyndighetens lägesbild om att röstmottagare nekades är belägg. Ett inlägg om fusk som ingen kontrollerat är det inte.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Varje grupp får ett verkligt fall från hösten 2026. Ni ska inte avgöra om någon är skyldig. Det kan ingen i det här rummet. Ni ska reda ut vad som är belagt och vad det skulle betyda om det stämmer.</a:t>
            </a:r>
          </a:p>
          <a:p>
            <a:r>
              <a:t>Dela ut gruppbladen, ett fall per grupp. Två par blir en grupp, eller grupper om tre om du valt det i utskriften. Tänk på: fall A och B nämner samma parti. Håll samtalet vid vad som är belagt.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Varje grupp berättar i en minut. Har två grupper samma fall redovisar den ena och den andra lägger till det som saknas. De andra fyller i sin rad på parbladet, s. 3.</a:t>
            </a:r>
          </a:p>
          <a:p>
            <a:r>
              <a:t>Valprövningsnämnden gör bara om ett val om det med fog kan antas att felet har påverkat utgången. Personkryss avgör vem i ett parti som får platserna, inte hur många platser partiet får.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Stödsvar: Den väljare som blir påverkad har förlorat sin fria röst, oavsett resultat. Det är brott även i liten skala, och försök räcker. Personkryss avgör vem som sitter i riksdagen. Både fusk och falska anklagelser kan minska förtroendet.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Här finns inget rätt svar. Riksdagen har valt en kompromiss, och luckan visade sig 2026.</a:t>
            </a:r>
          </a:p>
          <a:p>
            <a:r>
              <a:t>Om man håller med: skyddar mot påverkan, men vissa väljare kan avstå från att rösta. Om man inte håller med: skyddar rätten att rösta med en person man litar på, men ger mindre skydd mot påverkan.</a:t>
            </a:r>
          </a:p>
          <a:p>
            <a:r>
              <a:t>Fråga en elev från varje ände först. Fråga om någon vill byta skylt.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Säg: Svara på lektionens fråga med en egen text. Följ byggstenarna. Varje påstående ska ha ett belägg från lektionen.</a:t>
            </a:r>
          </a:p>
          <a:p>
            <a:r>
              <a:t>Påminn om checklistan längst ned i häftet.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Läs de tre slutsatserna högt. Har läget i fallen ändrats sedan 26 september 2026, justera bilden efter det du har kontrollerat.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Dela ut exit tickets. Eleverna lämnar dem när de går.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Visa gärna den här bilden när lektionen är slut. QR-koden leder till lektionssidan, där allt material finns att ladda ner gratis. Tipsa gärna en kollega eller ditt ämneslag: https://didaktikstudion.se/gar-det-att-lita-pa-valet/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ero.jpg"/>
          <p:cNvPicPr>
            <a:picLocks noChangeAspect="1"/>
          </p:cNvPicPr>
          <p:nvPr/>
        </p:nvPicPr>
        <p:blipFill>
          <a:blip r:embed="rId2"/>
          <a:srcRect l="8000" r="8000"/>
          <a:stretch>
            <a:fillRect/>
          </a:stretch>
        </p:blipFill>
        <p:spPr>
          <a:xfrm>
            <a:off x="0" y="0"/>
            <a:ext cx="5400000" cy="685800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0" y="5922000"/>
            <a:ext cx="756000" cy="936000"/>
          </a:xfrm>
          <a:custGeom>
            <a:avLst/>
            <a:gdLst/>
            <a:ahLst/>
            <a:cxnLst/>
            <a:rect l="l" t="t" r="r" b="b"/>
            <a:pathLst>
              <a:path w="756000" h="936000">
                <a:moveTo>
                  <a:pt x="0" y="365040"/>
                </a:moveTo>
                <a:lnTo>
                  <a:pt x="756000" y="0"/>
                </a:lnTo>
                <a:lnTo>
                  <a:pt x="756000" y="936000"/>
                </a:lnTo>
                <a:lnTo>
                  <a:pt x="0" y="9360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0000" y="1008000"/>
            <a:ext cx="57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Samhällskunskap · Åk 8 till gymnasiet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0000" y="1368000"/>
            <a:ext cx="5760000" cy="18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800" b="1">
                <a:solidFill>
                  <a:srgbClr val="13213A"/>
                </a:solidFill>
                <a:latin typeface="Arial"/>
              </a:rPr>
              <a:t>Går det att lita på valet?</a:t>
            </a:r>
          </a:p>
        </p:txBody>
      </p:sp>
      <p:sp>
        <p:nvSpPr>
          <p:cNvPr id="6" name="Freeform 5"/>
          <p:cNvSpPr/>
          <p:nvPr/>
        </p:nvSpPr>
        <p:spPr>
          <a:xfrm>
            <a:off x="5940000" y="3744000"/>
            <a:ext cx="5760000" cy="1656000"/>
          </a:xfrm>
          <a:custGeom>
            <a:avLst/>
            <a:gdLst/>
            <a:ahLst/>
            <a:cxnLst/>
            <a:rect l="l" t="t" r="r" b="b"/>
            <a:pathLst>
              <a:path w="5760000" h="1656000">
                <a:moveTo>
                  <a:pt x="0" y="0"/>
                </a:moveTo>
                <a:lnTo>
                  <a:pt x="5256000" y="0"/>
                </a:lnTo>
                <a:lnTo>
                  <a:pt x="5321785" y="4311"/>
                </a:lnTo>
                <a:lnTo>
                  <a:pt x="5386444" y="17173"/>
                </a:lnTo>
                <a:lnTo>
                  <a:pt x="5448872" y="38364"/>
                </a:lnTo>
                <a:lnTo>
                  <a:pt x="5508000" y="67523"/>
                </a:lnTo>
                <a:lnTo>
                  <a:pt x="5562815" y="104149"/>
                </a:lnTo>
                <a:lnTo>
                  <a:pt x="5612381" y="147618"/>
                </a:lnTo>
                <a:lnTo>
                  <a:pt x="5655850" y="197184"/>
                </a:lnTo>
                <a:lnTo>
                  <a:pt x="5692476" y="252000"/>
                </a:lnTo>
                <a:lnTo>
                  <a:pt x="5721635" y="311127"/>
                </a:lnTo>
                <a:lnTo>
                  <a:pt x="5742826" y="373555"/>
                </a:lnTo>
                <a:lnTo>
                  <a:pt x="5755688" y="438214"/>
                </a:lnTo>
                <a:lnTo>
                  <a:pt x="5760000" y="504000"/>
                </a:lnTo>
                <a:lnTo>
                  <a:pt x="5760000" y="1152000"/>
                </a:lnTo>
                <a:lnTo>
                  <a:pt x="5755688" y="1217785"/>
                </a:lnTo>
                <a:lnTo>
                  <a:pt x="5742826" y="1282444"/>
                </a:lnTo>
                <a:lnTo>
                  <a:pt x="5721635" y="1344872"/>
                </a:lnTo>
                <a:lnTo>
                  <a:pt x="5692476" y="1404000"/>
                </a:lnTo>
                <a:lnTo>
                  <a:pt x="5655850" y="1458815"/>
                </a:lnTo>
                <a:lnTo>
                  <a:pt x="5612381" y="1508381"/>
                </a:lnTo>
                <a:lnTo>
                  <a:pt x="5562815" y="1551850"/>
                </a:lnTo>
                <a:lnTo>
                  <a:pt x="5508000" y="1588476"/>
                </a:lnTo>
                <a:lnTo>
                  <a:pt x="5448872" y="1617635"/>
                </a:lnTo>
                <a:lnTo>
                  <a:pt x="5386444" y="1638826"/>
                </a:lnTo>
                <a:lnTo>
                  <a:pt x="5321785" y="1651688"/>
                </a:lnTo>
                <a:lnTo>
                  <a:pt x="5256000" y="1656000"/>
                </a:lnTo>
                <a:lnTo>
                  <a:pt x="0" y="1656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5940000" y="517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4000" y="3960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A6512"/>
                </a:solidFill>
                <a:latin typeface="Arial"/>
              </a:rPr>
              <a:t>Lektionens fråga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4000" y="4248000"/>
            <a:ext cx="504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13213A"/>
                </a:solidFill>
                <a:latin typeface="Arial"/>
              </a:rPr>
              <a:t>Går det att lita på valet 2026, och var finns svagheterna?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0000" y="6336000"/>
            <a:ext cx="576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13213A"/>
                </a:solidFill>
                <a:latin typeface="Arial"/>
              </a:rPr>
              <a:t>D</a:t>
            </a:r>
            <a:r>
              <a:rPr sz="1300" b="0">
                <a:solidFill>
                  <a:srgbClr val="13213A"/>
                </a:solidFill>
                <a:latin typeface="Arial"/>
              </a:rPr>
              <a:t>idaktikstudion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Innan vi börjar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Gissa först</a:t>
            </a:r>
          </a:p>
        </p:txBody>
      </p:sp>
      <p:pic>
        <p:nvPicPr>
          <p:cNvPr id="5" name="Picture 4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400" y="576000"/>
            <a:ext cx="3556800" cy="93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Helklass · 2 min</a:t>
            </a:r>
          </a:p>
        </p:txBody>
      </p:sp>
      <p:sp>
        <p:nvSpPr>
          <p:cNvPr id="7" name="Freeform 6"/>
          <p:cNvSpPr/>
          <p:nvPr/>
        </p:nvSpPr>
        <p:spPr>
          <a:xfrm>
            <a:off x="720000" y="2232000"/>
            <a:ext cx="10080000" cy="1656000"/>
          </a:xfrm>
          <a:custGeom>
            <a:avLst/>
            <a:gdLst/>
            <a:ahLst/>
            <a:cxnLst/>
            <a:rect l="l" t="t" r="r" b="b"/>
            <a:pathLst>
              <a:path w="10080000" h="1656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080000"/>
                </a:lnTo>
                <a:lnTo>
                  <a:pt x="10075072" y="1155183"/>
                </a:lnTo>
                <a:lnTo>
                  <a:pt x="10060373" y="1229079"/>
                </a:lnTo>
                <a:lnTo>
                  <a:pt x="10036154" y="1300425"/>
                </a:lnTo>
                <a:lnTo>
                  <a:pt x="10002830" y="1368000"/>
                </a:lnTo>
                <a:lnTo>
                  <a:pt x="9960971" y="1430646"/>
                </a:lnTo>
                <a:lnTo>
                  <a:pt x="9911293" y="1487293"/>
                </a:lnTo>
                <a:lnTo>
                  <a:pt x="9854646" y="1536971"/>
                </a:lnTo>
                <a:lnTo>
                  <a:pt x="9792000" y="1578830"/>
                </a:lnTo>
                <a:lnTo>
                  <a:pt x="9724425" y="1612154"/>
                </a:lnTo>
                <a:lnTo>
                  <a:pt x="9653079" y="1636373"/>
                </a:lnTo>
                <a:lnTo>
                  <a:pt x="9579183" y="1651072"/>
                </a:lnTo>
                <a:lnTo>
                  <a:pt x="9504000" y="1656000"/>
                </a:lnTo>
                <a:lnTo>
                  <a:pt x="0" y="1656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20000" y="36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0000" y="2448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Ringa in på omslaget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0000" y="2700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Hur många gånger har det varit omval till riksdagen i Sveriges historia?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4392000"/>
            <a:ext cx="2304000" cy="720000"/>
          </a:xfrm>
          <a:custGeom>
            <a:avLst/>
            <a:gdLst/>
            <a:ahLst/>
            <a:cxnLst/>
            <a:rect l="l" t="t" r="r" b="b"/>
            <a:pathLst>
              <a:path w="2304000" h="720000">
                <a:moveTo>
                  <a:pt x="0" y="0"/>
                </a:moveTo>
                <a:lnTo>
                  <a:pt x="1944000" y="0"/>
                </a:lnTo>
                <a:lnTo>
                  <a:pt x="1990989" y="3079"/>
                </a:lnTo>
                <a:lnTo>
                  <a:pt x="2037174" y="12266"/>
                </a:lnTo>
                <a:lnTo>
                  <a:pt x="2081766" y="27403"/>
                </a:lnTo>
                <a:lnTo>
                  <a:pt x="2124000" y="48230"/>
                </a:lnTo>
                <a:lnTo>
                  <a:pt x="2163154" y="74392"/>
                </a:lnTo>
                <a:lnTo>
                  <a:pt x="2198558" y="105441"/>
                </a:lnTo>
                <a:lnTo>
                  <a:pt x="2229607" y="140845"/>
                </a:lnTo>
                <a:lnTo>
                  <a:pt x="2255769" y="180000"/>
                </a:lnTo>
                <a:lnTo>
                  <a:pt x="2276596" y="222233"/>
                </a:lnTo>
                <a:lnTo>
                  <a:pt x="2291733" y="266825"/>
                </a:lnTo>
                <a:lnTo>
                  <a:pt x="2300920" y="313010"/>
                </a:lnTo>
                <a:lnTo>
                  <a:pt x="2304000" y="360000"/>
                </a:lnTo>
                <a:lnTo>
                  <a:pt x="2304000" y="360000"/>
                </a:lnTo>
                <a:lnTo>
                  <a:pt x="2300920" y="406989"/>
                </a:lnTo>
                <a:lnTo>
                  <a:pt x="2291733" y="453174"/>
                </a:lnTo>
                <a:lnTo>
                  <a:pt x="2276596" y="497766"/>
                </a:lnTo>
                <a:lnTo>
                  <a:pt x="2255769" y="540000"/>
                </a:lnTo>
                <a:lnTo>
                  <a:pt x="2229607" y="579154"/>
                </a:lnTo>
                <a:lnTo>
                  <a:pt x="2198558" y="614558"/>
                </a:lnTo>
                <a:lnTo>
                  <a:pt x="2163154" y="645607"/>
                </a:lnTo>
                <a:lnTo>
                  <a:pt x="2124000" y="671769"/>
                </a:lnTo>
                <a:lnTo>
                  <a:pt x="2081766" y="692596"/>
                </a:lnTo>
                <a:lnTo>
                  <a:pt x="2037174" y="707733"/>
                </a:lnTo>
                <a:lnTo>
                  <a:pt x="1990989" y="716920"/>
                </a:lnTo>
                <a:lnTo>
                  <a:pt x="194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0000" y="4392000"/>
            <a:ext cx="2304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1">
                <a:solidFill>
                  <a:srgbClr val="13213A"/>
                </a:solidFill>
                <a:latin typeface="Arial"/>
              </a:rPr>
              <a:t>Aldrig</a:t>
            </a:r>
          </a:p>
        </p:txBody>
      </p:sp>
      <p:sp>
        <p:nvSpPr>
          <p:cNvPr id="13" name="Freeform 12"/>
          <p:cNvSpPr/>
          <p:nvPr/>
        </p:nvSpPr>
        <p:spPr>
          <a:xfrm>
            <a:off x="3312000" y="4392000"/>
            <a:ext cx="2304000" cy="720000"/>
          </a:xfrm>
          <a:custGeom>
            <a:avLst/>
            <a:gdLst/>
            <a:ahLst/>
            <a:cxnLst/>
            <a:rect l="l" t="t" r="r" b="b"/>
            <a:pathLst>
              <a:path w="2304000" h="720000">
                <a:moveTo>
                  <a:pt x="0" y="0"/>
                </a:moveTo>
                <a:lnTo>
                  <a:pt x="1944000" y="0"/>
                </a:lnTo>
                <a:lnTo>
                  <a:pt x="1990989" y="3079"/>
                </a:lnTo>
                <a:lnTo>
                  <a:pt x="2037174" y="12266"/>
                </a:lnTo>
                <a:lnTo>
                  <a:pt x="2081766" y="27403"/>
                </a:lnTo>
                <a:lnTo>
                  <a:pt x="2124000" y="48230"/>
                </a:lnTo>
                <a:lnTo>
                  <a:pt x="2163154" y="74392"/>
                </a:lnTo>
                <a:lnTo>
                  <a:pt x="2198558" y="105441"/>
                </a:lnTo>
                <a:lnTo>
                  <a:pt x="2229607" y="140845"/>
                </a:lnTo>
                <a:lnTo>
                  <a:pt x="2255769" y="180000"/>
                </a:lnTo>
                <a:lnTo>
                  <a:pt x="2276596" y="222233"/>
                </a:lnTo>
                <a:lnTo>
                  <a:pt x="2291733" y="266825"/>
                </a:lnTo>
                <a:lnTo>
                  <a:pt x="2300920" y="313010"/>
                </a:lnTo>
                <a:lnTo>
                  <a:pt x="2304000" y="360000"/>
                </a:lnTo>
                <a:lnTo>
                  <a:pt x="2304000" y="360000"/>
                </a:lnTo>
                <a:lnTo>
                  <a:pt x="2300920" y="406989"/>
                </a:lnTo>
                <a:lnTo>
                  <a:pt x="2291733" y="453174"/>
                </a:lnTo>
                <a:lnTo>
                  <a:pt x="2276596" y="497766"/>
                </a:lnTo>
                <a:lnTo>
                  <a:pt x="2255769" y="540000"/>
                </a:lnTo>
                <a:lnTo>
                  <a:pt x="2229607" y="579154"/>
                </a:lnTo>
                <a:lnTo>
                  <a:pt x="2198558" y="614558"/>
                </a:lnTo>
                <a:lnTo>
                  <a:pt x="2163154" y="645607"/>
                </a:lnTo>
                <a:lnTo>
                  <a:pt x="2124000" y="671769"/>
                </a:lnTo>
                <a:lnTo>
                  <a:pt x="2081766" y="692596"/>
                </a:lnTo>
                <a:lnTo>
                  <a:pt x="2037174" y="707733"/>
                </a:lnTo>
                <a:lnTo>
                  <a:pt x="1990989" y="716920"/>
                </a:lnTo>
                <a:lnTo>
                  <a:pt x="194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12000" y="4392000"/>
            <a:ext cx="2304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1">
                <a:solidFill>
                  <a:srgbClr val="13213A"/>
                </a:solidFill>
                <a:latin typeface="Arial"/>
              </a:rPr>
              <a:t>En eller två</a:t>
            </a:r>
          </a:p>
        </p:txBody>
      </p:sp>
      <p:sp>
        <p:nvSpPr>
          <p:cNvPr id="15" name="Freeform 14"/>
          <p:cNvSpPr/>
          <p:nvPr/>
        </p:nvSpPr>
        <p:spPr>
          <a:xfrm>
            <a:off x="5904000" y="4392000"/>
            <a:ext cx="2304000" cy="720000"/>
          </a:xfrm>
          <a:custGeom>
            <a:avLst/>
            <a:gdLst/>
            <a:ahLst/>
            <a:cxnLst/>
            <a:rect l="l" t="t" r="r" b="b"/>
            <a:pathLst>
              <a:path w="2304000" h="720000">
                <a:moveTo>
                  <a:pt x="0" y="0"/>
                </a:moveTo>
                <a:lnTo>
                  <a:pt x="1944000" y="0"/>
                </a:lnTo>
                <a:lnTo>
                  <a:pt x="1990989" y="3079"/>
                </a:lnTo>
                <a:lnTo>
                  <a:pt x="2037174" y="12266"/>
                </a:lnTo>
                <a:lnTo>
                  <a:pt x="2081766" y="27403"/>
                </a:lnTo>
                <a:lnTo>
                  <a:pt x="2124000" y="48230"/>
                </a:lnTo>
                <a:lnTo>
                  <a:pt x="2163154" y="74392"/>
                </a:lnTo>
                <a:lnTo>
                  <a:pt x="2198558" y="105441"/>
                </a:lnTo>
                <a:lnTo>
                  <a:pt x="2229607" y="140845"/>
                </a:lnTo>
                <a:lnTo>
                  <a:pt x="2255769" y="180000"/>
                </a:lnTo>
                <a:lnTo>
                  <a:pt x="2276596" y="222233"/>
                </a:lnTo>
                <a:lnTo>
                  <a:pt x="2291733" y="266825"/>
                </a:lnTo>
                <a:lnTo>
                  <a:pt x="2300920" y="313010"/>
                </a:lnTo>
                <a:lnTo>
                  <a:pt x="2304000" y="360000"/>
                </a:lnTo>
                <a:lnTo>
                  <a:pt x="2304000" y="360000"/>
                </a:lnTo>
                <a:lnTo>
                  <a:pt x="2300920" y="406989"/>
                </a:lnTo>
                <a:lnTo>
                  <a:pt x="2291733" y="453174"/>
                </a:lnTo>
                <a:lnTo>
                  <a:pt x="2276596" y="497766"/>
                </a:lnTo>
                <a:lnTo>
                  <a:pt x="2255769" y="540000"/>
                </a:lnTo>
                <a:lnTo>
                  <a:pt x="2229607" y="579154"/>
                </a:lnTo>
                <a:lnTo>
                  <a:pt x="2198558" y="614558"/>
                </a:lnTo>
                <a:lnTo>
                  <a:pt x="2163154" y="645607"/>
                </a:lnTo>
                <a:lnTo>
                  <a:pt x="2124000" y="671769"/>
                </a:lnTo>
                <a:lnTo>
                  <a:pt x="2081766" y="692596"/>
                </a:lnTo>
                <a:lnTo>
                  <a:pt x="2037174" y="707733"/>
                </a:lnTo>
                <a:lnTo>
                  <a:pt x="1990989" y="716920"/>
                </a:lnTo>
                <a:lnTo>
                  <a:pt x="194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04000" y="4392000"/>
            <a:ext cx="2304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200" b="1">
                <a:solidFill>
                  <a:srgbClr val="13213A"/>
                </a:solidFill>
                <a:latin typeface="Arial"/>
              </a:rPr>
              <a:t>Fler än två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64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182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79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122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Röstens väg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Röstens väg</a:t>
            </a:r>
          </a:p>
        </p:txBody>
      </p:sp>
      <p:pic>
        <p:nvPicPr>
          <p:cNvPr id="9" name="Picture 8" descr="enski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200" y="576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Enskilt · 6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800000"/>
          </a:xfrm>
          <a:custGeom>
            <a:avLst/>
            <a:gdLst/>
            <a:ahLst/>
            <a:cxnLst/>
            <a:rect l="l" t="t" r="r" b="b"/>
            <a:pathLst>
              <a:path w="10080000" h="1800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224000"/>
                </a:lnTo>
                <a:lnTo>
                  <a:pt x="10075072" y="1299183"/>
                </a:lnTo>
                <a:lnTo>
                  <a:pt x="10060373" y="1373079"/>
                </a:lnTo>
                <a:lnTo>
                  <a:pt x="10036154" y="1444425"/>
                </a:lnTo>
                <a:lnTo>
                  <a:pt x="10002830" y="1512000"/>
                </a:lnTo>
                <a:lnTo>
                  <a:pt x="9960971" y="1574646"/>
                </a:lnTo>
                <a:lnTo>
                  <a:pt x="9911293" y="1631293"/>
                </a:lnTo>
                <a:lnTo>
                  <a:pt x="9854646" y="1680971"/>
                </a:lnTo>
                <a:lnTo>
                  <a:pt x="9792000" y="1722830"/>
                </a:lnTo>
                <a:lnTo>
                  <a:pt x="9724425" y="1756154"/>
                </a:lnTo>
                <a:lnTo>
                  <a:pt x="9653079" y="1780373"/>
                </a:lnTo>
                <a:lnTo>
                  <a:pt x="9579183" y="1795072"/>
                </a:lnTo>
                <a:lnTo>
                  <a:pt x="9504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59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Din uppgift vid varje station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Hur lätt kan någon annan påverka rösten här?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348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Ringa in Lätt, Svårt eller Nästan omöjligt på varje kort. Häftet s. 2.</a:t>
            </a:r>
          </a:p>
        </p:txBody>
      </p:sp>
      <p:sp>
        <p:nvSpPr>
          <p:cNvPr id="16" name="Freeform 15"/>
          <p:cNvSpPr/>
          <p:nvPr/>
        </p:nvSpPr>
        <p:spPr>
          <a:xfrm>
            <a:off x="720000" y="4068000"/>
            <a:ext cx="1512000" cy="2088000"/>
          </a:xfrm>
          <a:custGeom>
            <a:avLst/>
            <a:gdLst/>
            <a:ahLst/>
            <a:cxnLst/>
            <a:rect l="l" t="t" r="r" b="b"/>
            <a:pathLst>
              <a:path w="1512000" h="2088000">
                <a:moveTo>
                  <a:pt x="0" y="0"/>
                </a:moveTo>
                <a:lnTo>
                  <a:pt x="1152000" y="0"/>
                </a:lnTo>
                <a:lnTo>
                  <a:pt x="1198989" y="3079"/>
                </a:lnTo>
                <a:lnTo>
                  <a:pt x="1245174" y="12266"/>
                </a:lnTo>
                <a:lnTo>
                  <a:pt x="1289766" y="27403"/>
                </a:lnTo>
                <a:lnTo>
                  <a:pt x="1332000" y="48230"/>
                </a:lnTo>
                <a:lnTo>
                  <a:pt x="1371154" y="74392"/>
                </a:lnTo>
                <a:lnTo>
                  <a:pt x="1406558" y="105441"/>
                </a:lnTo>
                <a:lnTo>
                  <a:pt x="1437607" y="140845"/>
                </a:lnTo>
                <a:lnTo>
                  <a:pt x="1463769" y="180000"/>
                </a:lnTo>
                <a:lnTo>
                  <a:pt x="1484596" y="222233"/>
                </a:lnTo>
                <a:lnTo>
                  <a:pt x="1499733" y="266825"/>
                </a:lnTo>
                <a:lnTo>
                  <a:pt x="1508920" y="313010"/>
                </a:lnTo>
                <a:lnTo>
                  <a:pt x="1512000" y="360000"/>
                </a:lnTo>
                <a:lnTo>
                  <a:pt x="1512000" y="1728000"/>
                </a:lnTo>
                <a:lnTo>
                  <a:pt x="1508920" y="1774989"/>
                </a:lnTo>
                <a:lnTo>
                  <a:pt x="1499733" y="1821174"/>
                </a:lnTo>
                <a:lnTo>
                  <a:pt x="1484596" y="1865766"/>
                </a:lnTo>
                <a:lnTo>
                  <a:pt x="1463769" y="1908000"/>
                </a:lnTo>
                <a:lnTo>
                  <a:pt x="1437607" y="1947154"/>
                </a:lnTo>
                <a:lnTo>
                  <a:pt x="1406558" y="1982558"/>
                </a:lnTo>
                <a:lnTo>
                  <a:pt x="1371154" y="2013607"/>
                </a:lnTo>
                <a:lnTo>
                  <a:pt x="1332000" y="2039769"/>
                </a:lnTo>
                <a:lnTo>
                  <a:pt x="1289766" y="2060596"/>
                </a:lnTo>
                <a:lnTo>
                  <a:pt x="1245174" y="2075733"/>
                </a:lnTo>
                <a:lnTo>
                  <a:pt x="1198989" y="2084920"/>
                </a:lnTo>
                <a:lnTo>
                  <a:pt x="115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720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8" name="Picture 17" descr="valsed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00" y="42840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64000" y="5328000"/>
            <a:ext cx="122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2000" y="5580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13213A"/>
                </a:solidFill>
                <a:latin typeface="Arial"/>
              </a:rPr>
              <a:t>Valsedlarna</a:t>
            </a:r>
          </a:p>
        </p:txBody>
      </p:sp>
      <p:sp>
        <p:nvSpPr>
          <p:cNvPr id="21" name="Freeform 20"/>
          <p:cNvSpPr/>
          <p:nvPr/>
        </p:nvSpPr>
        <p:spPr>
          <a:xfrm>
            <a:off x="2412000" y="4068000"/>
            <a:ext cx="1512000" cy="2088000"/>
          </a:xfrm>
          <a:custGeom>
            <a:avLst/>
            <a:gdLst/>
            <a:ahLst/>
            <a:cxnLst/>
            <a:rect l="l" t="t" r="r" b="b"/>
            <a:pathLst>
              <a:path w="1512000" h="2088000">
                <a:moveTo>
                  <a:pt x="0" y="0"/>
                </a:moveTo>
                <a:lnTo>
                  <a:pt x="1152000" y="0"/>
                </a:lnTo>
                <a:lnTo>
                  <a:pt x="1198989" y="3079"/>
                </a:lnTo>
                <a:lnTo>
                  <a:pt x="1245174" y="12266"/>
                </a:lnTo>
                <a:lnTo>
                  <a:pt x="1289766" y="27403"/>
                </a:lnTo>
                <a:lnTo>
                  <a:pt x="1332000" y="48230"/>
                </a:lnTo>
                <a:lnTo>
                  <a:pt x="1371154" y="74392"/>
                </a:lnTo>
                <a:lnTo>
                  <a:pt x="1406558" y="105441"/>
                </a:lnTo>
                <a:lnTo>
                  <a:pt x="1437607" y="140845"/>
                </a:lnTo>
                <a:lnTo>
                  <a:pt x="1463769" y="180000"/>
                </a:lnTo>
                <a:lnTo>
                  <a:pt x="1484596" y="222233"/>
                </a:lnTo>
                <a:lnTo>
                  <a:pt x="1499733" y="266825"/>
                </a:lnTo>
                <a:lnTo>
                  <a:pt x="1508920" y="313010"/>
                </a:lnTo>
                <a:lnTo>
                  <a:pt x="1512000" y="360000"/>
                </a:lnTo>
                <a:lnTo>
                  <a:pt x="1512000" y="1728000"/>
                </a:lnTo>
                <a:lnTo>
                  <a:pt x="1508920" y="1774989"/>
                </a:lnTo>
                <a:lnTo>
                  <a:pt x="1499733" y="1821174"/>
                </a:lnTo>
                <a:lnTo>
                  <a:pt x="1484596" y="1865766"/>
                </a:lnTo>
                <a:lnTo>
                  <a:pt x="1463769" y="1908000"/>
                </a:lnTo>
                <a:lnTo>
                  <a:pt x="1437607" y="1947154"/>
                </a:lnTo>
                <a:lnTo>
                  <a:pt x="1406558" y="1982558"/>
                </a:lnTo>
                <a:lnTo>
                  <a:pt x="1371154" y="2013607"/>
                </a:lnTo>
                <a:lnTo>
                  <a:pt x="1332000" y="2039769"/>
                </a:lnTo>
                <a:lnTo>
                  <a:pt x="1289766" y="2060596"/>
                </a:lnTo>
                <a:lnTo>
                  <a:pt x="1245174" y="2075733"/>
                </a:lnTo>
                <a:lnTo>
                  <a:pt x="1198989" y="2084920"/>
                </a:lnTo>
                <a:lnTo>
                  <a:pt x="115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412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23" name="Picture 22" descr="skar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000" y="4284000"/>
            <a:ext cx="936000" cy="936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556000" y="5328000"/>
            <a:ext cx="122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84000" y="5580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13213A"/>
                </a:solidFill>
                <a:latin typeface="Arial"/>
              </a:rPr>
              <a:t>Valskärmen</a:t>
            </a:r>
          </a:p>
        </p:txBody>
      </p:sp>
      <p:sp>
        <p:nvSpPr>
          <p:cNvPr id="26" name="Freeform 25"/>
          <p:cNvSpPr/>
          <p:nvPr/>
        </p:nvSpPr>
        <p:spPr>
          <a:xfrm>
            <a:off x="4104000" y="4068000"/>
            <a:ext cx="1512000" cy="2088000"/>
          </a:xfrm>
          <a:custGeom>
            <a:avLst/>
            <a:gdLst/>
            <a:ahLst/>
            <a:cxnLst/>
            <a:rect l="l" t="t" r="r" b="b"/>
            <a:pathLst>
              <a:path w="1512000" h="2088000">
                <a:moveTo>
                  <a:pt x="0" y="0"/>
                </a:moveTo>
                <a:lnTo>
                  <a:pt x="1152000" y="0"/>
                </a:lnTo>
                <a:lnTo>
                  <a:pt x="1198989" y="3079"/>
                </a:lnTo>
                <a:lnTo>
                  <a:pt x="1245174" y="12266"/>
                </a:lnTo>
                <a:lnTo>
                  <a:pt x="1289766" y="27403"/>
                </a:lnTo>
                <a:lnTo>
                  <a:pt x="1332000" y="48230"/>
                </a:lnTo>
                <a:lnTo>
                  <a:pt x="1371154" y="74392"/>
                </a:lnTo>
                <a:lnTo>
                  <a:pt x="1406558" y="105441"/>
                </a:lnTo>
                <a:lnTo>
                  <a:pt x="1437607" y="140845"/>
                </a:lnTo>
                <a:lnTo>
                  <a:pt x="1463769" y="180000"/>
                </a:lnTo>
                <a:lnTo>
                  <a:pt x="1484596" y="222233"/>
                </a:lnTo>
                <a:lnTo>
                  <a:pt x="1499733" y="266825"/>
                </a:lnTo>
                <a:lnTo>
                  <a:pt x="1508920" y="313010"/>
                </a:lnTo>
                <a:lnTo>
                  <a:pt x="1512000" y="360000"/>
                </a:lnTo>
                <a:lnTo>
                  <a:pt x="1512000" y="1728000"/>
                </a:lnTo>
                <a:lnTo>
                  <a:pt x="1508920" y="1774989"/>
                </a:lnTo>
                <a:lnTo>
                  <a:pt x="1499733" y="1821174"/>
                </a:lnTo>
                <a:lnTo>
                  <a:pt x="1484596" y="1865766"/>
                </a:lnTo>
                <a:lnTo>
                  <a:pt x="1463769" y="1908000"/>
                </a:lnTo>
                <a:lnTo>
                  <a:pt x="1437607" y="1947154"/>
                </a:lnTo>
                <a:lnTo>
                  <a:pt x="1406558" y="1982558"/>
                </a:lnTo>
                <a:lnTo>
                  <a:pt x="1371154" y="2013607"/>
                </a:lnTo>
                <a:lnTo>
                  <a:pt x="1332000" y="2039769"/>
                </a:lnTo>
                <a:lnTo>
                  <a:pt x="1289766" y="2060596"/>
                </a:lnTo>
                <a:lnTo>
                  <a:pt x="1245174" y="2075733"/>
                </a:lnTo>
                <a:lnTo>
                  <a:pt x="1198989" y="2084920"/>
                </a:lnTo>
                <a:lnTo>
                  <a:pt x="115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4104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28" name="Picture 27" descr="hjal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400" y="4284000"/>
            <a:ext cx="1591200" cy="936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48000" y="5328000"/>
            <a:ext cx="122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76000" y="5580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13213A"/>
                </a:solidFill>
                <a:latin typeface="Arial"/>
              </a:rPr>
              <a:t>Hjälp att rösta</a:t>
            </a:r>
          </a:p>
        </p:txBody>
      </p:sp>
      <p:sp>
        <p:nvSpPr>
          <p:cNvPr id="31" name="Freeform 30"/>
          <p:cNvSpPr/>
          <p:nvPr/>
        </p:nvSpPr>
        <p:spPr>
          <a:xfrm>
            <a:off x="5796000" y="4068000"/>
            <a:ext cx="1512000" cy="2088000"/>
          </a:xfrm>
          <a:custGeom>
            <a:avLst/>
            <a:gdLst/>
            <a:ahLst/>
            <a:cxnLst/>
            <a:rect l="l" t="t" r="r" b="b"/>
            <a:pathLst>
              <a:path w="1512000" h="2088000">
                <a:moveTo>
                  <a:pt x="0" y="0"/>
                </a:moveTo>
                <a:lnTo>
                  <a:pt x="1152000" y="0"/>
                </a:lnTo>
                <a:lnTo>
                  <a:pt x="1198989" y="3079"/>
                </a:lnTo>
                <a:lnTo>
                  <a:pt x="1245174" y="12266"/>
                </a:lnTo>
                <a:lnTo>
                  <a:pt x="1289766" y="27403"/>
                </a:lnTo>
                <a:lnTo>
                  <a:pt x="1332000" y="48230"/>
                </a:lnTo>
                <a:lnTo>
                  <a:pt x="1371154" y="74392"/>
                </a:lnTo>
                <a:lnTo>
                  <a:pt x="1406558" y="105441"/>
                </a:lnTo>
                <a:lnTo>
                  <a:pt x="1437607" y="140845"/>
                </a:lnTo>
                <a:lnTo>
                  <a:pt x="1463769" y="180000"/>
                </a:lnTo>
                <a:lnTo>
                  <a:pt x="1484596" y="222233"/>
                </a:lnTo>
                <a:lnTo>
                  <a:pt x="1499733" y="266825"/>
                </a:lnTo>
                <a:lnTo>
                  <a:pt x="1508920" y="313010"/>
                </a:lnTo>
                <a:lnTo>
                  <a:pt x="1512000" y="360000"/>
                </a:lnTo>
                <a:lnTo>
                  <a:pt x="1512000" y="1728000"/>
                </a:lnTo>
                <a:lnTo>
                  <a:pt x="1508920" y="1774989"/>
                </a:lnTo>
                <a:lnTo>
                  <a:pt x="1499733" y="1821174"/>
                </a:lnTo>
                <a:lnTo>
                  <a:pt x="1484596" y="1865766"/>
                </a:lnTo>
                <a:lnTo>
                  <a:pt x="1463769" y="1908000"/>
                </a:lnTo>
                <a:lnTo>
                  <a:pt x="1437607" y="1947154"/>
                </a:lnTo>
                <a:lnTo>
                  <a:pt x="1406558" y="1982558"/>
                </a:lnTo>
                <a:lnTo>
                  <a:pt x="1371154" y="2013607"/>
                </a:lnTo>
                <a:lnTo>
                  <a:pt x="1332000" y="2039769"/>
                </a:lnTo>
                <a:lnTo>
                  <a:pt x="1289766" y="2060596"/>
                </a:lnTo>
                <a:lnTo>
                  <a:pt x="1245174" y="2075733"/>
                </a:lnTo>
                <a:lnTo>
                  <a:pt x="1198989" y="2084920"/>
                </a:lnTo>
                <a:lnTo>
                  <a:pt x="115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5796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33" name="Picture 32" descr="bu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4000" y="42840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940000" y="5328000"/>
            <a:ext cx="122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68000" y="5580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13213A"/>
                </a:solidFill>
                <a:latin typeface="Arial"/>
              </a:rPr>
              <a:t>Budröst</a:t>
            </a:r>
          </a:p>
        </p:txBody>
      </p:sp>
      <p:sp>
        <p:nvSpPr>
          <p:cNvPr id="36" name="Freeform 35"/>
          <p:cNvSpPr/>
          <p:nvPr/>
        </p:nvSpPr>
        <p:spPr>
          <a:xfrm>
            <a:off x="7488000" y="4068000"/>
            <a:ext cx="1512000" cy="2088000"/>
          </a:xfrm>
          <a:custGeom>
            <a:avLst/>
            <a:gdLst/>
            <a:ahLst/>
            <a:cxnLst/>
            <a:rect l="l" t="t" r="r" b="b"/>
            <a:pathLst>
              <a:path w="1512000" h="2088000">
                <a:moveTo>
                  <a:pt x="0" y="0"/>
                </a:moveTo>
                <a:lnTo>
                  <a:pt x="1152000" y="0"/>
                </a:lnTo>
                <a:lnTo>
                  <a:pt x="1198989" y="3079"/>
                </a:lnTo>
                <a:lnTo>
                  <a:pt x="1245174" y="12266"/>
                </a:lnTo>
                <a:lnTo>
                  <a:pt x="1289766" y="27403"/>
                </a:lnTo>
                <a:lnTo>
                  <a:pt x="1332000" y="48230"/>
                </a:lnTo>
                <a:lnTo>
                  <a:pt x="1371154" y="74392"/>
                </a:lnTo>
                <a:lnTo>
                  <a:pt x="1406558" y="105441"/>
                </a:lnTo>
                <a:lnTo>
                  <a:pt x="1437607" y="140845"/>
                </a:lnTo>
                <a:lnTo>
                  <a:pt x="1463769" y="180000"/>
                </a:lnTo>
                <a:lnTo>
                  <a:pt x="1484596" y="222233"/>
                </a:lnTo>
                <a:lnTo>
                  <a:pt x="1499733" y="266825"/>
                </a:lnTo>
                <a:lnTo>
                  <a:pt x="1508920" y="313010"/>
                </a:lnTo>
                <a:lnTo>
                  <a:pt x="1512000" y="360000"/>
                </a:lnTo>
                <a:lnTo>
                  <a:pt x="1512000" y="1728000"/>
                </a:lnTo>
                <a:lnTo>
                  <a:pt x="1508920" y="1774989"/>
                </a:lnTo>
                <a:lnTo>
                  <a:pt x="1499733" y="1821174"/>
                </a:lnTo>
                <a:lnTo>
                  <a:pt x="1484596" y="1865766"/>
                </a:lnTo>
                <a:lnTo>
                  <a:pt x="1463769" y="1908000"/>
                </a:lnTo>
                <a:lnTo>
                  <a:pt x="1437607" y="1947154"/>
                </a:lnTo>
                <a:lnTo>
                  <a:pt x="1406558" y="1982558"/>
                </a:lnTo>
                <a:lnTo>
                  <a:pt x="1371154" y="2013607"/>
                </a:lnTo>
                <a:lnTo>
                  <a:pt x="1332000" y="2039769"/>
                </a:lnTo>
                <a:lnTo>
                  <a:pt x="1289766" y="2060596"/>
                </a:lnTo>
                <a:lnTo>
                  <a:pt x="1245174" y="2075733"/>
                </a:lnTo>
                <a:lnTo>
                  <a:pt x="1198989" y="2084920"/>
                </a:lnTo>
                <a:lnTo>
                  <a:pt x="115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7488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38" name="Picture 37" descr="brev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6000" y="4284000"/>
            <a:ext cx="936000" cy="9360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632000" y="5328000"/>
            <a:ext cx="122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60000" y="5580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13213A"/>
                </a:solidFill>
                <a:latin typeface="Arial"/>
              </a:rPr>
              <a:t>Brevröst</a:t>
            </a:r>
          </a:p>
        </p:txBody>
      </p:sp>
      <p:sp>
        <p:nvSpPr>
          <p:cNvPr id="41" name="Freeform 40"/>
          <p:cNvSpPr/>
          <p:nvPr/>
        </p:nvSpPr>
        <p:spPr>
          <a:xfrm>
            <a:off x="9180000" y="4068000"/>
            <a:ext cx="1512000" cy="2088000"/>
          </a:xfrm>
          <a:custGeom>
            <a:avLst/>
            <a:gdLst/>
            <a:ahLst/>
            <a:cxnLst/>
            <a:rect l="l" t="t" r="r" b="b"/>
            <a:pathLst>
              <a:path w="1512000" h="2088000">
                <a:moveTo>
                  <a:pt x="0" y="0"/>
                </a:moveTo>
                <a:lnTo>
                  <a:pt x="1152000" y="0"/>
                </a:lnTo>
                <a:lnTo>
                  <a:pt x="1198989" y="3079"/>
                </a:lnTo>
                <a:lnTo>
                  <a:pt x="1245174" y="12266"/>
                </a:lnTo>
                <a:lnTo>
                  <a:pt x="1289766" y="27403"/>
                </a:lnTo>
                <a:lnTo>
                  <a:pt x="1332000" y="48230"/>
                </a:lnTo>
                <a:lnTo>
                  <a:pt x="1371154" y="74392"/>
                </a:lnTo>
                <a:lnTo>
                  <a:pt x="1406558" y="105441"/>
                </a:lnTo>
                <a:lnTo>
                  <a:pt x="1437607" y="140845"/>
                </a:lnTo>
                <a:lnTo>
                  <a:pt x="1463769" y="180000"/>
                </a:lnTo>
                <a:lnTo>
                  <a:pt x="1484596" y="222233"/>
                </a:lnTo>
                <a:lnTo>
                  <a:pt x="1499733" y="266825"/>
                </a:lnTo>
                <a:lnTo>
                  <a:pt x="1508920" y="313010"/>
                </a:lnTo>
                <a:lnTo>
                  <a:pt x="1512000" y="360000"/>
                </a:lnTo>
                <a:lnTo>
                  <a:pt x="1512000" y="1728000"/>
                </a:lnTo>
                <a:lnTo>
                  <a:pt x="1508920" y="1774989"/>
                </a:lnTo>
                <a:lnTo>
                  <a:pt x="1499733" y="1821174"/>
                </a:lnTo>
                <a:lnTo>
                  <a:pt x="1484596" y="1865766"/>
                </a:lnTo>
                <a:lnTo>
                  <a:pt x="1463769" y="1908000"/>
                </a:lnTo>
                <a:lnTo>
                  <a:pt x="1437607" y="1947154"/>
                </a:lnTo>
                <a:lnTo>
                  <a:pt x="1406558" y="1982558"/>
                </a:lnTo>
                <a:lnTo>
                  <a:pt x="1371154" y="2013607"/>
                </a:lnTo>
                <a:lnTo>
                  <a:pt x="1332000" y="2039769"/>
                </a:lnTo>
                <a:lnTo>
                  <a:pt x="1289766" y="2060596"/>
                </a:lnTo>
                <a:lnTo>
                  <a:pt x="1245174" y="2075733"/>
                </a:lnTo>
                <a:lnTo>
                  <a:pt x="1198989" y="2084920"/>
                </a:lnTo>
                <a:lnTo>
                  <a:pt x="115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Freeform 41"/>
          <p:cNvSpPr/>
          <p:nvPr/>
        </p:nvSpPr>
        <p:spPr>
          <a:xfrm>
            <a:off x="9180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43" name="Picture 42" descr="rakn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8000" y="4284000"/>
            <a:ext cx="936000" cy="936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9324000" y="5328000"/>
            <a:ext cx="1224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252000" y="5580000"/>
            <a:ext cx="13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13213A"/>
                </a:solidFill>
                <a:latin typeface="Arial"/>
              </a:rPr>
              <a:t>Räkningen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64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182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79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122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Röstens väg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1, fortsättning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Var är rösten mest sårbar?</a:t>
            </a:r>
          </a:p>
        </p:txBody>
      </p:sp>
      <p:pic>
        <p:nvPicPr>
          <p:cNvPr id="9" name="Picture 8" descr="p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000" y="576000"/>
            <a:ext cx="15912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I par · 6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800000"/>
          </a:xfrm>
          <a:custGeom>
            <a:avLst/>
            <a:gdLst/>
            <a:ahLst/>
            <a:cxnLst/>
            <a:rect l="l" t="t" r="r" b="b"/>
            <a:pathLst>
              <a:path w="10080000" h="1800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224000"/>
                </a:lnTo>
                <a:lnTo>
                  <a:pt x="10075072" y="1299183"/>
                </a:lnTo>
                <a:lnTo>
                  <a:pt x="10060373" y="1373079"/>
                </a:lnTo>
                <a:lnTo>
                  <a:pt x="10036154" y="1444425"/>
                </a:lnTo>
                <a:lnTo>
                  <a:pt x="10002830" y="1512000"/>
                </a:lnTo>
                <a:lnTo>
                  <a:pt x="9960971" y="1574646"/>
                </a:lnTo>
                <a:lnTo>
                  <a:pt x="9911293" y="1631293"/>
                </a:lnTo>
                <a:lnTo>
                  <a:pt x="9854646" y="1680971"/>
                </a:lnTo>
                <a:lnTo>
                  <a:pt x="9792000" y="1722830"/>
                </a:lnTo>
                <a:lnTo>
                  <a:pt x="9724425" y="1756154"/>
                </a:lnTo>
                <a:lnTo>
                  <a:pt x="9653079" y="1780373"/>
                </a:lnTo>
                <a:lnTo>
                  <a:pt x="9579183" y="1795072"/>
                </a:lnTo>
                <a:lnTo>
                  <a:pt x="9504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59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Er uppgift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Ställ de sex stationerna i ordning.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348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Överst den station där rösten är lättast att påverka. Motivera toppen. Parbladet s. 1.</a:t>
            </a:r>
          </a:p>
        </p:txBody>
      </p:sp>
      <p:sp>
        <p:nvSpPr>
          <p:cNvPr id="16" name="Freeform 15"/>
          <p:cNvSpPr/>
          <p:nvPr/>
        </p:nvSpPr>
        <p:spPr>
          <a:xfrm>
            <a:off x="4680000" y="4068000"/>
            <a:ext cx="2160000" cy="576000"/>
          </a:xfrm>
          <a:custGeom>
            <a:avLst/>
            <a:gdLst/>
            <a:ahLst/>
            <a:cxnLst/>
            <a:rect l="l" t="t" r="r" b="b"/>
            <a:pathLst>
              <a:path w="2160000" h="576000">
                <a:moveTo>
                  <a:pt x="0" y="0"/>
                </a:moveTo>
                <a:lnTo>
                  <a:pt x="1872000" y="0"/>
                </a:lnTo>
                <a:lnTo>
                  <a:pt x="1909591" y="2463"/>
                </a:lnTo>
                <a:lnTo>
                  <a:pt x="1946539" y="9813"/>
                </a:lnTo>
                <a:lnTo>
                  <a:pt x="1982212" y="21922"/>
                </a:lnTo>
                <a:lnTo>
                  <a:pt x="2016000" y="38584"/>
                </a:lnTo>
                <a:lnTo>
                  <a:pt x="2047323" y="59514"/>
                </a:lnTo>
                <a:lnTo>
                  <a:pt x="2075646" y="84353"/>
                </a:lnTo>
                <a:lnTo>
                  <a:pt x="2100485" y="112676"/>
                </a:lnTo>
                <a:lnTo>
                  <a:pt x="2121415" y="144000"/>
                </a:lnTo>
                <a:lnTo>
                  <a:pt x="2138077" y="177787"/>
                </a:lnTo>
                <a:lnTo>
                  <a:pt x="2150186" y="213460"/>
                </a:lnTo>
                <a:lnTo>
                  <a:pt x="2157536" y="250408"/>
                </a:lnTo>
                <a:lnTo>
                  <a:pt x="2160000" y="288000"/>
                </a:lnTo>
                <a:lnTo>
                  <a:pt x="2160000" y="288000"/>
                </a:lnTo>
                <a:lnTo>
                  <a:pt x="2157536" y="325591"/>
                </a:lnTo>
                <a:lnTo>
                  <a:pt x="2150186" y="362539"/>
                </a:lnTo>
                <a:lnTo>
                  <a:pt x="2138077" y="398212"/>
                </a:lnTo>
                <a:lnTo>
                  <a:pt x="2121415" y="432000"/>
                </a:lnTo>
                <a:lnTo>
                  <a:pt x="2100485" y="463323"/>
                </a:lnTo>
                <a:lnTo>
                  <a:pt x="2075646" y="491646"/>
                </a:lnTo>
                <a:lnTo>
                  <a:pt x="2047323" y="516485"/>
                </a:lnTo>
                <a:lnTo>
                  <a:pt x="2016000" y="537415"/>
                </a:lnTo>
                <a:lnTo>
                  <a:pt x="1982212" y="554077"/>
                </a:lnTo>
                <a:lnTo>
                  <a:pt x="1946539" y="566186"/>
                </a:lnTo>
                <a:lnTo>
                  <a:pt x="1909591" y="573536"/>
                </a:lnTo>
                <a:lnTo>
                  <a:pt x="1872000" y="576000"/>
                </a:lnTo>
                <a:lnTo>
                  <a:pt x="0" y="576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4680000" y="442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3492000" y="4788000"/>
            <a:ext cx="2160000" cy="576000"/>
          </a:xfrm>
          <a:custGeom>
            <a:avLst/>
            <a:gdLst/>
            <a:ahLst/>
            <a:cxnLst/>
            <a:rect l="l" t="t" r="r" b="b"/>
            <a:pathLst>
              <a:path w="2160000" h="576000">
                <a:moveTo>
                  <a:pt x="0" y="0"/>
                </a:moveTo>
                <a:lnTo>
                  <a:pt x="1872000" y="0"/>
                </a:lnTo>
                <a:lnTo>
                  <a:pt x="1909591" y="2463"/>
                </a:lnTo>
                <a:lnTo>
                  <a:pt x="1946539" y="9813"/>
                </a:lnTo>
                <a:lnTo>
                  <a:pt x="1982212" y="21922"/>
                </a:lnTo>
                <a:lnTo>
                  <a:pt x="2016000" y="38584"/>
                </a:lnTo>
                <a:lnTo>
                  <a:pt x="2047323" y="59514"/>
                </a:lnTo>
                <a:lnTo>
                  <a:pt x="2075646" y="84353"/>
                </a:lnTo>
                <a:lnTo>
                  <a:pt x="2100485" y="112676"/>
                </a:lnTo>
                <a:lnTo>
                  <a:pt x="2121415" y="144000"/>
                </a:lnTo>
                <a:lnTo>
                  <a:pt x="2138077" y="177787"/>
                </a:lnTo>
                <a:lnTo>
                  <a:pt x="2150186" y="213460"/>
                </a:lnTo>
                <a:lnTo>
                  <a:pt x="2157536" y="250408"/>
                </a:lnTo>
                <a:lnTo>
                  <a:pt x="2160000" y="288000"/>
                </a:lnTo>
                <a:lnTo>
                  <a:pt x="2160000" y="288000"/>
                </a:lnTo>
                <a:lnTo>
                  <a:pt x="2157536" y="325591"/>
                </a:lnTo>
                <a:lnTo>
                  <a:pt x="2150186" y="362539"/>
                </a:lnTo>
                <a:lnTo>
                  <a:pt x="2138077" y="398212"/>
                </a:lnTo>
                <a:lnTo>
                  <a:pt x="2121415" y="432000"/>
                </a:lnTo>
                <a:lnTo>
                  <a:pt x="2100485" y="463323"/>
                </a:lnTo>
                <a:lnTo>
                  <a:pt x="2075646" y="491646"/>
                </a:lnTo>
                <a:lnTo>
                  <a:pt x="2047323" y="516485"/>
                </a:lnTo>
                <a:lnTo>
                  <a:pt x="2016000" y="537415"/>
                </a:lnTo>
                <a:lnTo>
                  <a:pt x="1982212" y="554077"/>
                </a:lnTo>
                <a:lnTo>
                  <a:pt x="1946539" y="566186"/>
                </a:lnTo>
                <a:lnTo>
                  <a:pt x="1909591" y="573536"/>
                </a:lnTo>
                <a:lnTo>
                  <a:pt x="1872000" y="576000"/>
                </a:lnTo>
                <a:lnTo>
                  <a:pt x="0" y="576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3492000" y="514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5868000" y="4788000"/>
            <a:ext cx="2160000" cy="576000"/>
          </a:xfrm>
          <a:custGeom>
            <a:avLst/>
            <a:gdLst/>
            <a:ahLst/>
            <a:cxnLst/>
            <a:rect l="l" t="t" r="r" b="b"/>
            <a:pathLst>
              <a:path w="2160000" h="576000">
                <a:moveTo>
                  <a:pt x="0" y="0"/>
                </a:moveTo>
                <a:lnTo>
                  <a:pt x="1872000" y="0"/>
                </a:lnTo>
                <a:lnTo>
                  <a:pt x="1909591" y="2463"/>
                </a:lnTo>
                <a:lnTo>
                  <a:pt x="1946539" y="9813"/>
                </a:lnTo>
                <a:lnTo>
                  <a:pt x="1982212" y="21922"/>
                </a:lnTo>
                <a:lnTo>
                  <a:pt x="2016000" y="38584"/>
                </a:lnTo>
                <a:lnTo>
                  <a:pt x="2047323" y="59514"/>
                </a:lnTo>
                <a:lnTo>
                  <a:pt x="2075646" y="84353"/>
                </a:lnTo>
                <a:lnTo>
                  <a:pt x="2100485" y="112676"/>
                </a:lnTo>
                <a:lnTo>
                  <a:pt x="2121415" y="144000"/>
                </a:lnTo>
                <a:lnTo>
                  <a:pt x="2138077" y="177787"/>
                </a:lnTo>
                <a:lnTo>
                  <a:pt x="2150186" y="213460"/>
                </a:lnTo>
                <a:lnTo>
                  <a:pt x="2157536" y="250408"/>
                </a:lnTo>
                <a:lnTo>
                  <a:pt x="2160000" y="288000"/>
                </a:lnTo>
                <a:lnTo>
                  <a:pt x="2160000" y="288000"/>
                </a:lnTo>
                <a:lnTo>
                  <a:pt x="2157536" y="325591"/>
                </a:lnTo>
                <a:lnTo>
                  <a:pt x="2150186" y="362539"/>
                </a:lnTo>
                <a:lnTo>
                  <a:pt x="2138077" y="398212"/>
                </a:lnTo>
                <a:lnTo>
                  <a:pt x="2121415" y="432000"/>
                </a:lnTo>
                <a:lnTo>
                  <a:pt x="2100485" y="463323"/>
                </a:lnTo>
                <a:lnTo>
                  <a:pt x="2075646" y="491646"/>
                </a:lnTo>
                <a:lnTo>
                  <a:pt x="2047323" y="516485"/>
                </a:lnTo>
                <a:lnTo>
                  <a:pt x="2016000" y="537415"/>
                </a:lnTo>
                <a:lnTo>
                  <a:pt x="1982212" y="554077"/>
                </a:lnTo>
                <a:lnTo>
                  <a:pt x="1946539" y="566186"/>
                </a:lnTo>
                <a:lnTo>
                  <a:pt x="1909591" y="573536"/>
                </a:lnTo>
                <a:lnTo>
                  <a:pt x="1872000" y="576000"/>
                </a:lnTo>
                <a:lnTo>
                  <a:pt x="0" y="576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5868000" y="514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304000" y="5508000"/>
            <a:ext cx="2160000" cy="576000"/>
          </a:xfrm>
          <a:custGeom>
            <a:avLst/>
            <a:gdLst/>
            <a:ahLst/>
            <a:cxnLst/>
            <a:rect l="l" t="t" r="r" b="b"/>
            <a:pathLst>
              <a:path w="2160000" h="576000">
                <a:moveTo>
                  <a:pt x="0" y="0"/>
                </a:moveTo>
                <a:lnTo>
                  <a:pt x="1872000" y="0"/>
                </a:lnTo>
                <a:lnTo>
                  <a:pt x="1909591" y="2463"/>
                </a:lnTo>
                <a:lnTo>
                  <a:pt x="1946539" y="9813"/>
                </a:lnTo>
                <a:lnTo>
                  <a:pt x="1982212" y="21922"/>
                </a:lnTo>
                <a:lnTo>
                  <a:pt x="2016000" y="38584"/>
                </a:lnTo>
                <a:lnTo>
                  <a:pt x="2047323" y="59514"/>
                </a:lnTo>
                <a:lnTo>
                  <a:pt x="2075646" y="84353"/>
                </a:lnTo>
                <a:lnTo>
                  <a:pt x="2100485" y="112676"/>
                </a:lnTo>
                <a:lnTo>
                  <a:pt x="2121415" y="144000"/>
                </a:lnTo>
                <a:lnTo>
                  <a:pt x="2138077" y="177787"/>
                </a:lnTo>
                <a:lnTo>
                  <a:pt x="2150186" y="213460"/>
                </a:lnTo>
                <a:lnTo>
                  <a:pt x="2157536" y="250408"/>
                </a:lnTo>
                <a:lnTo>
                  <a:pt x="2160000" y="288000"/>
                </a:lnTo>
                <a:lnTo>
                  <a:pt x="2160000" y="288000"/>
                </a:lnTo>
                <a:lnTo>
                  <a:pt x="2157536" y="325591"/>
                </a:lnTo>
                <a:lnTo>
                  <a:pt x="2150186" y="362539"/>
                </a:lnTo>
                <a:lnTo>
                  <a:pt x="2138077" y="398212"/>
                </a:lnTo>
                <a:lnTo>
                  <a:pt x="2121415" y="432000"/>
                </a:lnTo>
                <a:lnTo>
                  <a:pt x="2100485" y="463323"/>
                </a:lnTo>
                <a:lnTo>
                  <a:pt x="2075646" y="491646"/>
                </a:lnTo>
                <a:lnTo>
                  <a:pt x="2047323" y="516485"/>
                </a:lnTo>
                <a:lnTo>
                  <a:pt x="2016000" y="537415"/>
                </a:lnTo>
                <a:lnTo>
                  <a:pt x="1982212" y="554077"/>
                </a:lnTo>
                <a:lnTo>
                  <a:pt x="1946539" y="566186"/>
                </a:lnTo>
                <a:lnTo>
                  <a:pt x="1909591" y="573536"/>
                </a:lnTo>
                <a:lnTo>
                  <a:pt x="1872000" y="576000"/>
                </a:lnTo>
                <a:lnTo>
                  <a:pt x="0" y="576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304000" y="586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4680000" y="5508000"/>
            <a:ext cx="2160000" cy="576000"/>
          </a:xfrm>
          <a:custGeom>
            <a:avLst/>
            <a:gdLst/>
            <a:ahLst/>
            <a:cxnLst/>
            <a:rect l="l" t="t" r="r" b="b"/>
            <a:pathLst>
              <a:path w="2160000" h="576000">
                <a:moveTo>
                  <a:pt x="0" y="0"/>
                </a:moveTo>
                <a:lnTo>
                  <a:pt x="1872000" y="0"/>
                </a:lnTo>
                <a:lnTo>
                  <a:pt x="1909591" y="2463"/>
                </a:lnTo>
                <a:lnTo>
                  <a:pt x="1946539" y="9813"/>
                </a:lnTo>
                <a:lnTo>
                  <a:pt x="1982212" y="21922"/>
                </a:lnTo>
                <a:lnTo>
                  <a:pt x="2016000" y="38584"/>
                </a:lnTo>
                <a:lnTo>
                  <a:pt x="2047323" y="59514"/>
                </a:lnTo>
                <a:lnTo>
                  <a:pt x="2075646" y="84353"/>
                </a:lnTo>
                <a:lnTo>
                  <a:pt x="2100485" y="112676"/>
                </a:lnTo>
                <a:lnTo>
                  <a:pt x="2121415" y="144000"/>
                </a:lnTo>
                <a:lnTo>
                  <a:pt x="2138077" y="177787"/>
                </a:lnTo>
                <a:lnTo>
                  <a:pt x="2150186" y="213460"/>
                </a:lnTo>
                <a:lnTo>
                  <a:pt x="2157536" y="250408"/>
                </a:lnTo>
                <a:lnTo>
                  <a:pt x="2160000" y="288000"/>
                </a:lnTo>
                <a:lnTo>
                  <a:pt x="2160000" y="288000"/>
                </a:lnTo>
                <a:lnTo>
                  <a:pt x="2157536" y="325591"/>
                </a:lnTo>
                <a:lnTo>
                  <a:pt x="2150186" y="362539"/>
                </a:lnTo>
                <a:lnTo>
                  <a:pt x="2138077" y="398212"/>
                </a:lnTo>
                <a:lnTo>
                  <a:pt x="2121415" y="432000"/>
                </a:lnTo>
                <a:lnTo>
                  <a:pt x="2100485" y="463323"/>
                </a:lnTo>
                <a:lnTo>
                  <a:pt x="2075646" y="491646"/>
                </a:lnTo>
                <a:lnTo>
                  <a:pt x="2047323" y="516485"/>
                </a:lnTo>
                <a:lnTo>
                  <a:pt x="2016000" y="537415"/>
                </a:lnTo>
                <a:lnTo>
                  <a:pt x="1982212" y="554077"/>
                </a:lnTo>
                <a:lnTo>
                  <a:pt x="1946539" y="566186"/>
                </a:lnTo>
                <a:lnTo>
                  <a:pt x="1909591" y="573536"/>
                </a:lnTo>
                <a:lnTo>
                  <a:pt x="1872000" y="576000"/>
                </a:lnTo>
                <a:lnTo>
                  <a:pt x="0" y="576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4680000" y="586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7056000" y="5508000"/>
            <a:ext cx="2160000" cy="576000"/>
          </a:xfrm>
          <a:custGeom>
            <a:avLst/>
            <a:gdLst/>
            <a:ahLst/>
            <a:cxnLst/>
            <a:rect l="l" t="t" r="r" b="b"/>
            <a:pathLst>
              <a:path w="2160000" h="576000">
                <a:moveTo>
                  <a:pt x="0" y="0"/>
                </a:moveTo>
                <a:lnTo>
                  <a:pt x="1872000" y="0"/>
                </a:lnTo>
                <a:lnTo>
                  <a:pt x="1909591" y="2463"/>
                </a:lnTo>
                <a:lnTo>
                  <a:pt x="1946539" y="9813"/>
                </a:lnTo>
                <a:lnTo>
                  <a:pt x="1982212" y="21922"/>
                </a:lnTo>
                <a:lnTo>
                  <a:pt x="2016000" y="38584"/>
                </a:lnTo>
                <a:lnTo>
                  <a:pt x="2047323" y="59514"/>
                </a:lnTo>
                <a:lnTo>
                  <a:pt x="2075646" y="84353"/>
                </a:lnTo>
                <a:lnTo>
                  <a:pt x="2100485" y="112676"/>
                </a:lnTo>
                <a:lnTo>
                  <a:pt x="2121415" y="144000"/>
                </a:lnTo>
                <a:lnTo>
                  <a:pt x="2138077" y="177787"/>
                </a:lnTo>
                <a:lnTo>
                  <a:pt x="2150186" y="213460"/>
                </a:lnTo>
                <a:lnTo>
                  <a:pt x="2157536" y="250408"/>
                </a:lnTo>
                <a:lnTo>
                  <a:pt x="2160000" y="288000"/>
                </a:lnTo>
                <a:lnTo>
                  <a:pt x="2160000" y="288000"/>
                </a:lnTo>
                <a:lnTo>
                  <a:pt x="2157536" y="325591"/>
                </a:lnTo>
                <a:lnTo>
                  <a:pt x="2150186" y="362539"/>
                </a:lnTo>
                <a:lnTo>
                  <a:pt x="2138077" y="398212"/>
                </a:lnTo>
                <a:lnTo>
                  <a:pt x="2121415" y="432000"/>
                </a:lnTo>
                <a:lnTo>
                  <a:pt x="2100485" y="463323"/>
                </a:lnTo>
                <a:lnTo>
                  <a:pt x="2075646" y="491646"/>
                </a:lnTo>
                <a:lnTo>
                  <a:pt x="2047323" y="516485"/>
                </a:lnTo>
                <a:lnTo>
                  <a:pt x="2016000" y="537415"/>
                </a:lnTo>
                <a:lnTo>
                  <a:pt x="1982212" y="554077"/>
                </a:lnTo>
                <a:lnTo>
                  <a:pt x="1946539" y="566186"/>
                </a:lnTo>
                <a:lnTo>
                  <a:pt x="1909591" y="573536"/>
                </a:lnTo>
                <a:lnTo>
                  <a:pt x="1872000" y="576000"/>
                </a:lnTo>
                <a:lnTo>
                  <a:pt x="0" y="576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7056000" y="586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0000" y="4068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Lättast att påverka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0000" y="5868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566175"/>
                </a:solidFill>
                <a:latin typeface="Arial"/>
              </a:rPr>
              <a:t>Svårast att påverka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208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326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223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266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Fyra påståenden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2 · Innan ni läser fallen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Belägg</a:t>
            </a:r>
          </a:p>
        </p:txBody>
      </p:sp>
      <p:pic>
        <p:nvPicPr>
          <p:cNvPr id="9" name="Picture 8" descr="p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000" y="576000"/>
            <a:ext cx="15912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I par · 4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1440000" y="2232000"/>
            <a:ext cx="9000000" cy="2304000"/>
          </a:xfrm>
          <a:custGeom>
            <a:avLst/>
            <a:gdLst/>
            <a:ahLst/>
            <a:cxnLst/>
            <a:rect l="l" t="t" r="r" b="b"/>
            <a:pathLst>
              <a:path w="9000000" h="2304000">
                <a:moveTo>
                  <a:pt x="0" y="0"/>
                </a:moveTo>
                <a:lnTo>
                  <a:pt x="7992000" y="0"/>
                </a:lnTo>
                <a:lnTo>
                  <a:pt x="8123570" y="8623"/>
                </a:lnTo>
                <a:lnTo>
                  <a:pt x="8252889" y="34346"/>
                </a:lnTo>
                <a:lnTo>
                  <a:pt x="8377744" y="76729"/>
                </a:lnTo>
                <a:lnTo>
                  <a:pt x="8496000" y="135046"/>
                </a:lnTo>
                <a:lnTo>
                  <a:pt x="8605631" y="208299"/>
                </a:lnTo>
                <a:lnTo>
                  <a:pt x="8704763" y="295236"/>
                </a:lnTo>
                <a:lnTo>
                  <a:pt x="8791700" y="394368"/>
                </a:lnTo>
                <a:lnTo>
                  <a:pt x="8864953" y="504000"/>
                </a:lnTo>
                <a:lnTo>
                  <a:pt x="8923270" y="622255"/>
                </a:lnTo>
                <a:lnTo>
                  <a:pt x="8965653" y="747110"/>
                </a:lnTo>
                <a:lnTo>
                  <a:pt x="8991376" y="876429"/>
                </a:lnTo>
                <a:lnTo>
                  <a:pt x="9000000" y="1008000"/>
                </a:lnTo>
                <a:lnTo>
                  <a:pt x="9000000" y="1296000"/>
                </a:lnTo>
                <a:lnTo>
                  <a:pt x="8991376" y="1427570"/>
                </a:lnTo>
                <a:lnTo>
                  <a:pt x="8965653" y="1556889"/>
                </a:lnTo>
                <a:lnTo>
                  <a:pt x="8923270" y="1681744"/>
                </a:lnTo>
                <a:lnTo>
                  <a:pt x="8864953" y="1800000"/>
                </a:lnTo>
                <a:lnTo>
                  <a:pt x="8791700" y="1909631"/>
                </a:lnTo>
                <a:lnTo>
                  <a:pt x="8704763" y="2008763"/>
                </a:lnTo>
                <a:lnTo>
                  <a:pt x="8605631" y="2095700"/>
                </a:lnTo>
                <a:lnTo>
                  <a:pt x="8496000" y="2168953"/>
                </a:lnTo>
                <a:lnTo>
                  <a:pt x="8377744" y="2227270"/>
                </a:lnTo>
                <a:lnTo>
                  <a:pt x="8252889" y="2269653"/>
                </a:lnTo>
                <a:lnTo>
                  <a:pt x="8123570" y="2295376"/>
                </a:lnTo>
                <a:lnTo>
                  <a:pt x="7992000" y="2304000"/>
                </a:lnTo>
                <a:lnTo>
                  <a:pt x="0" y="230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440000" y="431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72000" y="2520000"/>
            <a:ext cx="792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1">
                <a:solidFill>
                  <a:srgbClr val="FFFFFF"/>
                </a:solidFill>
                <a:latin typeface="Arial"/>
              </a:rPr>
              <a:t>Belägg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2000" y="3312000"/>
            <a:ext cx="792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DCE3EE"/>
                </a:solidFill>
                <a:latin typeface="Arial"/>
              </a:rPr>
              <a:t>Något som visar att ett påstående stämmer, till exempel ett beslut eller en rapport från en myndighet.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0000" y="4968000"/>
            <a:ext cx="900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3213A"/>
                </a:solidFill>
                <a:latin typeface="Arial"/>
              </a:rPr>
              <a:t>Fyll i de fyra fälten runt ordet på parbladet, s. 2.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208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326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223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266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Fyra påståenden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Fyra påståenden</a:t>
            </a:r>
          </a:p>
        </p:txBody>
      </p:sp>
      <p:pic>
        <p:nvPicPr>
          <p:cNvPr id="9" name="Picture 8" descr="grup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600" y="576000"/>
            <a:ext cx="29016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Grupp om 3 till 4 · 10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800000"/>
          </a:xfrm>
          <a:custGeom>
            <a:avLst/>
            <a:gdLst/>
            <a:ahLst/>
            <a:cxnLst/>
            <a:rect l="l" t="t" r="r" b="b"/>
            <a:pathLst>
              <a:path w="10080000" h="1800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224000"/>
                </a:lnTo>
                <a:lnTo>
                  <a:pt x="10075072" y="1299183"/>
                </a:lnTo>
                <a:lnTo>
                  <a:pt x="10060373" y="1373079"/>
                </a:lnTo>
                <a:lnTo>
                  <a:pt x="10036154" y="1444425"/>
                </a:lnTo>
                <a:lnTo>
                  <a:pt x="10002830" y="1512000"/>
                </a:lnTo>
                <a:lnTo>
                  <a:pt x="9960971" y="1574646"/>
                </a:lnTo>
                <a:lnTo>
                  <a:pt x="9911293" y="1631293"/>
                </a:lnTo>
                <a:lnTo>
                  <a:pt x="9854646" y="1680971"/>
                </a:lnTo>
                <a:lnTo>
                  <a:pt x="9792000" y="1722830"/>
                </a:lnTo>
                <a:lnTo>
                  <a:pt x="9724425" y="1756154"/>
                </a:lnTo>
                <a:lnTo>
                  <a:pt x="9653079" y="1780373"/>
                </a:lnTo>
                <a:lnTo>
                  <a:pt x="9579183" y="1795072"/>
                </a:lnTo>
                <a:lnTo>
                  <a:pt x="9504000" y="1800000"/>
                </a:lnTo>
                <a:lnTo>
                  <a:pt x="0" y="180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59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Er uppgift i fallet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Vad är belagt, och vad är bara påstått?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348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Läs ert fall. Ringa in Belagt eller Påstått. Svara på frågorna på baksidan.</a:t>
            </a:r>
          </a:p>
        </p:txBody>
      </p:sp>
      <p:sp>
        <p:nvSpPr>
          <p:cNvPr id="16" name="Freeform 15"/>
          <p:cNvSpPr/>
          <p:nvPr/>
        </p:nvSpPr>
        <p:spPr>
          <a:xfrm>
            <a:off x="720000" y="4068000"/>
            <a:ext cx="2304000" cy="2088000"/>
          </a:xfrm>
          <a:custGeom>
            <a:avLst/>
            <a:gdLst/>
            <a:ahLst/>
            <a:cxnLst/>
            <a:rect l="l" t="t" r="r" b="b"/>
            <a:pathLst>
              <a:path w="2304000" h="2088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656000"/>
                </a:lnTo>
                <a:lnTo>
                  <a:pt x="2300304" y="1712387"/>
                </a:lnTo>
                <a:lnTo>
                  <a:pt x="2289279" y="1767809"/>
                </a:lnTo>
                <a:lnTo>
                  <a:pt x="2271115" y="1821319"/>
                </a:lnTo>
                <a:lnTo>
                  <a:pt x="2246122" y="1872000"/>
                </a:lnTo>
                <a:lnTo>
                  <a:pt x="2214728" y="1918984"/>
                </a:lnTo>
                <a:lnTo>
                  <a:pt x="2177470" y="1961470"/>
                </a:lnTo>
                <a:lnTo>
                  <a:pt x="2134984" y="1998728"/>
                </a:lnTo>
                <a:lnTo>
                  <a:pt x="2088000" y="2030122"/>
                </a:lnTo>
                <a:lnTo>
                  <a:pt x="2037319" y="2055115"/>
                </a:lnTo>
                <a:lnTo>
                  <a:pt x="1983809" y="2073279"/>
                </a:lnTo>
                <a:lnTo>
                  <a:pt x="1928387" y="2084304"/>
                </a:lnTo>
                <a:lnTo>
                  <a:pt x="187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720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6000" y="5040000"/>
            <a:ext cx="194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3213A"/>
                </a:solidFill>
                <a:latin typeface="Arial"/>
              </a:rPr>
              <a:t>Borlänge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6000" y="5580000"/>
            <a:ext cx="1944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En utredning om köpta röster</a:t>
            </a:r>
          </a:p>
        </p:txBody>
      </p:sp>
      <p:sp>
        <p:nvSpPr>
          <p:cNvPr id="22" name="Freeform 21"/>
          <p:cNvSpPr/>
          <p:nvPr/>
        </p:nvSpPr>
        <p:spPr>
          <a:xfrm>
            <a:off x="3240000" y="4068000"/>
            <a:ext cx="2304000" cy="2088000"/>
          </a:xfrm>
          <a:custGeom>
            <a:avLst/>
            <a:gdLst/>
            <a:ahLst/>
            <a:cxnLst/>
            <a:rect l="l" t="t" r="r" b="b"/>
            <a:pathLst>
              <a:path w="2304000" h="2088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656000"/>
                </a:lnTo>
                <a:lnTo>
                  <a:pt x="2300304" y="1712387"/>
                </a:lnTo>
                <a:lnTo>
                  <a:pt x="2289279" y="1767809"/>
                </a:lnTo>
                <a:lnTo>
                  <a:pt x="2271115" y="1821319"/>
                </a:lnTo>
                <a:lnTo>
                  <a:pt x="2246122" y="1872000"/>
                </a:lnTo>
                <a:lnTo>
                  <a:pt x="2214728" y="1918984"/>
                </a:lnTo>
                <a:lnTo>
                  <a:pt x="2177470" y="1961470"/>
                </a:lnTo>
                <a:lnTo>
                  <a:pt x="2134984" y="1998728"/>
                </a:lnTo>
                <a:lnTo>
                  <a:pt x="2088000" y="2030122"/>
                </a:lnTo>
                <a:lnTo>
                  <a:pt x="2037319" y="2055115"/>
                </a:lnTo>
                <a:lnTo>
                  <a:pt x="1983809" y="2073279"/>
                </a:lnTo>
                <a:lnTo>
                  <a:pt x="1928387" y="2084304"/>
                </a:lnTo>
                <a:lnTo>
                  <a:pt x="187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3240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345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45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56000" y="5040000"/>
            <a:ext cx="194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3213A"/>
                </a:solidFill>
                <a:latin typeface="Arial"/>
              </a:rPr>
              <a:t>Järva i Stockholm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56000" y="5580000"/>
            <a:ext cx="1944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En ledartext om valskärmarna</a:t>
            </a:r>
          </a:p>
        </p:txBody>
      </p:sp>
      <p:sp>
        <p:nvSpPr>
          <p:cNvPr id="28" name="Freeform 27"/>
          <p:cNvSpPr/>
          <p:nvPr/>
        </p:nvSpPr>
        <p:spPr>
          <a:xfrm>
            <a:off x="5760000" y="4068000"/>
            <a:ext cx="2304000" cy="2088000"/>
          </a:xfrm>
          <a:custGeom>
            <a:avLst/>
            <a:gdLst/>
            <a:ahLst/>
            <a:cxnLst/>
            <a:rect l="l" t="t" r="r" b="b"/>
            <a:pathLst>
              <a:path w="2304000" h="2088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656000"/>
                </a:lnTo>
                <a:lnTo>
                  <a:pt x="2300304" y="1712387"/>
                </a:lnTo>
                <a:lnTo>
                  <a:pt x="2289279" y="1767809"/>
                </a:lnTo>
                <a:lnTo>
                  <a:pt x="2271115" y="1821319"/>
                </a:lnTo>
                <a:lnTo>
                  <a:pt x="2246122" y="1872000"/>
                </a:lnTo>
                <a:lnTo>
                  <a:pt x="2214728" y="1918984"/>
                </a:lnTo>
                <a:lnTo>
                  <a:pt x="2177470" y="1961470"/>
                </a:lnTo>
                <a:lnTo>
                  <a:pt x="2134984" y="1998728"/>
                </a:lnTo>
                <a:lnTo>
                  <a:pt x="2088000" y="2030122"/>
                </a:lnTo>
                <a:lnTo>
                  <a:pt x="2037319" y="2055115"/>
                </a:lnTo>
                <a:lnTo>
                  <a:pt x="1983809" y="2073279"/>
                </a:lnTo>
                <a:lnTo>
                  <a:pt x="1928387" y="2084304"/>
                </a:lnTo>
                <a:lnTo>
                  <a:pt x="187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5760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597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7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76000" y="5040000"/>
            <a:ext cx="194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3213A"/>
                </a:solidFill>
                <a:latin typeface="Arial"/>
              </a:rPr>
              <a:t>Annonsen i Piteå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76000" y="5580000"/>
            <a:ext cx="1944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300 kronor för en röst</a:t>
            </a:r>
          </a:p>
        </p:txBody>
      </p:sp>
      <p:sp>
        <p:nvSpPr>
          <p:cNvPr id="34" name="Freeform 33"/>
          <p:cNvSpPr/>
          <p:nvPr/>
        </p:nvSpPr>
        <p:spPr>
          <a:xfrm>
            <a:off x="8280000" y="4068000"/>
            <a:ext cx="2304000" cy="2088000"/>
          </a:xfrm>
          <a:custGeom>
            <a:avLst/>
            <a:gdLst/>
            <a:ahLst/>
            <a:cxnLst/>
            <a:rect l="l" t="t" r="r" b="b"/>
            <a:pathLst>
              <a:path w="2304000" h="2088000">
                <a:moveTo>
                  <a:pt x="0" y="0"/>
                </a:moveTo>
                <a:lnTo>
                  <a:pt x="1872000" y="0"/>
                </a:lnTo>
                <a:lnTo>
                  <a:pt x="1928387" y="3695"/>
                </a:lnTo>
                <a:lnTo>
                  <a:pt x="1983809" y="14720"/>
                </a:lnTo>
                <a:lnTo>
                  <a:pt x="2037319" y="32884"/>
                </a:lnTo>
                <a:lnTo>
                  <a:pt x="2088000" y="57877"/>
                </a:lnTo>
                <a:lnTo>
                  <a:pt x="2134984" y="89271"/>
                </a:lnTo>
                <a:lnTo>
                  <a:pt x="2177470" y="126529"/>
                </a:lnTo>
                <a:lnTo>
                  <a:pt x="2214728" y="169015"/>
                </a:lnTo>
                <a:lnTo>
                  <a:pt x="2246122" y="216000"/>
                </a:lnTo>
                <a:lnTo>
                  <a:pt x="2271115" y="266680"/>
                </a:lnTo>
                <a:lnTo>
                  <a:pt x="2289279" y="320190"/>
                </a:lnTo>
                <a:lnTo>
                  <a:pt x="2300304" y="375612"/>
                </a:lnTo>
                <a:lnTo>
                  <a:pt x="2304000" y="432000"/>
                </a:lnTo>
                <a:lnTo>
                  <a:pt x="2304000" y="1656000"/>
                </a:lnTo>
                <a:lnTo>
                  <a:pt x="2300304" y="1712387"/>
                </a:lnTo>
                <a:lnTo>
                  <a:pt x="2289279" y="1767809"/>
                </a:lnTo>
                <a:lnTo>
                  <a:pt x="2271115" y="1821319"/>
                </a:lnTo>
                <a:lnTo>
                  <a:pt x="2246122" y="1872000"/>
                </a:lnTo>
                <a:lnTo>
                  <a:pt x="2214728" y="1918984"/>
                </a:lnTo>
                <a:lnTo>
                  <a:pt x="2177470" y="1961470"/>
                </a:lnTo>
                <a:lnTo>
                  <a:pt x="2134984" y="1998728"/>
                </a:lnTo>
                <a:lnTo>
                  <a:pt x="2088000" y="2030122"/>
                </a:lnTo>
                <a:lnTo>
                  <a:pt x="2037319" y="2055115"/>
                </a:lnTo>
                <a:lnTo>
                  <a:pt x="1983809" y="2073279"/>
                </a:lnTo>
                <a:lnTo>
                  <a:pt x="1928387" y="2084304"/>
                </a:lnTo>
                <a:lnTo>
                  <a:pt x="187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8280000" y="593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8496000" y="4284000"/>
            <a:ext cx="648000" cy="720000"/>
          </a:xfrm>
          <a:custGeom>
            <a:avLst/>
            <a:gdLst/>
            <a:ahLst/>
            <a:cxnLst/>
            <a:rect l="l" t="t" r="r" b="b"/>
            <a:pathLst>
              <a:path w="648000" h="720000">
                <a:moveTo>
                  <a:pt x="0" y="0"/>
                </a:moveTo>
                <a:lnTo>
                  <a:pt x="324000" y="0"/>
                </a:lnTo>
                <a:lnTo>
                  <a:pt x="366290" y="2771"/>
                </a:lnTo>
                <a:lnTo>
                  <a:pt x="407857" y="11040"/>
                </a:lnTo>
                <a:lnTo>
                  <a:pt x="447989" y="24663"/>
                </a:lnTo>
                <a:lnTo>
                  <a:pt x="486000" y="43407"/>
                </a:lnTo>
                <a:lnTo>
                  <a:pt x="521238" y="66953"/>
                </a:lnTo>
                <a:lnTo>
                  <a:pt x="553102" y="94897"/>
                </a:lnTo>
                <a:lnTo>
                  <a:pt x="581046" y="126761"/>
                </a:lnTo>
                <a:lnTo>
                  <a:pt x="604592" y="162000"/>
                </a:lnTo>
                <a:lnTo>
                  <a:pt x="623336" y="200010"/>
                </a:lnTo>
                <a:lnTo>
                  <a:pt x="636959" y="240142"/>
                </a:lnTo>
                <a:lnTo>
                  <a:pt x="645228" y="281709"/>
                </a:lnTo>
                <a:lnTo>
                  <a:pt x="648000" y="324000"/>
                </a:lnTo>
                <a:lnTo>
                  <a:pt x="648000" y="396000"/>
                </a:lnTo>
                <a:lnTo>
                  <a:pt x="645228" y="438290"/>
                </a:lnTo>
                <a:lnTo>
                  <a:pt x="636959" y="479857"/>
                </a:lnTo>
                <a:lnTo>
                  <a:pt x="623336" y="519989"/>
                </a:lnTo>
                <a:lnTo>
                  <a:pt x="604592" y="558000"/>
                </a:lnTo>
                <a:lnTo>
                  <a:pt x="581046" y="593238"/>
                </a:lnTo>
                <a:lnTo>
                  <a:pt x="553102" y="625102"/>
                </a:lnTo>
                <a:lnTo>
                  <a:pt x="521238" y="653046"/>
                </a:lnTo>
                <a:lnTo>
                  <a:pt x="486000" y="676592"/>
                </a:lnTo>
                <a:lnTo>
                  <a:pt x="447989" y="695336"/>
                </a:lnTo>
                <a:lnTo>
                  <a:pt x="407857" y="708959"/>
                </a:lnTo>
                <a:lnTo>
                  <a:pt x="366290" y="717228"/>
                </a:lnTo>
                <a:lnTo>
                  <a:pt x="324000" y="720000"/>
                </a:lnTo>
                <a:lnTo>
                  <a:pt x="0" y="720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496000" y="4284000"/>
            <a:ext cx="576000" cy="7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2800" b="0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96000" y="5040000"/>
            <a:ext cx="1944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13213A"/>
                </a:solidFill>
                <a:latin typeface="Arial"/>
              </a:rPr>
              <a:t>Ryktena runt valet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96000" y="5580000"/>
            <a:ext cx="1944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566175"/>
                </a:solidFill>
                <a:latin typeface="Arial"/>
              </a:rPr>
              <a:t>Ett tekniskt fel och rykten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208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326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223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266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Fyra påståenden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2, redovisning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Kunde något ändra valet?</a:t>
            </a:r>
          </a:p>
        </p:txBody>
      </p:sp>
      <p:pic>
        <p:nvPicPr>
          <p:cNvPr id="9" name="Picture 8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400" y="576000"/>
            <a:ext cx="35568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Helklass · 6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160000"/>
            <a:ext cx="3096000" cy="2088000"/>
          </a:xfrm>
          <a:custGeom>
            <a:avLst/>
            <a:gdLst/>
            <a:ahLst/>
            <a:cxnLst/>
            <a:rect l="l" t="t" r="r" b="b"/>
            <a:pathLst>
              <a:path w="3096000" h="2088000">
                <a:moveTo>
                  <a:pt x="0" y="0"/>
                </a:moveTo>
                <a:lnTo>
                  <a:pt x="2592000" y="0"/>
                </a:lnTo>
                <a:lnTo>
                  <a:pt x="2657785" y="4311"/>
                </a:lnTo>
                <a:lnTo>
                  <a:pt x="2722444" y="17173"/>
                </a:lnTo>
                <a:lnTo>
                  <a:pt x="2784872" y="38364"/>
                </a:lnTo>
                <a:lnTo>
                  <a:pt x="2844000" y="67523"/>
                </a:lnTo>
                <a:lnTo>
                  <a:pt x="2898815" y="104149"/>
                </a:lnTo>
                <a:lnTo>
                  <a:pt x="2948381" y="147618"/>
                </a:lnTo>
                <a:lnTo>
                  <a:pt x="2991850" y="197184"/>
                </a:lnTo>
                <a:lnTo>
                  <a:pt x="3028476" y="252000"/>
                </a:lnTo>
                <a:lnTo>
                  <a:pt x="3057635" y="311127"/>
                </a:lnTo>
                <a:lnTo>
                  <a:pt x="3078826" y="373555"/>
                </a:lnTo>
                <a:lnTo>
                  <a:pt x="3091688" y="438214"/>
                </a:lnTo>
                <a:lnTo>
                  <a:pt x="3096000" y="504000"/>
                </a:lnTo>
                <a:lnTo>
                  <a:pt x="3096000" y="1584000"/>
                </a:lnTo>
                <a:lnTo>
                  <a:pt x="3091688" y="1649785"/>
                </a:lnTo>
                <a:lnTo>
                  <a:pt x="3078826" y="1714444"/>
                </a:lnTo>
                <a:lnTo>
                  <a:pt x="3057635" y="1776872"/>
                </a:lnTo>
                <a:lnTo>
                  <a:pt x="3028476" y="1836000"/>
                </a:lnTo>
                <a:lnTo>
                  <a:pt x="2991850" y="1890815"/>
                </a:lnTo>
                <a:lnTo>
                  <a:pt x="2948381" y="1940381"/>
                </a:lnTo>
                <a:lnTo>
                  <a:pt x="2898815" y="1983850"/>
                </a:lnTo>
                <a:lnTo>
                  <a:pt x="2844000" y="2020476"/>
                </a:lnTo>
                <a:lnTo>
                  <a:pt x="2784872" y="2049635"/>
                </a:lnTo>
                <a:lnTo>
                  <a:pt x="2722444" y="2070826"/>
                </a:lnTo>
                <a:lnTo>
                  <a:pt x="2657785" y="2083688"/>
                </a:lnTo>
                <a:lnTo>
                  <a:pt x="259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402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8000" y="2376000"/>
            <a:ext cx="2664000" cy="10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600" b="1">
                <a:solidFill>
                  <a:srgbClr val="13213A"/>
                </a:solidFill>
                <a:latin typeface="Arial"/>
              </a:rPr>
              <a:t>176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8000" y="3528000"/>
            <a:ext cx="2664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>
                <a:solidFill>
                  <a:srgbClr val="13213A"/>
                </a:solidFill>
                <a:latin typeface="Arial"/>
              </a:rPr>
              <a:t>S, V, MP och C</a:t>
            </a:r>
          </a:p>
        </p:txBody>
      </p:sp>
      <p:sp>
        <p:nvSpPr>
          <p:cNvPr id="15" name="Freeform 14"/>
          <p:cNvSpPr/>
          <p:nvPr/>
        </p:nvSpPr>
        <p:spPr>
          <a:xfrm>
            <a:off x="4104000" y="2160000"/>
            <a:ext cx="3096000" cy="2088000"/>
          </a:xfrm>
          <a:custGeom>
            <a:avLst/>
            <a:gdLst/>
            <a:ahLst/>
            <a:cxnLst/>
            <a:rect l="l" t="t" r="r" b="b"/>
            <a:pathLst>
              <a:path w="3096000" h="2088000">
                <a:moveTo>
                  <a:pt x="0" y="0"/>
                </a:moveTo>
                <a:lnTo>
                  <a:pt x="2592000" y="0"/>
                </a:lnTo>
                <a:lnTo>
                  <a:pt x="2657785" y="4311"/>
                </a:lnTo>
                <a:lnTo>
                  <a:pt x="2722444" y="17173"/>
                </a:lnTo>
                <a:lnTo>
                  <a:pt x="2784872" y="38364"/>
                </a:lnTo>
                <a:lnTo>
                  <a:pt x="2844000" y="67523"/>
                </a:lnTo>
                <a:lnTo>
                  <a:pt x="2898815" y="104149"/>
                </a:lnTo>
                <a:lnTo>
                  <a:pt x="2948381" y="147618"/>
                </a:lnTo>
                <a:lnTo>
                  <a:pt x="2991850" y="197184"/>
                </a:lnTo>
                <a:lnTo>
                  <a:pt x="3028476" y="252000"/>
                </a:lnTo>
                <a:lnTo>
                  <a:pt x="3057635" y="311127"/>
                </a:lnTo>
                <a:lnTo>
                  <a:pt x="3078826" y="373555"/>
                </a:lnTo>
                <a:lnTo>
                  <a:pt x="3091688" y="438214"/>
                </a:lnTo>
                <a:lnTo>
                  <a:pt x="3096000" y="504000"/>
                </a:lnTo>
                <a:lnTo>
                  <a:pt x="3096000" y="1584000"/>
                </a:lnTo>
                <a:lnTo>
                  <a:pt x="3091688" y="1649785"/>
                </a:lnTo>
                <a:lnTo>
                  <a:pt x="3078826" y="1714444"/>
                </a:lnTo>
                <a:lnTo>
                  <a:pt x="3057635" y="1776872"/>
                </a:lnTo>
                <a:lnTo>
                  <a:pt x="3028476" y="1836000"/>
                </a:lnTo>
                <a:lnTo>
                  <a:pt x="2991850" y="1890815"/>
                </a:lnTo>
                <a:lnTo>
                  <a:pt x="2948381" y="1940381"/>
                </a:lnTo>
                <a:lnTo>
                  <a:pt x="2898815" y="1983850"/>
                </a:lnTo>
                <a:lnTo>
                  <a:pt x="2844000" y="2020476"/>
                </a:lnTo>
                <a:lnTo>
                  <a:pt x="2784872" y="2049635"/>
                </a:lnTo>
                <a:lnTo>
                  <a:pt x="2722444" y="2070826"/>
                </a:lnTo>
                <a:lnTo>
                  <a:pt x="2657785" y="2083688"/>
                </a:lnTo>
                <a:lnTo>
                  <a:pt x="259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104000" y="402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92000" y="2376000"/>
            <a:ext cx="2664000" cy="10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600" b="1">
                <a:solidFill>
                  <a:srgbClr val="13213A"/>
                </a:solidFill>
                <a:latin typeface="Arial"/>
              </a:rPr>
              <a:t>173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2000" y="3528000"/>
            <a:ext cx="2664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>
                <a:solidFill>
                  <a:srgbClr val="13213A"/>
                </a:solidFill>
                <a:latin typeface="Arial"/>
              </a:rPr>
              <a:t>M, SD, KD och L</a:t>
            </a:r>
          </a:p>
        </p:txBody>
      </p:sp>
      <p:sp>
        <p:nvSpPr>
          <p:cNvPr id="19" name="Freeform 18"/>
          <p:cNvSpPr/>
          <p:nvPr/>
        </p:nvSpPr>
        <p:spPr>
          <a:xfrm>
            <a:off x="7488000" y="2160000"/>
            <a:ext cx="3096000" cy="2088000"/>
          </a:xfrm>
          <a:custGeom>
            <a:avLst/>
            <a:gdLst/>
            <a:ahLst/>
            <a:cxnLst/>
            <a:rect l="l" t="t" r="r" b="b"/>
            <a:pathLst>
              <a:path w="3096000" h="2088000">
                <a:moveTo>
                  <a:pt x="0" y="0"/>
                </a:moveTo>
                <a:lnTo>
                  <a:pt x="2592000" y="0"/>
                </a:lnTo>
                <a:lnTo>
                  <a:pt x="2657785" y="4311"/>
                </a:lnTo>
                <a:lnTo>
                  <a:pt x="2722444" y="17173"/>
                </a:lnTo>
                <a:lnTo>
                  <a:pt x="2784872" y="38364"/>
                </a:lnTo>
                <a:lnTo>
                  <a:pt x="2844000" y="67523"/>
                </a:lnTo>
                <a:lnTo>
                  <a:pt x="2898815" y="104149"/>
                </a:lnTo>
                <a:lnTo>
                  <a:pt x="2948381" y="147618"/>
                </a:lnTo>
                <a:lnTo>
                  <a:pt x="2991850" y="197184"/>
                </a:lnTo>
                <a:lnTo>
                  <a:pt x="3028476" y="252000"/>
                </a:lnTo>
                <a:lnTo>
                  <a:pt x="3057635" y="311127"/>
                </a:lnTo>
                <a:lnTo>
                  <a:pt x="3078826" y="373555"/>
                </a:lnTo>
                <a:lnTo>
                  <a:pt x="3091688" y="438214"/>
                </a:lnTo>
                <a:lnTo>
                  <a:pt x="3096000" y="504000"/>
                </a:lnTo>
                <a:lnTo>
                  <a:pt x="3096000" y="1584000"/>
                </a:lnTo>
                <a:lnTo>
                  <a:pt x="3091688" y="1649785"/>
                </a:lnTo>
                <a:lnTo>
                  <a:pt x="3078826" y="1714444"/>
                </a:lnTo>
                <a:lnTo>
                  <a:pt x="3057635" y="1776872"/>
                </a:lnTo>
                <a:lnTo>
                  <a:pt x="3028476" y="1836000"/>
                </a:lnTo>
                <a:lnTo>
                  <a:pt x="2991850" y="1890815"/>
                </a:lnTo>
                <a:lnTo>
                  <a:pt x="2948381" y="1940381"/>
                </a:lnTo>
                <a:lnTo>
                  <a:pt x="2898815" y="1983850"/>
                </a:lnTo>
                <a:lnTo>
                  <a:pt x="2844000" y="2020476"/>
                </a:lnTo>
                <a:lnTo>
                  <a:pt x="2784872" y="2049635"/>
                </a:lnTo>
                <a:lnTo>
                  <a:pt x="2722444" y="2070826"/>
                </a:lnTo>
                <a:lnTo>
                  <a:pt x="2657785" y="2083688"/>
                </a:lnTo>
                <a:lnTo>
                  <a:pt x="2592000" y="2088000"/>
                </a:lnTo>
                <a:lnTo>
                  <a:pt x="0" y="2088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7488000" y="402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6000" y="2376000"/>
            <a:ext cx="2664000" cy="10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600" b="1">
                <a:solidFill>
                  <a:srgbClr val="9A6512"/>
                </a:solidFill>
                <a:latin typeface="Arial"/>
              </a:rPr>
              <a:t>175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6000" y="3528000"/>
            <a:ext cx="2664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>
                <a:solidFill>
                  <a:srgbClr val="13213A"/>
                </a:solidFill>
                <a:latin typeface="Arial"/>
              </a:rPr>
              <a:t>krävs för egen majoritet</a:t>
            </a:r>
          </a:p>
        </p:txBody>
      </p:sp>
      <p:sp>
        <p:nvSpPr>
          <p:cNvPr id="23" name="Freeform 22"/>
          <p:cNvSpPr/>
          <p:nvPr/>
        </p:nvSpPr>
        <p:spPr>
          <a:xfrm>
            <a:off x="720000" y="4608000"/>
            <a:ext cx="9864000" cy="1440000"/>
          </a:xfrm>
          <a:custGeom>
            <a:avLst/>
            <a:gdLst/>
            <a:ahLst/>
            <a:cxnLst/>
            <a:rect l="l" t="t" r="r" b="b"/>
            <a:pathLst>
              <a:path w="9864000" h="1440000">
                <a:moveTo>
                  <a:pt x="0" y="0"/>
                </a:moveTo>
                <a:lnTo>
                  <a:pt x="9360000" y="0"/>
                </a:lnTo>
                <a:lnTo>
                  <a:pt x="9425785" y="4311"/>
                </a:lnTo>
                <a:lnTo>
                  <a:pt x="9490444" y="17173"/>
                </a:lnTo>
                <a:lnTo>
                  <a:pt x="9552872" y="38364"/>
                </a:lnTo>
                <a:lnTo>
                  <a:pt x="9612000" y="67523"/>
                </a:lnTo>
                <a:lnTo>
                  <a:pt x="9666815" y="104149"/>
                </a:lnTo>
                <a:lnTo>
                  <a:pt x="9716381" y="147618"/>
                </a:lnTo>
                <a:lnTo>
                  <a:pt x="9759850" y="197184"/>
                </a:lnTo>
                <a:lnTo>
                  <a:pt x="9796476" y="252000"/>
                </a:lnTo>
                <a:lnTo>
                  <a:pt x="9825635" y="311127"/>
                </a:lnTo>
                <a:lnTo>
                  <a:pt x="9846826" y="373555"/>
                </a:lnTo>
                <a:lnTo>
                  <a:pt x="9859688" y="438214"/>
                </a:lnTo>
                <a:lnTo>
                  <a:pt x="9864000" y="504000"/>
                </a:lnTo>
                <a:lnTo>
                  <a:pt x="9864000" y="936000"/>
                </a:lnTo>
                <a:lnTo>
                  <a:pt x="9859688" y="1001785"/>
                </a:lnTo>
                <a:lnTo>
                  <a:pt x="9846826" y="1066444"/>
                </a:lnTo>
                <a:lnTo>
                  <a:pt x="9825635" y="1128872"/>
                </a:lnTo>
                <a:lnTo>
                  <a:pt x="9796476" y="1188000"/>
                </a:lnTo>
                <a:lnTo>
                  <a:pt x="9759850" y="1242815"/>
                </a:lnTo>
                <a:lnTo>
                  <a:pt x="9716381" y="1292381"/>
                </a:lnTo>
                <a:lnTo>
                  <a:pt x="9666815" y="1335850"/>
                </a:lnTo>
                <a:lnTo>
                  <a:pt x="9612000" y="1372476"/>
                </a:lnTo>
                <a:lnTo>
                  <a:pt x="9552872" y="1401635"/>
                </a:lnTo>
                <a:lnTo>
                  <a:pt x="9490444" y="1422826"/>
                </a:lnTo>
                <a:lnTo>
                  <a:pt x="9425785" y="1435688"/>
                </a:lnTo>
                <a:lnTo>
                  <a:pt x="9360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720000" y="582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80000" y="4824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A6512"/>
                </a:solidFill>
                <a:latin typeface="Arial"/>
              </a:rPr>
              <a:t>Svaret på Gissa först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0000" y="5112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13213A"/>
                </a:solidFill>
                <a:latin typeface="Arial"/>
              </a:rPr>
              <a:t>Aldrig. Sverige har aldrig haft omval i ett riksdagsval.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208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326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223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266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Fyra påståenden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Diskutera i helklass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Allvarligt ändå?</a:t>
            </a:r>
          </a:p>
        </p:txBody>
      </p:sp>
      <p:pic>
        <p:nvPicPr>
          <p:cNvPr id="9" name="Picture 8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400" y="576000"/>
            <a:ext cx="35568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Helklass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520000"/>
            <a:ext cx="10080000" cy="2016000"/>
          </a:xfrm>
          <a:custGeom>
            <a:avLst/>
            <a:gdLst/>
            <a:ahLst/>
            <a:cxnLst/>
            <a:rect l="l" t="t" r="r" b="b"/>
            <a:pathLst>
              <a:path w="10080000" h="2016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440000"/>
                </a:lnTo>
                <a:lnTo>
                  <a:pt x="10075072" y="1515183"/>
                </a:lnTo>
                <a:lnTo>
                  <a:pt x="10060373" y="1589079"/>
                </a:lnTo>
                <a:lnTo>
                  <a:pt x="10036154" y="1660425"/>
                </a:lnTo>
                <a:lnTo>
                  <a:pt x="10002830" y="1728000"/>
                </a:lnTo>
                <a:lnTo>
                  <a:pt x="9960971" y="1790646"/>
                </a:lnTo>
                <a:lnTo>
                  <a:pt x="9911293" y="1847293"/>
                </a:lnTo>
                <a:lnTo>
                  <a:pt x="9854646" y="1896971"/>
                </a:lnTo>
                <a:lnTo>
                  <a:pt x="9792000" y="1938830"/>
                </a:lnTo>
                <a:lnTo>
                  <a:pt x="9724425" y="1972154"/>
                </a:lnTo>
                <a:lnTo>
                  <a:pt x="9653079" y="1996373"/>
                </a:lnTo>
                <a:lnTo>
                  <a:pt x="9579183" y="2011072"/>
                </a:lnTo>
                <a:lnTo>
                  <a:pt x="9504000" y="2016000"/>
                </a:lnTo>
                <a:lnTo>
                  <a:pt x="0" y="2016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4312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736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Frågan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988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Varför kan en anklagelse vara allvarlig även om den inte kan ändra valresultatet?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352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470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367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410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Var står du?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Var står du?</a:t>
            </a:r>
          </a:p>
        </p:txBody>
      </p:sp>
      <p:pic>
        <p:nvPicPr>
          <p:cNvPr id="9" name="Picture 8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400" y="576000"/>
            <a:ext cx="35568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Välj själv, sedan hela klassen · 10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944000"/>
          </a:xfrm>
          <a:custGeom>
            <a:avLst/>
            <a:gdLst/>
            <a:ahLst/>
            <a:cxnLst/>
            <a:rect l="l" t="t" r="r" b="b"/>
            <a:pathLst>
              <a:path w="10080000" h="1944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368000"/>
                </a:lnTo>
                <a:lnTo>
                  <a:pt x="10075072" y="1443183"/>
                </a:lnTo>
                <a:lnTo>
                  <a:pt x="10060373" y="1517079"/>
                </a:lnTo>
                <a:lnTo>
                  <a:pt x="10036154" y="1588425"/>
                </a:lnTo>
                <a:lnTo>
                  <a:pt x="10002830" y="1656000"/>
                </a:lnTo>
                <a:lnTo>
                  <a:pt x="9960971" y="1718646"/>
                </a:lnTo>
                <a:lnTo>
                  <a:pt x="9911293" y="1775293"/>
                </a:lnTo>
                <a:lnTo>
                  <a:pt x="9854646" y="1824971"/>
                </a:lnTo>
                <a:lnTo>
                  <a:pt x="9792000" y="1866830"/>
                </a:lnTo>
                <a:lnTo>
                  <a:pt x="9724425" y="1900154"/>
                </a:lnTo>
                <a:lnTo>
                  <a:pt x="9653079" y="1924373"/>
                </a:lnTo>
                <a:lnTo>
                  <a:pt x="9579183" y="1939072"/>
                </a:lnTo>
                <a:lnTo>
                  <a:pt x="9504000" y="1944000"/>
                </a:lnTo>
                <a:lnTo>
                  <a:pt x="0" y="1944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736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Påståendet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”Rösten ska inte tas emot om röstmottagaren inte får vara med.”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492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Ringa in i häftet. Gå sedan till den skylt som stämmer bäst.</a:t>
            </a:r>
          </a:p>
        </p:txBody>
      </p:sp>
      <p:pic>
        <p:nvPicPr>
          <p:cNvPr id="16" name="Picture 15" descr="linje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00" y="4176000"/>
            <a:ext cx="1728000" cy="720000"/>
          </a:xfrm>
          <a:prstGeom prst="rect">
            <a:avLst/>
          </a:prstGeom>
        </p:spPr>
      </p:pic>
      <p:sp>
        <p:nvSpPr>
          <p:cNvPr id="17" name="Freeform 16"/>
          <p:cNvSpPr/>
          <p:nvPr/>
        </p:nvSpPr>
        <p:spPr>
          <a:xfrm>
            <a:off x="720000" y="4932000"/>
            <a:ext cx="1944000" cy="936000"/>
          </a:xfrm>
          <a:custGeom>
            <a:avLst/>
            <a:gdLst/>
            <a:ahLst/>
            <a:cxnLst/>
            <a:rect l="l" t="t" r="r" b="b"/>
            <a:pathLst>
              <a:path w="1944000" h="936000">
                <a:moveTo>
                  <a:pt x="1944000" y="0"/>
                </a:moveTo>
                <a:lnTo>
                  <a:pt x="1944000" y="936000"/>
                </a:lnTo>
                <a:lnTo>
                  <a:pt x="432000" y="936000"/>
                </a:lnTo>
                <a:lnTo>
                  <a:pt x="375612" y="932304"/>
                </a:lnTo>
                <a:lnTo>
                  <a:pt x="320190" y="921279"/>
                </a:lnTo>
                <a:lnTo>
                  <a:pt x="266680" y="903115"/>
                </a:lnTo>
                <a:lnTo>
                  <a:pt x="216000" y="878122"/>
                </a:lnTo>
                <a:lnTo>
                  <a:pt x="169015" y="846728"/>
                </a:lnTo>
                <a:lnTo>
                  <a:pt x="126529" y="809470"/>
                </a:lnTo>
                <a:lnTo>
                  <a:pt x="89271" y="766984"/>
                </a:lnTo>
                <a:lnTo>
                  <a:pt x="57877" y="720000"/>
                </a:lnTo>
                <a:lnTo>
                  <a:pt x="32884" y="669319"/>
                </a:lnTo>
                <a:lnTo>
                  <a:pt x="14720" y="615809"/>
                </a:lnTo>
                <a:lnTo>
                  <a:pt x="3695" y="560387"/>
                </a:lnTo>
                <a:lnTo>
                  <a:pt x="0" y="504000"/>
                </a:lnTo>
                <a:lnTo>
                  <a:pt x="0" y="432000"/>
                </a:lnTo>
                <a:lnTo>
                  <a:pt x="3695" y="375612"/>
                </a:lnTo>
                <a:lnTo>
                  <a:pt x="14720" y="320190"/>
                </a:lnTo>
                <a:lnTo>
                  <a:pt x="32884" y="266680"/>
                </a:lnTo>
                <a:lnTo>
                  <a:pt x="57877" y="216000"/>
                </a:lnTo>
                <a:lnTo>
                  <a:pt x="89271" y="169015"/>
                </a:lnTo>
                <a:lnTo>
                  <a:pt x="126529" y="126529"/>
                </a:lnTo>
                <a:lnTo>
                  <a:pt x="169015" y="89271"/>
                </a:lnTo>
                <a:lnTo>
                  <a:pt x="215999" y="57877"/>
                </a:lnTo>
                <a:lnTo>
                  <a:pt x="266680" y="32884"/>
                </a:lnTo>
                <a:lnTo>
                  <a:pt x="320190" y="14720"/>
                </a:lnTo>
                <a:lnTo>
                  <a:pt x="375612" y="3695"/>
                </a:lnTo>
                <a:lnTo>
                  <a:pt x="432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484000" y="5731848"/>
            <a:ext cx="180000" cy="136152"/>
          </a:xfrm>
          <a:custGeom>
            <a:avLst/>
            <a:gdLst/>
            <a:ahLst/>
            <a:cxnLst/>
            <a:rect l="l" t="t" r="r" b="b"/>
            <a:pathLst>
              <a:path w="180000" h="136152">
                <a:moveTo>
                  <a:pt x="180000" y="0"/>
                </a:moveTo>
                <a:lnTo>
                  <a:pt x="180000" y="136152"/>
                </a:lnTo>
                <a:lnTo>
                  <a:pt x="0" y="136152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2000" y="4932000"/>
            <a:ext cx="1800000" cy="93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Arial"/>
              </a:rPr>
              <a:t>Håller helt med</a:t>
            </a:r>
          </a:p>
        </p:txBody>
      </p:sp>
      <p:pic>
        <p:nvPicPr>
          <p:cNvPr id="20" name="Picture 19" descr="linj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000" y="4176000"/>
            <a:ext cx="2232000" cy="720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2736000" y="4932000"/>
            <a:ext cx="1944000" cy="936000"/>
          </a:xfrm>
          <a:prstGeom prst="rect">
            <a:avLst/>
          </a:prstGeom>
          <a:solidFill>
            <a:srgbClr val="C7CF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08000" y="4932000"/>
            <a:ext cx="1800000" cy="93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Håller med</a:t>
            </a:r>
          </a:p>
        </p:txBody>
      </p:sp>
      <p:pic>
        <p:nvPicPr>
          <p:cNvPr id="23" name="Picture 22" descr="linj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000" y="4176000"/>
            <a:ext cx="1224000" cy="720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752000" y="4932000"/>
            <a:ext cx="1944000" cy="936000"/>
          </a:xfrm>
          <a:prstGeom prst="rect">
            <a:avLst/>
          </a:pr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824000" y="4932000"/>
            <a:ext cx="1800000" cy="93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Vet inte</a:t>
            </a:r>
          </a:p>
        </p:txBody>
      </p:sp>
      <p:pic>
        <p:nvPicPr>
          <p:cNvPr id="26" name="Picture 25" descr="linje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000" y="4176000"/>
            <a:ext cx="1728000" cy="72000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768000" y="4932000"/>
            <a:ext cx="1944000" cy="936000"/>
          </a:xfrm>
          <a:prstGeom prst="rect">
            <a:avLst/>
          </a:prstGeom>
          <a:solidFill>
            <a:srgbClr val="F2DDB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40000" y="4932000"/>
            <a:ext cx="1800000" cy="93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Håller inte med</a:t>
            </a:r>
          </a:p>
        </p:txBody>
      </p:sp>
      <p:pic>
        <p:nvPicPr>
          <p:cNvPr id="29" name="Picture 28" descr="linje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6000" y="4176000"/>
            <a:ext cx="720000" cy="720000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8784000" y="4932000"/>
            <a:ext cx="1944000" cy="936000"/>
          </a:xfrm>
          <a:custGeom>
            <a:avLst/>
            <a:gdLst/>
            <a:ahLst/>
            <a:cxnLst/>
            <a:rect l="l" t="t" r="r" b="b"/>
            <a:pathLst>
              <a:path w="1944000" h="936000">
                <a:moveTo>
                  <a:pt x="0" y="0"/>
                </a:moveTo>
                <a:lnTo>
                  <a:pt x="1512000" y="0"/>
                </a:lnTo>
                <a:lnTo>
                  <a:pt x="1568387" y="3695"/>
                </a:lnTo>
                <a:lnTo>
                  <a:pt x="1623809" y="14720"/>
                </a:lnTo>
                <a:lnTo>
                  <a:pt x="1677319" y="32884"/>
                </a:lnTo>
                <a:lnTo>
                  <a:pt x="1728000" y="57877"/>
                </a:lnTo>
                <a:lnTo>
                  <a:pt x="1774984" y="89271"/>
                </a:lnTo>
                <a:lnTo>
                  <a:pt x="1817470" y="126529"/>
                </a:lnTo>
                <a:lnTo>
                  <a:pt x="1854728" y="169015"/>
                </a:lnTo>
                <a:lnTo>
                  <a:pt x="1886122" y="216000"/>
                </a:lnTo>
                <a:lnTo>
                  <a:pt x="1911115" y="266680"/>
                </a:lnTo>
                <a:lnTo>
                  <a:pt x="1929279" y="320190"/>
                </a:lnTo>
                <a:lnTo>
                  <a:pt x="1940304" y="375612"/>
                </a:lnTo>
                <a:lnTo>
                  <a:pt x="1944000" y="432000"/>
                </a:lnTo>
                <a:lnTo>
                  <a:pt x="1944000" y="504000"/>
                </a:lnTo>
                <a:lnTo>
                  <a:pt x="1940304" y="560387"/>
                </a:lnTo>
                <a:lnTo>
                  <a:pt x="1929279" y="615809"/>
                </a:lnTo>
                <a:lnTo>
                  <a:pt x="1911115" y="669319"/>
                </a:lnTo>
                <a:lnTo>
                  <a:pt x="1886122" y="720000"/>
                </a:lnTo>
                <a:lnTo>
                  <a:pt x="1854728" y="766984"/>
                </a:lnTo>
                <a:lnTo>
                  <a:pt x="1817470" y="809470"/>
                </a:lnTo>
                <a:lnTo>
                  <a:pt x="1774984" y="846728"/>
                </a:lnTo>
                <a:lnTo>
                  <a:pt x="1728000" y="878122"/>
                </a:lnTo>
                <a:lnTo>
                  <a:pt x="1677319" y="903115"/>
                </a:lnTo>
                <a:lnTo>
                  <a:pt x="1623809" y="921279"/>
                </a:lnTo>
                <a:lnTo>
                  <a:pt x="1568387" y="932304"/>
                </a:lnTo>
                <a:lnTo>
                  <a:pt x="1512000" y="936000"/>
                </a:lnTo>
                <a:lnTo>
                  <a:pt x="0" y="9360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856000" y="4932000"/>
            <a:ext cx="1800000" cy="93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Håller inte alls med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496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614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511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554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Ditt svar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Steg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Ditt svar</a:t>
            </a:r>
          </a:p>
        </p:txBody>
      </p:sp>
      <p:pic>
        <p:nvPicPr>
          <p:cNvPr id="9" name="Picture 8" descr="enski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200" y="576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Enskilt · 10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016000"/>
            <a:ext cx="10080000" cy="1872000"/>
          </a:xfrm>
          <a:custGeom>
            <a:avLst/>
            <a:gdLst/>
            <a:ahLst/>
            <a:cxnLst/>
            <a:rect l="l" t="t" r="r" b="b"/>
            <a:pathLst>
              <a:path w="10080000" h="1872000">
                <a:moveTo>
                  <a:pt x="0" y="0"/>
                </a:moveTo>
                <a:lnTo>
                  <a:pt x="9504000" y="0"/>
                </a:lnTo>
                <a:lnTo>
                  <a:pt x="9579183" y="4927"/>
                </a:lnTo>
                <a:lnTo>
                  <a:pt x="9653079" y="19626"/>
                </a:lnTo>
                <a:lnTo>
                  <a:pt x="9724425" y="43845"/>
                </a:lnTo>
                <a:lnTo>
                  <a:pt x="9792000" y="77169"/>
                </a:lnTo>
                <a:lnTo>
                  <a:pt x="9854646" y="119028"/>
                </a:lnTo>
                <a:lnTo>
                  <a:pt x="9911293" y="168706"/>
                </a:lnTo>
                <a:lnTo>
                  <a:pt x="9960971" y="225353"/>
                </a:lnTo>
                <a:lnTo>
                  <a:pt x="10002830" y="288000"/>
                </a:lnTo>
                <a:lnTo>
                  <a:pt x="10036154" y="355574"/>
                </a:lnTo>
                <a:lnTo>
                  <a:pt x="10060373" y="426920"/>
                </a:lnTo>
                <a:lnTo>
                  <a:pt x="10075072" y="500816"/>
                </a:lnTo>
                <a:lnTo>
                  <a:pt x="10080000" y="576000"/>
                </a:lnTo>
                <a:lnTo>
                  <a:pt x="10080000" y="1296000"/>
                </a:lnTo>
                <a:lnTo>
                  <a:pt x="10075072" y="1371183"/>
                </a:lnTo>
                <a:lnTo>
                  <a:pt x="10060373" y="1445079"/>
                </a:lnTo>
                <a:lnTo>
                  <a:pt x="10036154" y="1516425"/>
                </a:lnTo>
                <a:lnTo>
                  <a:pt x="10002830" y="1584000"/>
                </a:lnTo>
                <a:lnTo>
                  <a:pt x="9960971" y="1646646"/>
                </a:lnTo>
                <a:lnTo>
                  <a:pt x="9911293" y="1703293"/>
                </a:lnTo>
                <a:lnTo>
                  <a:pt x="9854646" y="1752971"/>
                </a:lnTo>
                <a:lnTo>
                  <a:pt x="9792000" y="1794830"/>
                </a:lnTo>
                <a:lnTo>
                  <a:pt x="9724425" y="1828154"/>
                </a:lnTo>
                <a:lnTo>
                  <a:pt x="9653079" y="1852373"/>
                </a:lnTo>
                <a:lnTo>
                  <a:pt x="9579183" y="1867072"/>
                </a:lnTo>
                <a:lnTo>
                  <a:pt x="9504000" y="1872000"/>
                </a:lnTo>
                <a:lnTo>
                  <a:pt x="0" y="187200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36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0000" y="2232000"/>
            <a:ext cx="90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65"/>
                </a:solidFill>
                <a:latin typeface="Arial"/>
              </a:rPr>
              <a:t>Lektionens fråga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0000" y="2484000"/>
            <a:ext cx="9180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1">
                <a:solidFill>
                  <a:srgbClr val="FFFFFF"/>
                </a:solidFill>
                <a:latin typeface="Arial"/>
              </a:rPr>
              <a:t>Går det att lita på valet 2026, och var finns svagheterna?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0000" y="3420000"/>
            <a:ext cx="91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DCE3EE"/>
                </a:solidFill>
                <a:latin typeface="Arial"/>
              </a:rPr>
              <a:t>Skriv vidare från de grå orden i skrivramen. Häftet s. 4.</a:t>
            </a:r>
          </a:p>
        </p:txBody>
      </p:sp>
      <p:sp>
        <p:nvSpPr>
          <p:cNvPr id="16" name="Freeform 15"/>
          <p:cNvSpPr/>
          <p:nvPr/>
        </p:nvSpPr>
        <p:spPr>
          <a:xfrm>
            <a:off x="720000" y="4248000"/>
            <a:ext cx="1872000" cy="1440000"/>
          </a:xfrm>
          <a:custGeom>
            <a:avLst/>
            <a:gdLst/>
            <a:ahLst/>
            <a:cxnLst/>
            <a:rect l="l" t="t" r="r" b="b"/>
            <a:pathLst>
              <a:path w="1872000" h="1440000">
                <a:moveTo>
                  <a:pt x="0" y="0"/>
                </a:moveTo>
                <a:lnTo>
                  <a:pt x="1512000" y="0"/>
                </a:lnTo>
                <a:lnTo>
                  <a:pt x="1558989" y="3079"/>
                </a:lnTo>
                <a:lnTo>
                  <a:pt x="1605174" y="12266"/>
                </a:lnTo>
                <a:lnTo>
                  <a:pt x="1649766" y="27403"/>
                </a:lnTo>
                <a:lnTo>
                  <a:pt x="1692000" y="48230"/>
                </a:lnTo>
                <a:lnTo>
                  <a:pt x="1731154" y="74392"/>
                </a:lnTo>
                <a:lnTo>
                  <a:pt x="1766558" y="105441"/>
                </a:lnTo>
                <a:lnTo>
                  <a:pt x="1797607" y="140845"/>
                </a:lnTo>
                <a:lnTo>
                  <a:pt x="1823769" y="180000"/>
                </a:lnTo>
                <a:lnTo>
                  <a:pt x="1844596" y="222233"/>
                </a:lnTo>
                <a:lnTo>
                  <a:pt x="1859733" y="266825"/>
                </a:lnTo>
                <a:lnTo>
                  <a:pt x="1868920" y="313010"/>
                </a:lnTo>
                <a:lnTo>
                  <a:pt x="1872000" y="360000"/>
                </a:lnTo>
                <a:lnTo>
                  <a:pt x="1872000" y="1080000"/>
                </a:lnTo>
                <a:lnTo>
                  <a:pt x="1868920" y="1126989"/>
                </a:lnTo>
                <a:lnTo>
                  <a:pt x="1859733" y="1173174"/>
                </a:lnTo>
                <a:lnTo>
                  <a:pt x="1844596" y="1217766"/>
                </a:lnTo>
                <a:lnTo>
                  <a:pt x="1823769" y="1260000"/>
                </a:lnTo>
                <a:lnTo>
                  <a:pt x="1797607" y="1299154"/>
                </a:lnTo>
                <a:lnTo>
                  <a:pt x="1766558" y="1334558"/>
                </a:lnTo>
                <a:lnTo>
                  <a:pt x="1731154" y="1365607"/>
                </a:lnTo>
                <a:lnTo>
                  <a:pt x="1692000" y="1391769"/>
                </a:lnTo>
                <a:lnTo>
                  <a:pt x="1649766" y="1412596"/>
                </a:lnTo>
                <a:lnTo>
                  <a:pt x="1605174" y="1427733"/>
                </a:lnTo>
                <a:lnTo>
                  <a:pt x="1558989" y="1436920"/>
                </a:lnTo>
                <a:lnTo>
                  <a:pt x="151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720000" y="54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6000" y="4428000"/>
            <a:ext cx="144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0">
                <a:solidFill>
                  <a:srgbClr val="9A6512"/>
                </a:solidFill>
                <a:latin typeface="Arial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6000" y="4932000"/>
            <a:ext cx="1512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Ditt svar</a:t>
            </a:r>
          </a:p>
        </p:txBody>
      </p:sp>
      <p:sp>
        <p:nvSpPr>
          <p:cNvPr id="20" name="Freeform 19"/>
          <p:cNvSpPr/>
          <p:nvPr/>
        </p:nvSpPr>
        <p:spPr>
          <a:xfrm>
            <a:off x="2736000" y="4248000"/>
            <a:ext cx="1872000" cy="1440000"/>
          </a:xfrm>
          <a:custGeom>
            <a:avLst/>
            <a:gdLst/>
            <a:ahLst/>
            <a:cxnLst/>
            <a:rect l="l" t="t" r="r" b="b"/>
            <a:pathLst>
              <a:path w="1872000" h="1440000">
                <a:moveTo>
                  <a:pt x="0" y="0"/>
                </a:moveTo>
                <a:lnTo>
                  <a:pt x="1512000" y="0"/>
                </a:lnTo>
                <a:lnTo>
                  <a:pt x="1558989" y="3079"/>
                </a:lnTo>
                <a:lnTo>
                  <a:pt x="1605174" y="12266"/>
                </a:lnTo>
                <a:lnTo>
                  <a:pt x="1649766" y="27403"/>
                </a:lnTo>
                <a:lnTo>
                  <a:pt x="1692000" y="48230"/>
                </a:lnTo>
                <a:lnTo>
                  <a:pt x="1731154" y="74392"/>
                </a:lnTo>
                <a:lnTo>
                  <a:pt x="1766558" y="105441"/>
                </a:lnTo>
                <a:lnTo>
                  <a:pt x="1797607" y="140845"/>
                </a:lnTo>
                <a:lnTo>
                  <a:pt x="1823769" y="180000"/>
                </a:lnTo>
                <a:lnTo>
                  <a:pt x="1844596" y="222233"/>
                </a:lnTo>
                <a:lnTo>
                  <a:pt x="1859733" y="266825"/>
                </a:lnTo>
                <a:lnTo>
                  <a:pt x="1868920" y="313010"/>
                </a:lnTo>
                <a:lnTo>
                  <a:pt x="1872000" y="360000"/>
                </a:lnTo>
                <a:lnTo>
                  <a:pt x="1872000" y="1080000"/>
                </a:lnTo>
                <a:lnTo>
                  <a:pt x="1868920" y="1126989"/>
                </a:lnTo>
                <a:lnTo>
                  <a:pt x="1859733" y="1173174"/>
                </a:lnTo>
                <a:lnTo>
                  <a:pt x="1844596" y="1217766"/>
                </a:lnTo>
                <a:lnTo>
                  <a:pt x="1823769" y="1260000"/>
                </a:lnTo>
                <a:lnTo>
                  <a:pt x="1797607" y="1299154"/>
                </a:lnTo>
                <a:lnTo>
                  <a:pt x="1766558" y="1334558"/>
                </a:lnTo>
                <a:lnTo>
                  <a:pt x="1731154" y="1365607"/>
                </a:lnTo>
                <a:lnTo>
                  <a:pt x="1692000" y="1391769"/>
                </a:lnTo>
                <a:lnTo>
                  <a:pt x="1649766" y="1412596"/>
                </a:lnTo>
                <a:lnTo>
                  <a:pt x="1605174" y="1427733"/>
                </a:lnTo>
                <a:lnTo>
                  <a:pt x="1558989" y="1436920"/>
                </a:lnTo>
                <a:lnTo>
                  <a:pt x="151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736000" y="54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952000" y="4428000"/>
            <a:ext cx="144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0">
                <a:solidFill>
                  <a:srgbClr val="9A6512"/>
                </a:solidFill>
                <a:latin typeface="Arial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52000" y="4932000"/>
            <a:ext cx="1512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Det talar för</a:t>
            </a:r>
          </a:p>
        </p:txBody>
      </p:sp>
      <p:sp>
        <p:nvSpPr>
          <p:cNvPr id="24" name="Freeform 23"/>
          <p:cNvSpPr/>
          <p:nvPr/>
        </p:nvSpPr>
        <p:spPr>
          <a:xfrm>
            <a:off x="4752000" y="4248000"/>
            <a:ext cx="1872000" cy="1440000"/>
          </a:xfrm>
          <a:custGeom>
            <a:avLst/>
            <a:gdLst/>
            <a:ahLst/>
            <a:cxnLst/>
            <a:rect l="l" t="t" r="r" b="b"/>
            <a:pathLst>
              <a:path w="1872000" h="1440000">
                <a:moveTo>
                  <a:pt x="0" y="0"/>
                </a:moveTo>
                <a:lnTo>
                  <a:pt x="1512000" y="0"/>
                </a:lnTo>
                <a:lnTo>
                  <a:pt x="1558989" y="3079"/>
                </a:lnTo>
                <a:lnTo>
                  <a:pt x="1605174" y="12266"/>
                </a:lnTo>
                <a:lnTo>
                  <a:pt x="1649766" y="27403"/>
                </a:lnTo>
                <a:lnTo>
                  <a:pt x="1692000" y="48230"/>
                </a:lnTo>
                <a:lnTo>
                  <a:pt x="1731154" y="74392"/>
                </a:lnTo>
                <a:lnTo>
                  <a:pt x="1766558" y="105441"/>
                </a:lnTo>
                <a:lnTo>
                  <a:pt x="1797607" y="140845"/>
                </a:lnTo>
                <a:lnTo>
                  <a:pt x="1823769" y="180000"/>
                </a:lnTo>
                <a:lnTo>
                  <a:pt x="1844596" y="222233"/>
                </a:lnTo>
                <a:lnTo>
                  <a:pt x="1859733" y="266825"/>
                </a:lnTo>
                <a:lnTo>
                  <a:pt x="1868920" y="313010"/>
                </a:lnTo>
                <a:lnTo>
                  <a:pt x="1872000" y="360000"/>
                </a:lnTo>
                <a:lnTo>
                  <a:pt x="1872000" y="1080000"/>
                </a:lnTo>
                <a:lnTo>
                  <a:pt x="1868920" y="1126989"/>
                </a:lnTo>
                <a:lnTo>
                  <a:pt x="1859733" y="1173174"/>
                </a:lnTo>
                <a:lnTo>
                  <a:pt x="1844596" y="1217766"/>
                </a:lnTo>
                <a:lnTo>
                  <a:pt x="1823769" y="1260000"/>
                </a:lnTo>
                <a:lnTo>
                  <a:pt x="1797607" y="1299154"/>
                </a:lnTo>
                <a:lnTo>
                  <a:pt x="1766558" y="1334558"/>
                </a:lnTo>
                <a:lnTo>
                  <a:pt x="1731154" y="1365607"/>
                </a:lnTo>
                <a:lnTo>
                  <a:pt x="1692000" y="1391769"/>
                </a:lnTo>
                <a:lnTo>
                  <a:pt x="1649766" y="1412596"/>
                </a:lnTo>
                <a:lnTo>
                  <a:pt x="1605174" y="1427733"/>
                </a:lnTo>
                <a:lnTo>
                  <a:pt x="1558989" y="1436920"/>
                </a:lnTo>
                <a:lnTo>
                  <a:pt x="151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4752000" y="54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68000" y="4428000"/>
            <a:ext cx="144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0">
                <a:solidFill>
                  <a:srgbClr val="9A6512"/>
                </a:solidFill>
                <a:latin typeface="Arial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68000" y="4932000"/>
            <a:ext cx="1512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Men</a:t>
            </a:r>
          </a:p>
        </p:txBody>
      </p:sp>
      <p:sp>
        <p:nvSpPr>
          <p:cNvPr id="28" name="Freeform 27"/>
          <p:cNvSpPr/>
          <p:nvPr/>
        </p:nvSpPr>
        <p:spPr>
          <a:xfrm>
            <a:off x="6768000" y="4248000"/>
            <a:ext cx="1872000" cy="1440000"/>
          </a:xfrm>
          <a:custGeom>
            <a:avLst/>
            <a:gdLst/>
            <a:ahLst/>
            <a:cxnLst/>
            <a:rect l="l" t="t" r="r" b="b"/>
            <a:pathLst>
              <a:path w="1872000" h="1440000">
                <a:moveTo>
                  <a:pt x="0" y="0"/>
                </a:moveTo>
                <a:lnTo>
                  <a:pt x="1512000" y="0"/>
                </a:lnTo>
                <a:lnTo>
                  <a:pt x="1558989" y="3079"/>
                </a:lnTo>
                <a:lnTo>
                  <a:pt x="1605174" y="12266"/>
                </a:lnTo>
                <a:lnTo>
                  <a:pt x="1649766" y="27403"/>
                </a:lnTo>
                <a:lnTo>
                  <a:pt x="1692000" y="48230"/>
                </a:lnTo>
                <a:lnTo>
                  <a:pt x="1731154" y="74392"/>
                </a:lnTo>
                <a:lnTo>
                  <a:pt x="1766558" y="105441"/>
                </a:lnTo>
                <a:lnTo>
                  <a:pt x="1797607" y="140845"/>
                </a:lnTo>
                <a:lnTo>
                  <a:pt x="1823769" y="180000"/>
                </a:lnTo>
                <a:lnTo>
                  <a:pt x="1844596" y="222233"/>
                </a:lnTo>
                <a:lnTo>
                  <a:pt x="1859733" y="266825"/>
                </a:lnTo>
                <a:lnTo>
                  <a:pt x="1868920" y="313010"/>
                </a:lnTo>
                <a:lnTo>
                  <a:pt x="1872000" y="360000"/>
                </a:lnTo>
                <a:lnTo>
                  <a:pt x="1872000" y="1080000"/>
                </a:lnTo>
                <a:lnTo>
                  <a:pt x="1868920" y="1126989"/>
                </a:lnTo>
                <a:lnTo>
                  <a:pt x="1859733" y="1173174"/>
                </a:lnTo>
                <a:lnTo>
                  <a:pt x="1844596" y="1217766"/>
                </a:lnTo>
                <a:lnTo>
                  <a:pt x="1823769" y="1260000"/>
                </a:lnTo>
                <a:lnTo>
                  <a:pt x="1797607" y="1299154"/>
                </a:lnTo>
                <a:lnTo>
                  <a:pt x="1766558" y="1334558"/>
                </a:lnTo>
                <a:lnTo>
                  <a:pt x="1731154" y="1365607"/>
                </a:lnTo>
                <a:lnTo>
                  <a:pt x="1692000" y="1391769"/>
                </a:lnTo>
                <a:lnTo>
                  <a:pt x="1649766" y="1412596"/>
                </a:lnTo>
                <a:lnTo>
                  <a:pt x="1605174" y="1427733"/>
                </a:lnTo>
                <a:lnTo>
                  <a:pt x="1558989" y="1436920"/>
                </a:lnTo>
                <a:lnTo>
                  <a:pt x="151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6768000" y="54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84000" y="4428000"/>
            <a:ext cx="144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0">
                <a:solidFill>
                  <a:srgbClr val="9A6512"/>
                </a:solidFill>
                <a:latin typeface="Arial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84000" y="4932000"/>
            <a:ext cx="1512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Spelar det roll?</a:t>
            </a:r>
          </a:p>
        </p:txBody>
      </p:sp>
      <p:sp>
        <p:nvSpPr>
          <p:cNvPr id="32" name="Freeform 31"/>
          <p:cNvSpPr/>
          <p:nvPr/>
        </p:nvSpPr>
        <p:spPr>
          <a:xfrm>
            <a:off x="8784000" y="4248000"/>
            <a:ext cx="1872000" cy="1440000"/>
          </a:xfrm>
          <a:custGeom>
            <a:avLst/>
            <a:gdLst/>
            <a:ahLst/>
            <a:cxnLst/>
            <a:rect l="l" t="t" r="r" b="b"/>
            <a:pathLst>
              <a:path w="1872000" h="1440000">
                <a:moveTo>
                  <a:pt x="0" y="0"/>
                </a:moveTo>
                <a:lnTo>
                  <a:pt x="1512000" y="0"/>
                </a:lnTo>
                <a:lnTo>
                  <a:pt x="1558989" y="3079"/>
                </a:lnTo>
                <a:lnTo>
                  <a:pt x="1605174" y="12266"/>
                </a:lnTo>
                <a:lnTo>
                  <a:pt x="1649766" y="27403"/>
                </a:lnTo>
                <a:lnTo>
                  <a:pt x="1692000" y="48230"/>
                </a:lnTo>
                <a:lnTo>
                  <a:pt x="1731154" y="74392"/>
                </a:lnTo>
                <a:lnTo>
                  <a:pt x="1766558" y="105441"/>
                </a:lnTo>
                <a:lnTo>
                  <a:pt x="1797607" y="140845"/>
                </a:lnTo>
                <a:lnTo>
                  <a:pt x="1823769" y="180000"/>
                </a:lnTo>
                <a:lnTo>
                  <a:pt x="1844596" y="222233"/>
                </a:lnTo>
                <a:lnTo>
                  <a:pt x="1859733" y="266825"/>
                </a:lnTo>
                <a:lnTo>
                  <a:pt x="1868920" y="313010"/>
                </a:lnTo>
                <a:lnTo>
                  <a:pt x="1872000" y="360000"/>
                </a:lnTo>
                <a:lnTo>
                  <a:pt x="1872000" y="1080000"/>
                </a:lnTo>
                <a:lnTo>
                  <a:pt x="1868920" y="1126989"/>
                </a:lnTo>
                <a:lnTo>
                  <a:pt x="1859733" y="1173174"/>
                </a:lnTo>
                <a:lnTo>
                  <a:pt x="1844596" y="1217766"/>
                </a:lnTo>
                <a:lnTo>
                  <a:pt x="1823769" y="1260000"/>
                </a:lnTo>
                <a:lnTo>
                  <a:pt x="1797607" y="1299154"/>
                </a:lnTo>
                <a:lnTo>
                  <a:pt x="1766558" y="1334558"/>
                </a:lnTo>
                <a:lnTo>
                  <a:pt x="1731154" y="1365607"/>
                </a:lnTo>
                <a:lnTo>
                  <a:pt x="1692000" y="1391769"/>
                </a:lnTo>
                <a:lnTo>
                  <a:pt x="1649766" y="1412596"/>
                </a:lnTo>
                <a:lnTo>
                  <a:pt x="1605174" y="1427733"/>
                </a:lnTo>
                <a:lnTo>
                  <a:pt x="1558989" y="1436920"/>
                </a:lnTo>
                <a:lnTo>
                  <a:pt x="1512000" y="1440000"/>
                </a:lnTo>
                <a:lnTo>
                  <a:pt x="0" y="1440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8784000" y="5464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00000" y="4428000"/>
            <a:ext cx="14400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600" b="0">
                <a:solidFill>
                  <a:srgbClr val="9A6512"/>
                </a:solidFill>
                <a:latin typeface="Arial"/>
              </a:rPr>
              <a:t>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00000" y="4932000"/>
            <a:ext cx="1512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13213A"/>
                </a:solidFill>
                <a:latin typeface="Arial"/>
              </a:rPr>
              <a:t>Vad borde ändras?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496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614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511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554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Ditt svar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Avslut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Tre slutsatser</a:t>
            </a:r>
          </a:p>
        </p:txBody>
      </p:sp>
      <p:pic>
        <p:nvPicPr>
          <p:cNvPr id="9" name="Picture 8" descr="helkl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400" y="576000"/>
            <a:ext cx="35568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Helklass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232000"/>
            <a:ext cx="3096000" cy="3312000"/>
          </a:xfrm>
          <a:custGeom>
            <a:avLst/>
            <a:gdLst/>
            <a:ahLst/>
            <a:cxnLst/>
            <a:rect l="l" t="t" r="r" b="b"/>
            <a:pathLst>
              <a:path w="3096000" h="3312000">
                <a:moveTo>
                  <a:pt x="0" y="0"/>
                </a:moveTo>
                <a:lnTo>
                  <a:pt x="2520000" y="0"/>
                </a:lnTo>
                <a:lnTo>
                  <a:pt x="2595183" y="4927"/>
                </a:lnTo>
                <a:lnTo>
                  <a:pt x="2669079" y="19626"/>
                </a:lnTo>
                <a:lnTo>
                  <a:pt x="2740425" y="43845"/>
                </a:lnTo>
                <a:lnTo>
                  <a:pt x="2808000" y="77169"/>
                </a:lnTo>
                <a:lnTo>
                  <a:pt x="2870646" y="119028"/>
                </a:lnTo>
                <a:lnTo>
                  <a:pt x="2927293" y="168706"/>
                </a:lnTo>
                <a:lnTo>
                  <a:pt x="2976971" y="225353"/>
                </a:lnTo>
                <a:lnTo>
                  <a:pt x="3018830" y="288000"/>
                </a:lnTo>
                <a:lnTo>
                  <a:pt x="3052154" y="355574"/>
                </a:lnTo>
                <a:lnTo>
                  <a:pt x="3076373" y="426920"/>
                </a:lnTo>
                <a:lnTo>
                  <a:pt x="3091072" y="500816"/>
                </a:lnTo>
                <a:lnTo>
                  <a:pt x="3096000" y="576000"/>
                </a:lnTo>
                <a:lnTo>
                  <a:pt x="3096000" y="2736000"/>
                </a:lnTo>
                <a:lnTo>
                  <a:pt x="3091072" y="2811183"/>
                </a:lnTo>
                <a:lnTo>
                  <a:pt x="3076373" y="2885079"/>
                </a:lnTo>
                <a:lnTo>
                  <a:pt x="3052154" y="2956425"/>
                </a:lnTo>
                <a:lnTo>
                  <a:pt x="3018830" y="3024000"/>
                </a:lnTo>
                <a:lnTo>
                  <a:pt x="2976971" y="3086646"/>
                </a:lnTo>
                <a:lnTo>
                  <a:pt x="2927293" y="3143293"/>
                </a:lnTo>
                <a:lnTo>
                  <a:pt x="2870646" y="3192971"/>
                </a:lnTo>
                <a:lnTo>
                  <a:pt x="2808000" y="3234830"/>
                </a:lnTo>
                <a:lnTo>
                  <a:pt x="2740425" y="3268154"/>
                </a:lnTo>
                <a:lnTo>
                  <a:pt x="2669079" y="3292373"/>
                </a:lnTo>
                <a:lnTo>
                  <a:pt x="2595183" y="3307072"/>
                </a:lnTo>
                <a:lnTo>
                  <a:pt x="2520000" y="3312000"/>
                </a:lnTo>
                <a:lnTo>
                  <a:pt x="0" y="331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720000" y="532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8000" y="2520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9A6512"/>
                </a:solidFill>
                <a:latin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8000" y="3312000"/>
            <a:ext cx="2592000" cy="20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13213A"/>
                </a:solidFill>
                <a:latin typeface="Arial"/>
              </a:rPr>
              <a:t>Inget som är känt tyder på att fusk har avgjort valet 2026.</a:t>
            </a:r>
          </a:p>
        </p:txBody>
      </p:sp>
      <p:sp>
        <p:nvSpPr>
          <p:cNvPr id="15" name="Freeform 14"/>
          <p:cNvSpPr/>
          <p:nvPr/>
        </p:nvSpPr>
        <p:spPr>
          <a:xfrm>
            <a:off x="4104000" y="2232000"/>
            <a:ext cx="3096000" cy="3312000"/>
          </a:xfrm>
          <a:custGeom>
            <a:avLst/>
            <a:gdLst/>
            <a:ahLst/>
            <a:cxnLst/>
            <a:rect l="l" t="t" r="r" b="b"/>
            <a:pathLst>
              <a:path w="3096000" h="3312000">
                <a:moveTo>
                  <a:pt x="0" y="0"/>
                </a:moveTo>
                <a:lnTo>
                  <a:pt x="2520000" y="0"/>
                </a:lnTo>
                <a:lnTo>
                  <a:pt x="2595183" y="4927"/>
                </a:lnTo>
                <a:lnTo>
                  <a:pt x="2669079" y="19626"/>
                </a:lnTo>
                <a:lnTo>
                  <a:pt x="2740425" y="43845"/>
                </a:lnTo>
                <a:lnTo>
                  <a:pt x="2808000" y="77169"/>
                </a:lnTo>
                <a:lnTo>
                  <a:pt x="2870646" y="119028"/>
                </a:lnTo>
                <a:lnTo>
                  <a:pt x="2927293" y="168706"/>
                </a:lnTo>
                <a:lnTo>
                  <a:pt x="2976971" y="225353"/>
                </a:lnTo>
                <a:lnTo>
                  <a:pt x="3018830" y="288000"/>
                </a:lnTo>
                <a:lnTo>
                  <a:pt x="3052154" y="355574"/>
                </a:lnTo>
                <a:lnTo>
                  <a:pt x="3076373" y="426920"/>
                </a:lnTo>
                <a:lnTo>
                  <a:pt x="3091072" y="500816"/>
                </a:lnTo>
                <a:lnTo>
                  <a:pt x="3096000" y="576000"/>
                </a:lnTo>
                <a:lnTo>
                  <a:pt x="3096000" y="2736000"/>
                </a:lnTo>
                <a:lnTo>
                  <a:pt x="3091072" y="2811183"/>
                </a:lnTo>
                <a:lnTo>
                  <a:pt x="3076373" y="2885079"/>
                </a:lnTo>
                <a:lnTo>
                  <a:pt x="3052154" y="2956425"/>
                </a:lnTo>
                <a:lnTo>
                  <a:pt x="3018830" y="3024000"/>
                </a:lnTo>
                <a:lnTo>
                  <a:pt x="2976971" y="3086646"/>
                </a:lnTo>
                <a:lnTo>
                  <a:pt x="2927293" y="3143293"/>
                </a:lnTo>
                <a:lnTo>
                  <a:pt x="2870646" y="3192971"/>
                </a:lnTo>
                <a:lnTo>
                  <a:pt x="2808000" y="3234830"/>
                </a:lnTo>
                <a:lnTo>
                  <a:pt x="2740425" y="3268154"/>
                </a:lnTo>
                <a:lnTo>
                  <a:pt x="2669079" y="3292373"/>
                </a:lnTo>
                <a:lnTo>
                  <a:pt x="2595183" y="3307072"/>
                </a:lnTo>
                <a:lnTo>
                  <a:pt x="2520000" y="3312000"/>
                </a:lnTo>
                <a:lnTo>
                  <a:pt x="0" y="3312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4104000" y="532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92000" y="2520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9A6512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2000" y="3312000"/>
            <a:ext cx="2592000" cy="20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13213A"/>
                </a:solidFill>
                <a:latin typeface="Arial"/>
              </a:rPr>
              <a:t>Men svagheterna är verkliga och ska tas på allvar.</a:t>
            </a:r>
          </a:p>
        </p:txBody>
      </p:sp>
      <p:sp>
        <p:nvSpPr>
          <p:cNvPr id="19" name="Freeform 18"/>
          <p:cNvSpPr/>
          <p:nvPr/>
        </p:nvSpPr>
        <p:spPr>
          <a:xfrm>
            <a:off x="7488000" y="2232000"/>
            <a:ext cx="3096000" cy="3312000"/>
          </a:xfrm>
          <a:custGeom>
            <a:avLst/>
            <a:gdLst/>
            <a:ahLst/>
            <a:cxnLst/>
            <a:rect l="l" t="t" r="r" b="b"/>
            <a:pathLst>
              <a:path w="3096000" h="3312000">
                <a:moveTo>
                  <a:pt x="0" y="0"/>
                </a:moveTo>
                <a:lnTo>
                  <a:pt x="2520000" y="0"/>
                </a:lnTo>
                <a:lnTo>
                  <a:pt x="2595183" y="4927"/>
                </a:lnTo>
                <a:lnTo>
                  <a:pt x="2669079" y="19626"/>
                </a:lnTo>
                <a:lnTo>
                  <a:pt x="2740425" y="43845"/>
                </a:lnTo>
                <a:lnTo>
                  <a:pt x="2808000" y="77169"/>
                </a:lnTo>
                <a:lnTo>
                  <a:pt x="2870646" y="119028"/>
                </a:lnTo>
                <a:lnTo>
                  <a:pt x="2927293" y="168706"/>
                </a:lnTo>
                <a:lnTo>
                  <a:pt x="2976971" y="225353"/>
                </a:lnTo>
                <a:lnTo>
                  <a:pt x="3018830" y="288000"/>
                </a:lnTo>
                <a:lnTo>
                  <a:pt x="3052154" y="355574"/>
                </a:lnTo>
                <a:lnTo>
                  <a:pt x="3076373" y="426920"/>
                </a:lnTo>
                <a:lnTo>
                  <a:pt x="3091072" y="500816"/>
                </a:lnTo>
                <a:lnTo>
                  <a:pt x="3096000" y="576000"/>
                </a:lnTo>
                <a:lnTo>
                  <a:pt x="3096000" y="2736000"/>
                </a:lnTo>
                <a:lnTo>
                  <a:pt x="3091072" y="2811183"/>
                </a:lnTo>
                <a:lnTo>
                  <a:pt x="3076373" y="2885079"/>
                </a:lnTo>
                <a:lnTo>
                  <a:pt x="3052154" y="2956425"/>
                </a:lnTo>
                <a:lnTo>
                  <a:pt x="3018830" y="3024000"/>
                </a:lnTo>
                <a:lnTo>
                  <a:pt x="2976971" y="3086646"/>
                </a:lnTo>
                <a:lnTo>
                  <a:pt x="2927293" y="3143293"/>
                </a:lnTo>
                <a:lnTo>
                  <a:pt x="2870646" y="3192971"/>
                </a:lnTo>
                <a:lnTo>
                  <a:pt x="2808000" y="3234830"/>
                </a:lnTo>
                <a:lnTo>
                  <a:pt x="2740425" y="3268154"/>
                </a:lnTo>
                <a:lnTo>
                  <a:pt x="2669079" y="3292373"/>
                </a:lnTo>
                <a:lnTo>
                  <a:pt x="2595183" y="3307072"/>
                </a:lnTo>
                <a:lnTo>
                  <a:pt x="2520000" y="3312000"/>
                </a:lnTo>
                <a:lnTo>
                  <a:pt x="0" y="3312000"/>
                </a:lnTo>
                <a:close/>
              </a:path>
            </a:pathLst>
          </a:custGeom>
          <a:solidFill>
            <a:srgbClr val="EFF2F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7488000" y="5320800"/>
            <a:ext cx="180000" cy="223200"/>
          </a:xfrm>
          <a:custGeom>
            <a:avLst/>
            <a:gdLst/>
            <a:ahLst/>
            <a:cxnLst/>
            <a:rect l="l" t="t" r="r" b="b"/>
            <a:pathLst>
              <a:path w="180000" h="223200">
                <a:moveTo>
                  <a:pt x="0" y="87048"/>
                </a:moveTo>
                <a:lnTo>
                  <a:pt x="180000" y="0"/>
                </a:lnTo>
                <a:lnTo>
                  <a:pt x="180000" y="223200"/>
                </a:lnTo>
                <a:lnTo>
                  <a:pt x="0" y="223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6000" y="2520000"/>
            <a:ext cx="2520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9A6512"/>
                </a:solidFill>
                <a:latin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6000" y="3312000"/>
            <a:ext cx="2592000" cy="20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13213A"/>
                </a:solidFill>
                <a:latin typeface="Arial"/>
              </a:rPr>
              <a:t>Anklagelser utan belägg skadar också förtroendet.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Freeform 1"/>
          <p:cNvSpPr/>
          <p:nvPr/>
        </p:nvSpPr>
        <p:spPr>
          <a:xfrm>
            <a:off x="11617200" y="4968000"/>
            <a:ext cx="576000" cy="1296000"/>
          </a:xfrm>
          <a:custGeom>
            <a:avLst/>
            <a:gdLst/>
            <a:ahLst/>
            <a:cxnLst/>
            <a:rect l="l" t="t" r="r" b="b"/>
            <a:pathLst>
              <a:path w="576000" h="1296000">
                <a:moveTo>
                  <a:pt x="576000" y="0"/>
                </a:moveTo>
                <a:lnTo>
                  <a:pt x="576000" y="1296000"/>
                </a:lnTo>
                <a:lnTo>
                  <a:pt x="288000" y="1296000"/>
                </a:lnTo>
                <a:lnTo>
                  <a:pt x="250408" y="1293536"/>
                </a:lnTo>
                <a:lnTo>
                  <a:pt x="213460" y="1286186"/>
                </a:lnTo>
                <a:lnTo>
                  <a:pt x="177787" y="1274077"/>
                </a:lnTo>
                <a:lnTo>
                  <a:pt x="144000" y="1257415"/>
                </a:lnTo>
                <a:lnTo>
                  <a:pt x="112676" y="1236485"/>
                </a:lnTo>
                <a:lnTo>
                  <a:pt x="84353" y="1211646"/>
                </a:lnTo>
                <a:lnTo>
                  <a:pt x="59514" y="1183323"/>
                </a:lnTo>
                <a:lnTo>
                  <a:pt x="38584" y="1152000"/>
                </a:lnTo>
                <a:lnTo>
                  <a:pt x="21922" y="1118212"/>
                </a:lnTo>
                <a:lnTo>
                  <a:pt x="9813" y="1082539"/>
                </a:lnTo>
                <a:lnTo>
                  <a:pt x="2463" y="1045591"/>
                </a:lnTo>
                <a:lnTo>
                  <a:pt x="0" y="1008000"/>
                </a:lnTo>
                <a:lnTo>
                  <a:pt x="0" y="288000"/>
                </a:lnTo>
                <a:lnTo>
                  <a:pt x="2463" y="250408"/>
                </a:lnTo>
                <a:lnTo>
                  <a:pt x="9813" y="213460"/>
                </a:lnTo>
                <a:lnTo>
                  <a:pt x="21922" y="177787"/>
                </a:lnTo>
                <a:lnTo>
                  <a:pt x="38584" y="144000"/>
                </a:lnTo>
                <a:lnTo>
                  <a:pt x="59514" y="112676"/>
                </a:lnTo>
                <a:lnTo>
                  <a:pt x="84353" y="84353"/>
                </a:lnTo>
                <a:lnTo>
                  <a:pt x="112676" y="59514"/>
                </a:lnTo>
                <a:lnTo>
                  <a:pt x="144000" y="38584"/>
                </a:lnTo>
                <a:lnTo>
                  <a:pt x="177787" y="21922"/>
                </a:lnTo>
                <a:lnTo>
                  <a:pt x="213460" y="9813"/>
                </a:lnTo>
                <a:lnTo>
                  <a:pt x="250408" y="2463"/>
                </a:lnTo>
                <a:lnTo>
                  <a:pt x="288000" y="0"/>
                </a:lnTo>
                <a:close/>
              </a:path>
            </a:pathLst>
          </a:custGeom>
          <a:solidFill>
            <a:srgbClr val="13213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2042000" y="6148800"/>
            <a:ext cx="151200" cy="115200"/>
          </a:xfrm>
          <a:custGeom>
            <a:avLst/>
            <a:gdLst/>
            <a:ahLst/>
            <a:cxnLst/>
            <a:rect l="l" t="t" r="r" b="b"/>
            <a:pathLst>
              <a:path w="151200" h="115200">
                <a:moveTo>
                  <a:pt x="151200" y="0"/>
                </a:moveTo>
                <a:lnTo>
                  <a:pt x="151200" y="115200"/>
                </a:lnTo>
                <a:lnTo>
                  <a:pt x="0" y="115200"/>
                </a:lnTo>
                <a:close/>
              </a:path>
            </a:pathLst>
          </a:custGeom>
          <a:solidFill>
            <a:srgbClr val="DA9A3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689200" y="5112000"/>
            <a:ext cx="432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35200" y="5544000"/>
            <a:ext cx="540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800" b="1">
                <a:solidFill>
                  <a:srgbClr val="FFFFFF"/>
                </a:solidFill>
                <a:latin typeface="Arial"/>
              </a:rPr>
              <a:t>Ditt svar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000" y="504000"/>
            <a:ext cx="720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Innan du går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0000" y="756000"/>
            <a:ext cx="828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Exit ticket</a:t>
            </a:r>
          </a:p>
        </p:txBody>
      </p:sp>
      <p:pic>
        <p:nvPicPr>
          <p:cNvPr id="9" name="Picture 8" descr="enskil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1200" y="5760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0000" y="1548000"/>
            <a:ext cx="40572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Enskilt · 3 min</a:t>
            </a:r>
          </a:p>
        </p:txBody>
      </p:sp>
      <p:sp>
        <p:nvSpPr>
          <p:cNvPr id="11" name="Freeform 10"/>
          <p:cNvSpPr/>
          <p:nvPr/>
        </p:nvSpPr>
        <p:spPr>
          <a:xfrm>
            <a:off x="720000" y="2160000"/>
            <a:ext cx="864000" cy="1008000"/>
          </a:xfrm>
          <a:custGeom>
            <a:avLst/>
            <a:gdLst/>
            <a:ahLst/>
            <a:cxnLst/>
            <a:rect l="l" t="t" r="r" b="b"/>
            <a:pathLst>
              <a:path w="864000" h="1008000">
                <a:moveTo>
                  <a:pt x="0" y="0"/>
                </a:moveTo>
                <a:lnTo>
                  <a:pt x="432000" y="0"/>
                </a:lnTo>
                <a:lnTo>
                  <a:pt x="488387" y="3695"/>
                </a:lnTo>
                <a:lnTo>
                  <a:pt x="543809" y="14720"/>
                </a:lnTo>
                <a:lnTo>
                  <a:pt x="597319" y="32884"/>
                </a:lnTo>
                <a:lnTo>
                  <a:pt x="648000" y="57877"/>
                </a:lnTo>
                <a:lnTo>
                  <a:pt x="694984" y="89271"/>
                </a:lnTo>
                <a:lnTo>
                  <a:pt x="737470" y="126529"/>
                </a:lnTo>
                <a:lnTo>
                  <a:pt x="774728" y="169015"/>
                </a:lnTo>
                <a:lnTo>
                  <a:pt x="806122" y="216000"/>
                </a:lnTo>
                <a:lnTo>
                  <a:pt x="831115" y="266680"/>
                </a:lnTo>
                <a:lnTo>
                  <a:pt x="849279" y="320190"/>
                </a:lnTo>
                <a:lnTo>
                  <a:pt x="860304" y="375612"/>
                </a:lnTo>
                <a:lnTo>
                  <a:pt x="864000" y="432000"/>
                </a:lnTo>
                <a:lnTo>
                  <a:pt x="864000" y="576000"/>
                </a:lnTo>
                <a:lnTo>
                  <a:pt x="860304" y="632387"/>
                </a:lnTo>
                <a:lnTo>
                  <a:pt x="849279" y="687809"/>
                </a:lnTo>
                <a:lnTo>
                  <a:pt x="831115" y="741319"/>
                </a:lnTo>
                <a:lnTo>
                  <a:pt x="806122" y="792000"/>
                </a:lnTo>
                <a:lnTo>
                  <a:pt x="774728" y="838984"/>
                </a:lnTo>
                <a:lnTo>
                  <a:pt x="737470" y="881470"/>
                </a:lnTo>
                <a:lnTo>
                  <a:pt x="694984" y="918728"/>
                </a:lnTo>
                <a:lnTo>
                  <a:pt x="648000" y="950122"/>
                </a:lnTo>
                <a:lnTo>
                  <a:pt x="597319" y="975115"/>
                </a:lnTo>
                <a:lnTo>
                  <a:pt x="543809" y="993279"/>
                </a:lnTo>
                <a:lnTo>
                  <a:pt x="488387" y="1004304"/>
                </a:lnTo>
                <a:lnTo>
                  <a:pt x="432000" y="1008000"/>
                </a:lnTo>
                <a:lnTo>
                  <a:pt x="0" y="1008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0000" y="2160000"/>
            <a:ext cx="792000" cy="10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400" b="0">
                <a:solidFill>
                  <a:srgbClr val="9A6512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2000" y="2160000"/>
            <a:ext cx="9000000" cy="10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13213A"/>
                </a:solidFill>
                <a:latin typeface="Arial"/>
              </a:rPr>
              <a:t>Skriv tre saker som skyddar din röst när du röstar.</a:t>
            </a:r>
          </a:p>
        </p:txBody>
      </p:sp>
      <p:sp>
        <p:nvSpPr>
          <p:cNvPr id="14" name="Freeform 13"/>
          <p:cNvSpPr/>
          <p:nvPr/>
        </p:nvSpPr>
        <p:spPr>
          <a:xfrm>
            <a:off x="720000" y="3384000"/>
            <a:ext cx="864000" cy="1008000"/>
          </a:xfrm>
          <a:custGeom>
            <a:avLst/>
            <a:gdLst/>
            <a:ahLst/>
            <a:cxnLst/>
            <a:rect l="l" t="t" r="r" b="b"/>
            <a:pathLst>
              <a:path w="864000" h="1008000">
                <a:moveTo>
                  <a:pt x="0" y="0"/>
                </a:moveTo>
                <a:lnTo>
                  <a:pt x="432000" y="0"/>
                </a:lnTo>
                <a:lnTo>
                  <a:pt x="488387" y="3695"/>
                </a:lnTo>
                <a:lnTo>
                  <a:pt x="543809" y="14720"/>
                </a:lnTo>
                <a:lnTo>
                  <a:pt x="597319" y="32884"/>
                </a:lnTo>
                <a:lnTo>
                  <a:pt x="648000" y="57877"/>
                </a:lnTo>
                <a:lnTo>
                  <a:pt x="694984" y="89271"/>
                </a:lnTo>
                <a:lnTo>
                  <a:pt x="737470" y="126529"/>
                </a:lnTo>
                <a:lnTo>
                  <a:pt x="774728" y="169015"/>
                </a:lnTo>
                <a:lnTo>
                  <a:pt x="806122" y="216000"/>
                </a:lnTo>
                <a:lnTo>
                  <a:pt x="831115" y="266680"/>
                </a:lnTo>
                <a:lnTo>
                  <a:pt x="849279" y="320190"/>
                </a:lnTo>
                <a:lnTo>
                  <a:pt x="860304" y="375612"/>
                </a:lnTo>
                <a:lnTo>
                  <a:pt x="864000" y="432000"/>
                </a:lnTo>
                <a:lnTo>
                  <a:pt x="864000" y="576000"/>
                </a:lnTo>
                <a:lnTo>
                  <a:pt x="860304" y="632387"/>
                </a:lnTo>
                <a:lnTo>
                  <a:pt x="849279" y="687809"/>
                </a:lnTo>
                <a:lnTo>
                  <a:pt x="831115" y="741319"/>
                </a:lnTo>
                <a:lnTo>
                  <a:pt x="806122" y="792000"/>
                </a:lnTo>
                <a:lnTo>
                  <a:pt x="774728" y="838984"/>
                </a:lnTo>
                <a:lnTo>
                  <a:pt x="737470" y="881470"/>
                </a:lnTo>
                <a:lnTo>
                  <a:pt x="694984" y="918728"/>
                </a:lnTo>
                <a:lnTo>
                  <a:pt x="648000" y="950122"/>
                </a:lnTo>
                <a:lnTo>
                  <a:pt x="597319" y="975115"/>
                </a:lnTo>
                <a:lnTo>
                  <a:pt x="543809" y="993279"/>
                </a:lnTo>
                <a:lnTo>
                  <a:pt x="488387" y="1004304"/>
                </a:lnTo>
                <a:lnTo>
                  <a:pt x="432000" y="1008000"/>
                </a:lnTo>
                <a:lnTo>
                  <a:pt x="0" y="1008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0000" y="3384000"/>
            <a:ext cx="792000" cy="10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400" b="0">
                <a:solidFill>
                  <a:srgbClr val="9A6512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2000" y="3384000"/>
            <a:ext cx="9000000" cy="10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13213A"/>
                </a:solidFill>
                <a:latin typeface="Arial"/>
              </a:rPr>
              <a:t>Skriv två frågor du fortfarande har om valet.</a:t>
            </a:r>
          </a:p>
        </p:txBody>
      </p:sp>
      <p:sp>
        <p:nvSpPr>
          <p:cNvPr id="17" name="Freeform 16"/>
          <p:cNvSpPr/>
          <p:nvPr/>
        </p:nvSpPr>
        <p:spPr>
          <a:xfrm>
            <a:off x="720000" y="4608000"/>
            <a:ext cx="864000" cy="1008000"/>
          </a:xfrm>
          <a:custGeom>
            <a:avLst/>
            <a:gdLst/>
            <a:ahLst/>
            <a:cxnLst/>
            <a:rect l="l" t="t" r="r" b="b"/>
            <a:pathLst>
              <a:path w="864000" h="1008000">
                <a:moveTo>
                  <a:pt x="0" y="0"/>
                </a:moveTo>
                <a:lnTo>
                  <a:pt x="432000" y="0"/>
                </a:lnTo>
                <a:lnTo>
                  <a:pt x="488387" y="3695"/>
                </a:lnTo>
                <a:lnTo>
                  <a:pt x="543809" y="14720"/>
                </a:lnTo>
                <a:lnTo>
                  <a:pt x="597319" y="32884"/>
                </a:lnTo>
                <a:lnTo>
                  <a:pt x="648000" y="57877"/>
                </a:lnTo>
                <a:lnTo>
                  <a:pt x="694984" y="89271"/>
                </a:lnTo>
                <a:lnTo>
                  <a:pt x="737470" y="126529"/>
                </a:lnTo>
                <a:lnTo>
                  <a:pt x="774728" y="169015"/>
                </a:lnTo>
                <a:lnTo>
                  <a:pt x="806122" y="216000"/>
                </a:lnTo>
                <a:lnTo>
                  <a:pt x="831115" y="266680"/>
                </a:lnTo>
                <a:lnTo>
                  <a:pt x="849279" y="320190"/>
                </a:lnTo>
                <a:lnTo>
                  <a:pt x="860304" y="375612"/>
                </a:lnTo>
                <a:lnTo>
                  <a:pt x="864000" y="432000"/>
                </a:lnTo>
                <a:lnTo>
                  <a:pt x="864000" y="576000"/>
                </a:lnTo>
                <a:lnTo>
                  <a:pt x="860304" y="632387"/>
                </a:lnTo>
                <a:lnTo>
                  <a:pt x="849279" y="687809"/>
                </a:lnTo>
                <a:lnTo>
                  <a:pt x="831115" y="741319"/>
                </a:lnTo>
                <a:lnTo>
                  <a:pt x="806122" y="792000"/>
                </a:lnTo>
                <a:lnTo>
                  <a:pt x="774728" y="838984"/>
                </a:lnTo>
                <a:lnTo>
                  <a:pt x="737470" y="881470"/>
                </a:lnTo>
                <a:lnTo>
                  <a:pt x="694984" y="918728"/>
                </a:lnTo>
                <a:lnTo>
                  <a:pt x="648000" y="950122"/>
                </a:lnTo>
                <a:lnTo>
                  <a:pt x="597319" y="975115"/>
                </a:lnTo>
                <a:lnTo>
                  <a:pt x="543809" y="993279"/>
                </a:lnTo>
                <a:lnTo>
                  <a:pt x="488387" y="1004304"/>
                </a:lnTo>
                <a:lnTo>
                  <a:pt x="432000" y="1008000"/>
                </a:lnTo>
                <a:lnTo>
                  <a:pt x="0" y="1008000"/>
                </a:lnTo>
                <a:close/>
              </a:path>
            </a:pathLst>
          </a:custGeom>
          <a:solidFill>
            <a:srgbClr val="FBF0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0000" y="4608000"/>
            <a:ext cx="792000" cy="10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3400" b="0">
                <a:solidFill>
                  <a:srgbClr val="9A6512"/>
                </a:solidFill>
                <a:latin typeface="Arial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72000" y="4608000"/>
            <a:ext cx="9000000" cy="100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13213A"/>
                </a:solidFill>
                <a:latin typeface="Arial"/>
              </a:rPr>
              <a:t>Visar valresultatet 2026 hur Sverige röstade? Ringa in och skriv varför.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08000"/>
            <a:ext cx="6600000" cy="288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300" b="1">
                <a:solidFill>
                  <a:srgbClr val="9A6512"/>
                </a:solidFill>
                <a:latin typeface="Arial"/>
              </a:rPr>
              <a:t>Fler lektioner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1368000"/>
            <a:ext cx="6600000" cy="16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Gratis lektioner byggda</a:t>
            </a:r>
          </a:p>
          <a:p>
            <a:pPr>
              <a:lnSpc>
                <a:spcPct val="110000"/>
              </a:lnSpc>
            </a:pPr>
            <a:r>
              <a:rPr sz="4400" b="1">
                <a:solidFill>
                  <a:srgbClr val="13213A"/>
                </a:solidFill>
                <a:latin typeface="Arial"/>
              </a:rPr>
              <a:t>på riktiga källor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240000"/>
            <a:ext cx="6300000" cy="9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 b="0">
                <a:solidFill>
                  <a:srgbClr val="566175"/>
                </a:solidFill>
                <a:latin typeface="Arial"/>
              </a:rPr>
              <a:t>Färdiga lektioner i SO med lärarhandledning, elevmaterial och presentation. Fria att ladda ner, kopiera och anpassa.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4500000"/>
            <a:ext cx="6600000" cy="5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200" b="1">
                <a:solidFill>
                  <a:srgbClr val="13213A"/>
                </a:solidFill>
                <a:latin typeface="Arial"/>
              </a:rPr>
              <a:t>didaktikstudion.se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5100000"/>
            <a:ext cx="6600000" cy="3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600" b="0">
                <a:solidFill>
                  <a:srgbClr val="566175"/>
                </a:solidFill>
                <a:latin typeface="Arial"/>
              </a:rPr>
              <a:t>Tipsa gärna en kollega.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20000" y="1008000"/>
            <a:ext cx="3552000" cy="4392000"/>
          </a:xfrm>
          <a:prstGeom prst="roundRect">
            <a:avLst>
              <a:gd name="adj" fmla="val 8000"/>
            </a:avLst>
          </a:prstGeom>
          <a:solidFill>
            <a:srgbClr val="F3F5F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8" name="Picture 7" descr="QR-kod till https://didaktikstudion.se/gar-det-att-lita-pa-valet/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000" y="1368000"/>
            <a:ext cx="2592000" cy="259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20000" y="4212000"/>
            <a:ext cx="2952000" cy="3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13213A"/>
                </a:solidFill>
                <a:latin typeface="Arial"/>
              </a:rPr>
              <a:t>Skanna för att hämta lektionen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0000" y="4572000"/>
            <a:ext cx="2952000" cy="30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0">
                <a:solidFill>
                  <a:srgbClr val="566175"/>
                </a:solidFill>
                <a:latin typeface="Arial"/>
              </a:rPr>
              <a:t>didaktikstudion.se/gar-det-att-lita-pa-valet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0000" y="6426000"/>
            <a:ext cx="43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13213A"/>
                </a:solidFill>
                <a:latin typeface="Arial"/>
              </a:rPr>
              <a:t>D</a:t>
            </a:r>
            <a:r>
              <a:rPr sz="1100" b="0">
                <a:solidFill>
                  <a:srgbClr val="13213A"/>
                </a:solidFill>
                <a:latin typeface="Arial"/>
              </a:rPr>
              <a:t>idaktikstudion</a:t>
            </a:r>
            <a:r>
              <a:rPr sz="900" b="0">
                <a:solidFill>
                  <a:srgbClr val="566175"/>
                </a:solidFill>
                <a:latin typeface="Arial"/>
              </a:rPr>
              <a:t>   Går det att lita på valet?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