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32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Lektionens fråga: Varför tog det så lång tid innan alla fick rösta?</a:t>
            </a:r>
          </a:p>
          <a:p>
            <a:r>
              <a:t>Bilden: Elin Wägner bredvid namnlistorna för kvinnlig rösträtt, 1914. Den kommer tillbaka i steg 4.</a:t>
            </a:r>
          </a:p>
          <a:p>
            <a:r>
              <a:t>Eleverna behöver Mitt blad och en penna. Parhäftet delas ut i steg 2.</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Dela ut Mitt blad, ett per elev. Eleverna ringar in ett år. Säg inget om svaren än.</a:t>
            </a:r>
          </a:p>
          <a:p>
            <a:r>
              <a:t>Räkna med handuppräckning och skriv siffrorna på tavlan. Ni behöver dem i slutet av lektionen, bild 13.</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Eleverna tittar på bilden på framsidan av Mitt blad och skriver själva i tre minuter. Låt några läsa upp innan du visar nästa bild.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Säg: Tiotusentals arbetare demonstrerade mot matbristen och för allmän och lika rösträtt. Ridande poliser anföll, och det blev våldsamt.</a:t>
            </a:r>
          </a:p>
          <a:p>
            <a:r>
              <a:t>Fråga: Fotografen stod bakom poliserna. Vad visar bilden inte?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Teckningen stod i Stockholms-tidningen dagen efter demonstrationen. Säg: Kvällen efter grep polisen en kvinna. Vad hade hon gjort? Det ska ni ta reda på i källorna.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Dela ut parhäftet, ett per par. Läs första stycket i polisrapporten högt så att eleverna hör den gamla stavningen. Svåra ord förklaras under källan.</a:t>
            </a:r>
          </a:p>
          <a:p>
            <a:r>
              <a:t>Efter 12 minuter: paren ringar in vad de tror att rätten beslutade. Räkna gissningarna.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Rätten dömde inte Engström för upplopp, men gav henne 50 kronor i böter för att hon försökt få folkmassan att inte lyda polisen.</a:t>
            </a:r>
          </a:p>
          <a:p>
            <a:r>
              <a:t>Fråga: Vem hade rätt, polisen eller arbetarna? Svar: källorna räcker inte för att veta säkert. Därför behöver man jämföra.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1902 gällde striden rösträtt för fler män. 1912 och 1913 gällde den kvinnorna. Fråga: liknar motståndarnas argument varandra?</a:t>
            </a:r>
          </a:p>
          <a:p>
            <a:r>
              <a:t>Efter 13 minuter: visa nästa bild.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Gå igenom korten i Båda. Paren skriver svaret längst ned på sidan 4.</a:t>
            </a:r>
          </a:p>
          <a:p>
            <a:r>
              <a:t>Det gemensamma: rösträtt ska förtjänas, genom skatt 1902 och värnplikt 1913. Båda grupperna kopplar rösträtten till att försörja sig själv.</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Bara om ni gör fördjupningen. Dela ut fördjupningen, en per elev. Renskriften finns på baksidan.</a:t>
            </a:r>
          </a:p>
          <a:p>
            <a:r>
              <a:t>Fråga efteråt: vilket skäl var svårast för motståndarna att säga emot?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Varje kraft bygger på en källa. Efter 11 minuter: fråga några par vilken kraft de tyckte var starkast.</a:t>
            </a:r>
          </a:p>
          <a:p>
            <a:r>
              <a:t>Fråga: varför kom beslutet just 1919? Titta på krafterna från 1917 och 1918. Källorna visar inte exakt vad som avgjorde, och det får eleverna inte påstå.</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Läs slutsatserna högt. Koppla varje slutsats till en källa ni använt: tidslinjen, Fosterländska förbundet och Holmqvist, namnlistorna och affischen, polisrapporten och vittnena.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Eleverna ringar in ett år igen på baksidan av Mitt blad, innan du visar den här bilden. Räkna och jämför med siffrorna från början.</a:t>
            </a:r>
          </a:p>
          <a:p>
            <a:r>
              <a:t>Gå sedan igenom de fyra svaren. Inget är fel. Fråga: vem fick fortfarande inte rösta det år du valde?</a:t>
            </a:r>
          </a:p>
          <a:p>
            <a:r>
              <a:t>Källor: Valmyndigheten, Valsystemets och rösträttens historia. Sveriges Radio, Först 1989 fick alla vuxna medborgare rösta i Sverige.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Eleverna skriver enskilt och lämnar Mitt blad när de går.</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Berätta gärna hur lektionen gick på didaktikstudion.se/rostrattsstriden/#omdome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jpg"/><Relationship Id="rId4" Type="http://schemas.openxmlformats.org/officeDocument/2006/relationships/image" Target="../media/image7.jpg"/><Relationship Id="rId5" Type="http://schemas.openxmlformats.org/officeDocument/2006/relationships/image" Target="../media/image8.jpg"/><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4.jpg"/><Relationship Id="rId4" Type="http://schemas.openxmlformats.org/officeDocument/2006/relationships/image" Target="../media/image1.jpg"/><Relationship Id="rId5" Type="http://schemas.openxmlformats.org/officeDocument/2006/relationships/image" Target="../media/image11.jpg"/><Relationship Id="rId6" Type="http://schemas.openxmlformats.org/officeDocument/2006/relationships/image" Target="../media/image12.jpg"/><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agner-1914.jpg"/>
          <p:cNvPicPr>
            <a:picLocks noChangeAspect="1"/>
          </p:cNvPicPr>
          <p:nvPr/>
        </p:nvPicPr>
        <p:blipFill>
          <a:blip r:embed="rId2"/>
          <a:stretch>
            <a:fillRect/>
          </a:stretch>
        </p:blipFill>
        <p:spPr>
          <a:xfrm>
            <a:off x="0" y="0"/>
            <a:ext cx="5040000" cy="6822335"/>
          </a:xfrm>
          <a:prstGeom prst="rect">
            <a:avLst/>
          </a:prstGeom>
        </p:spPr>
      </p:pic>
      <p:sp>
        <p:nvSpPr>
          <p:cNvPr id="3" name="Freeform 2"/>
          <p:cNvSpPr/>
          <p:nvPr/>
        </p:nvSpPr>
        <p:spPr>
          <a:xfrm>
            <a:off x="0" y="5922000"/>
            <a:ext cx="756000" cy="936000"/>
          </a:xfrm>
          <a:custGeom>
            <a:avLst/>
            <a:gdLst/>
            <a:ahLst/>
            <a:cxnLst/>
            <a:rect l="l" t="t" r="r" b="b"/>
            <a:pathLst>
              <a:path w="756000" h="936000">
                <a:moveTo>
                  <a:pt x="0" y="365040"/>
                </a:moveTo>
                <a:lnTo>
                  <a:pt x="756000" y="0"/>
                </a:lnTo>
                <a:lnTo>
                  <a:pt x="756000" y="936000"/>
                </a:lnTo>
                <a:lnTo>
                  <a:pt x="0" y="936000"/>
                </a:lnTo>
                <a:close/>
              </a:path>
            </a:pathLst>
          </a:custGeom>
          <a:solidFill>
            <a:srgbClr val="DA9A35"/>
          </a:solidFill>
          <a:ln>
            <a:noFill/>
          </a:ln>
        </p:spPr>
        <p:txBody>
          <a:bodyPr rtlCol="0" anchor="ctr"/>
          <a:lstStyle/>
          <a:p>
            <a:pPr algn="ctr"/>
          </a:p>
        </p:txBody>
      </p:sp>
      <p:sp>
        <p:nvSpPr>
          <p:cNvPr id="4" name="TextBox 3"/>
          <p:cNvSpPr txBox="1"/>
          <p:nvPr/>
        </p:nvSpPr>
        <p:spPr>
          <a:xfrm>
            <a:off x="5760000" y="936000"/>
            <a:ext cx="5940000" cy="288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Historia och samhällskunskap · Åk 8 till gymnasiet</a:t>
            </a:r>
          </a:p>
        </p:txBody>
      </p:sp>
      <p:sp>
        <p:nvSpPr>
          <p:cNvPr id="5" name="TextBox 4"/>
          <p:cNvSpPr txBox="1"/>
          <p:nvPr/>
        </p:nvSpPr>
        <p:spPr>
          <a:xfrm>
            <a:off x="5760000" y="1296000"/>
            <a:ext cx="5940000" cy="180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Rösträttsstriden i Stockholm</a:t>
            </a:r>
          </a:p>
        </p:txBody>
      </p:sp>
      <p:sp>
        <p:nvSpPr>
          <p:cNvPr id="6" name="Freeform 5"/>
          <p:cNvSpPr/>
          <p:nvPr/>
        </p:nvSpPr>
        <p:spPr>
          <a:xfrm>
            <a:off x="5760000" y="3600000"/>
            <a:ext cx="5940000" cy="1656000"/>
          </a:xfrm>
          <a:custGeom>
            <a:avLst/>
            <a:gdLst/>
            <a:ahLst/>
            <a:cxnLst/>
            <a:rect l="l" t="t" r="r" b="b"/>
            <a:pathLst>
              <a:path w="5940000" h="1656000">
                <a:moveTo>
                  <a:pt x="0" y="0"/>
                </a:moveTo>
                <a:lnTo>
                  <a:pt x="5436000" y="0"/>
                </a:lnTo>
                <a:lnTo>
                  <a:pt x="5501785" y="4311"/>
                </a:lnTo>
                <a:lnTo>
                  <a:pt x="5566444" y="17173"/>
                </a:lnTo>
                <a:lnTo>
                  <a:pt x="5628872" y="38364"/>
                </a:lnTo>
                <a:lnTo>
                  <a:pt x="5688000" y="67523"/>
                </a:lnTo>
                <a:lnTo>
                  <a:pt x="5742815" y="104149"/>
                </a:lnTo>
                <a:lnTo>
                  <a:pt x="5792381" y="147618"/>
                </a:lnTo>
                <a:lnTo>
                  <a:pt x="5835850" y="197184"/>
                </a:lnTo>
                <a:lnTo>
                  <a:pt x="5872476" y="252000"/>
                </a:lnTo>
                <a:lnTo>
                  <a:pt x="5901635" y="311127"/>
                </a:lnTo>
                <a:lnTo>
                  <a:pt x="5922826" y="373555"/>
                </a:lnTo>
                <a:lnTo>
                  <a:pt x="5935688" y="438214"/>
                </a:lnTo>
                <a:lnTo>
                  <a:pt x="5940000" y="504000"/>
                </a:lnTo>
                <a:lnTo>
                  <a:pt x="5940000" y="1152000"/>
                </a:lnTo>
                <a:lnTo>
                  <a:pt x="5935688" y="1217785"/>
                </a:lnTo>
                <a:lnTo>
                  <a:pt x="5922826" y="1282444"/>
                </a:lnTo>
                <a:lnTo>
                  <a:pt x="5901635" y="1344872"/>
                </a:lnTo>
                <a:lnTo>
                  <a:pt x="5872476" y="1404000"/>
                </a:lnTo>
                <a:lnTo>
                  <a:pt x="5835850" y="1458815"/>
                </a:lnTo>
                <a:lnTo>
                  <a:pt x="5792381" y="1508381"/>
                </a:lnTo>
                <a:lnTo>
                  <a:pt x="5742815" y="1551850"/>
                </a:lnTo>
                <a:lnTo>
                  <a:pt x="5688000" y="1588476"/>
                </a:lnTo>
                <a:lnTo>
                  <a:pt x="5628872" y="1617635"/>
                </a:lnTo>
                <a:lnTo>
                  <a:pt x="5566444" y="1638826"/>
                </a:lnTo>
                <a:lnTo>
                  <a:pt x="5501785" y="1651688"/>
                </a:lnTo>
                <a:lnTo>
                  <a:pt x="5436000" y="1656000"/>
                </a:lnTo>
                <a:lnTo>
                  <a:pt x="0" y="1656000"/>
                </a:lnTo>
                <a:close/>
              </a:path>
            </a:pathLst>
          </a:custGeom>
          <a:solidFill>
            <a:srgbClr val="FBF0DB"/>
          </a:solidFill>
          <a:ln>
            <a:noFill/>
          </a:ln>
        </p:spPr>
        <p:txBody>
          <a:bodyPr rtlCol="0" anchor="ctr"/>
          <a:lstStyle/>
          <a:p>
            <a:pPr algn="ctr"/>
          </a:p>
        </p:txBody>
      </p:sp>
      <p:sp>
        <p:nvSpPr>
          <p:cNvPr id="7" name="Freeform 6"/>
          <p:cNvSpPr/>
          <p:nvPr/>
        </p:nvSpPr>
        <p:spPr>
          <a:xfrm>
            <a:off x="5760000" y="503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8" name="TextBox 7"/>
          <p:cNvSpPr txBox="1"/>
          <p:nvPr/>
        </p:nvSpPr>
        <p:spPr>
          <a:xfrm>
            <a:off x="6084000" y="3816000"/>
            <a:ext cx="5220000" cy="216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Lektionens fråga</a:t>
            </a:r>
          </a:p>
        </p:txBody>
      </p:sp>
      <p:sp>
        <p:nvSpPr>
          <p:cNvPr id="9" name="TextBox 8"/>
          <p:cNvSpPr txBox="1"/>
          <p:nvPr/>
        </p:nvSpPr>
        <p:spPr>
          <a:xfrm>
            <a:off x="6084000" y="4104000"/>
            <a:ext cx="5220000" cy="1080000"/>
          </a:xfrm>
          <a:prstGeom prst="rect">
            <a:avLst/>
          </a:prstGeom>
          <a:noFill/>
        </p:spPr>
        <p:txBody>
          <a:bodyPr wrap="square" lIns="0" rIns="0" tIns="0" bIns="0" anchor="t">
            <a:spAutoFit/>
          </a:bodyPr>
          <a:lstStyle/>
          <a:p>
            <a:pPr algn="l">
              <a:lnSpc>
                <a:spcPct val="110000"/>
              </a:lnSpc>
            </a:pPr>
            <a:r>
              <a:rPr sz="2200" b="1">
                <a:solidFill>
                  <a:srgbClr val="13213A"/>
                </a:solidFill>
                <a:latin typeface="Arial"/>
              </a:rPr>
              <a:t>Varför tog det så lång tid innan alla fick rösta?</a:t>
            </a:r>
          </a:p>
        </p:txBody>
      </p:sp>
      <p:sp>
        <p:nvSpPr>
          <p:cNvPr id="10" name="TextBox 9"/>
          <p:cNvSpPr txBox="1"/>
          <p:nvPr/>
        </p:nvSpPr>
        <p:spPr>
          <a:xfrm>
            <a:off x="5760000" y="6336000"/>
            <a:ext cx="5760000" cy="216000"/>
          </a:xfrm>
          <a:prstGeom prst="rect">
            <a:avLst/>
          </a:prstGeom>
          <a:noFill/>
        </p:spPr>
        <p:txBody>
          <a:bodyPr wrap="square" lIns="0" rIns="0" tIns="0" bIns="0" anchor="t">
            <a:spAutoFit/>
          </a:bodyPr>
          <a:lstStyle/>
          <a:p>
            <a:pPr algn="l">
              <a:lnSpc>
                <a:spcPct val="110000"/>
              </a:lnSpc>
            </a:pPr>
            <a:r>
              <a:rPr sz="1300" b="1">
                <a:solidFill>
                  <a:srgbClr val="13213A"/>
                </a:solidFill>
                <a:latin typeface="Arial"/>
              </a:rPr>
              <a:t>D</a:t>
            </a:r>
            <a:r>
              <a:rPr sz="1300" b="0">
                <a:solidFill>
                  <a:srgbClr val="13213A"/>
                </a:solidFill>
                <a:latin typeface="Arial"/>
              </a:rPr>
              <a:t>idaktikstudion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432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39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40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1</a:t>
            </a:r>
          </a:p>
        </p:txBody>
      </p:sp>
      <p:sp>
        <p:nvSpPr>
          <p:cNvPr id="5" name="TextBox 4"/>
          <p:cNvSpPr txBox="1"/>
          <p:nvPr/>
        </p:nvSpPr>
        <p:spPr>
          <a:xfrm>
            <a:off x="11635200" y="936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Ta ställning</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 · Enskilt</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Ta ställning</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3 min</a:t>
            </a:r>
          </a:p>
        </p:txBody>
      </p:sp>
      <p:sp>
        <p:nvSpPr>
          <p:cNvPr id="11" name="Freeform 10"/>
          <p:cNvSpPr/>
          <p:nvPr/>
        </p:nvSpPr>
        <p:spPr>
          <a:xfrm>
            <a:off x="720000" y="2016000"/>
            <a:ext cx="10080000" cy="1800000"/>
          </a:xfrm>
          <a:custGeom>
            <a:avLst/>
            <a:gdLst/>
            <a:ahLst/>
            <a:cxnLst/>
            <a:rect l="l" t="t" r="r" b="b"/>
            <a:pathLst>
              <a:path w="10080000" h="1800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224000"/>
                </a:lnTo>
                <a:lnTo>
                  <a:pt x="10075072" y="1299183"/>
                </a:lnTo>
                <a:lnTo>
                  <a:pt x="10060373" y="1373079"/>
                </a:lnTo>
                <a:lnTo>
                  <a:pt x="10036154" y="1444425"/>
                </a:lnTo>
                <a:lnTo>
                  <a:pt x="10002830" y="1512000"/>
                </a:lnTo>
                <a:lnTo>
                  <a:pt x="9960971" y="1574646"/>
                </a:lnTo>
                <a:lnTo>
                  <a:pt x="9911293" y="1631293"/>
                </a:lnTo>
                <a:lnTo>
                  <a:pt x="9854646" y="1680971"/>
                </a:lnTo>
                <a:lnTo>
                  <a:pt x="9792000" y="1722830"/>
                </a:lnTo>
                <a:lnTo>
                  <a:pt x="9724425" y="1756154"/>
                </a:lnTo>
                <a:lnTo>
                  <a:pt x="9653079" y="1780373"/>
                </a:lnTo>
                <a:lnTo>
                  <a:pt x="9579183" y="1795072"/>
                </a:lnTo>
                <a:lnTo>
                  <a:pt x="9504000" y="1800000"/>
                </a:lnTo>
                <a:lnTo>
                  <a:pt x="0" y="1800000"/>
                </a:lnTo>
                <a:close/>
              </a:path>
            </a:pathLst>
          </a:custGeom>
          <a:solidFill>
            <a:srgbClr val="13213A"/>
          </a:solidFill>
          <a:ln>
            <a:noFill/>
          </a:ln>
        </p:spPr>
        <p:txBody>
          <a:bodyPr rtlCol="0" anchor="ctr"/>
          <a:lstStyle/>
          <a:p>
            <a:pPr algn="ctr"/>
          </a:p>
        </p:txBody>
      </p:sp>
      <p:sp>
        <p:nvSpPr>
          <p:cNvPr id="12" name="Freeform 11"/>
          <p:cNvSpPr/>
          <p:nvPr/>
        </p:nvSpPr>
        <p:spPr>
          <a:xfrm>
            <a:off x="720000" y="359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Mitt blad, framsidan</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3000" b="1">
                <a:solidFill>
                  <a:srgbClr val="FFFFFF"/>
                </a:solidFill>
                <a:latin typeface="Arial"/>
              </a:rPr>
              <a:t>När blev Sverige en demokrati?</a:t>
            </a:r>
          </a:p>
        </p:txBody>
      </p:sp>
      <p:sp>
        <p:nvSpPr>
          <p:cNvPr id="15" name="TextBox 14"/>
          <p:cNvSpPr txBox="1"/>
          <p:nvPr/>
        </p:nvSpPr>
        <p:spPr>
          <a:xfrm>
            <a:off x="1080000" y="3348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Det finns inget självklart svar. Ringa in det år du tror mest på.</a:t>
            </a:r>
          </a:p>
        </p:txBody>
      </p:sp>
      <p:sp>
        <p:nvSpPr>
          <p:cNvPr id="16" name="Freeform 15"/>
          <p:cNvSpPr/>
          <p:nvPr/>
        </p:nvSpPr>
        <p:spPr>
          <a:xfrm>
            <a:off x="720000" y="4104000"/>
            <a:ext cx="2304000" cy="1584000"/>
          </a:xfrm>
          <a:custGeom>
            <a:avLst/>
            <a:gdLst/>
            <a:ahLst/>
            <a:cxnLst/>
            <a:rect l="l" t="t" r="r" b="b"/>
            <a:pathLst>
              <a:path w="2304000" h="1584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1152000"/>
                </a:lnTo>
                <a:lnTo>
                  <a:pt x="2300304" y="1208387"/>
                </a:lnTo>
                <a:lnTo>
                  <a:pt x="2289279" y="1263809"/>
                </a:lnTo>
                <a:lnTo>
                  <a:pt x="2271115" y="1317319"/>
                </a:lnTo>
                <a:lnTo>
                  <a:pt x="2246122" y="1368000"/>
                </a:lnTo>
                <a:lnTo>
                  <a:pt x="2214728" y="1414984"/>
                </a:lnTo>
                <a:lnTo>
                  <a:pt x="2177470" y="1457470"/>
                </a:lnTo>
                <a:lnTo>
                  <a:pt x="2134984" y="1494728"/>
                </a:lnTo>
                <a:lnTo>
                  <a:pt x="2088000" y="1526122"/>
                </a:lnTo>
                <a:lnTo>
                  <a:pt x="2037319" y="1551115"/>
                </a:lnTo>
                <a:lnTo>
                  <a:pt x="1983809" y="1569279"/>
                </a:lnTo>
                <a:lnTo>
                  <a:pt x="1928387" y="1580304"/>
                </a:lnTo>
                <a:lnTo>
                  <a:pt x="1872000" y="1584000"/>
                </a:lnTo>
                <a:lnTo>
                  <a:pt x="0" y="1584000"/>
                </a:lnTo>
                <a:close/>
              </a:path>
            </a:pathLst>
          </a:custGeom>
          <a:solidFill>
            <a:srgbClr val="EFF2F7"/>
          </a:solidFill>
          <a:ln>
            <a:noFill/>
          </a:ln>
        </p:spPr>
        <p:txBody>
          <a:bodyPr rtlCol="0" anchor="ctr"/>
          <a:lstStyle/>
          <a:p>
            <a:pPr algn="ctr"/>
          </a:p>
        </p:txBody>
      </p:sp>
      <p:sp>
        <p:nvSpPr>
          <p:cNvPr id="17" name="TextBox 16"/>
          <p:cNvSpPr txBox="1"/>
          <p:nvPr/>
        </p:nvSpPr>
        <p:spPr>
          <a:xfrm>
            <a:off x="720000" y="4104000"/>
            <a:ext cx="2304000" cy="1584000"/>
          </a:xfrm>
          <a:prstGeom prst="rect">
            <a:avLst/>
          </a:prstGeom>
          <a:noFill/>
        </p:spPr>
        <p:txBody>
          <a:bodyPr wrap="square" lIns="0" rIns="0" tIns="0" bIns="0" anchor="ctr">
            <a:spAutoFit/>
          </a:bodyPr>
          <a:lstStyle/>
          <a:p>
            <a:pPr algn="ctr">
              <a:lnSpc>
                <a:spcPct val="110000"/>
              </a:lnSpc>
            </a:pPr>
            <a:r>
              <a:rPr sz="4000" b="1">
                <a:solidFill>
                  <a:srgbClr val="13213A"/>
                </a:solidFill>
                <a:latin typeface="Arial"/>
              </a:rPr>
              <a:t>1909</a:t>
            </a:r>
          </a:p>
        </p:txBody>
      </p:sp>
      <p:sp>
        <p:nvSpPr>
          <p:cNvPr id="18" name="Freeform 17"/>
          <p:cNvSpPr/>
          <p:nvPr/>
        </p:nvSpPr>
        <p:spPr>
          <a:xfrm>
            <a:off x="3240000" y="4104000"/>
            <a:ext cx="2304000" cy="1584000"/>
          </a:xfrm>
          <a:custGeom>
            <a:avLst/>
            <a:gdLst/>
            <a:ahLst/>
            <a:cxnLst/>
            <a:rect l="l" t="t" r="r" b="b"/>
            <a:pathLst>
              <a:path w="2304000" h="1584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1152000"/>
                </a:lnTo>
                <a:lnTo>
                  <a:pt x="2300304" y="1208387"/>
                </a:lnTo>
                <a:lnTo>
                  <a:pt x="2289279" y="1263809"/>
                </a:lnTo>
                <a:lnTo>
                  <a:pt x="2271115" y="1317319"/>
                </a:lnTo>
                <a:lnTo>
                  <a:pt x="2246122" y="1368000"/>
                </a:lnTo>
                <a:lnTo>
                  <a:pt x="2214728" y="1414984"/>
                </a:lnTo>
                <a:lnTo>
                  <a:pt x="2177470" y="1457470"/>
                </a:lnTo>
                <a:lnTo>
                  <a:pt x="2134984" y="1494728"/>
                </a:lnTo>
                <a:lnTo>
                  <a:pt x="2088000" y="1526122"/>
                </a:lnTo>
                <a:lnTo>
                  <a:pt x="2037319" y="1551115"/>
                </a:lnTo>
                <a:lnTo>
                  <a:pt x="1983809" y="1569279"/>
                </a:lnTo>
                <a:lnTo>
                  <a:pt x="1928387" y="1580304"/>
                </a:lnTo>
                <a:lnTo>
                  <a:pt x="1872000" y="1584000"/>
                </a:lnTo>
                <a:lnTo>
                  <a:pt x="0" y="1584000"/>
                </a:lnTo>
                <a:close/>
              </a:path>
            </a:pathLst>
          </a:custGeom>
          <a:solidFill>
            <a:srgbClr val="EFF2F7"/>
          </a:solidFill>
          <a:ln>
            <a:noFill/>
          </a:ln>
        </p:spPr>
        <p:txBody>
          <a:bodyPr rtlCol="0" anchor="ctr"/>
          <a:lstStyle/>
          <a:p>
            <a:pPr algn="ctr"/>
          </a:p>
        </p:txBody>
      </p:sp>
      <p:sp>
        <p:nvSpPr>
          <p:cNvPr id="19" name="TextBox 18"/>
          <p:cNvSpPr txBox="1"/>
          <p:nvPr/>
        </p:nvSpPr>
        <p:spPr>
          <a:xfrm>
            <a:off x="3240000" y="4104000"/>
            <a:ext cx="2304000" cy="1584000"/>
          </a:xfrm>
          <a:prstGeom prst="rect">
            <a:avLst/>
          </a:prstGeom>
          <a:noFill/>
        </p:spPr>
        <p:txBody>
          <a:bodyPr wrap="square" lIns="0" rIns="0" tIns="0" bIns="0" anchor="ctr">
            <a:spAutoFit/>
          </a:bodyPr>
          <a:lstStyle/>
          <a:p>
            <a:pPr algn="ctr">
              <a:lnSpc>
                <a:spcPct val="110000"/>
              </a:lnSpc>
            </a:pPr>
            <a:r>
              <a:rPr sz="4000" b="1">
                <a:solidFill>
                  <a:srgbClr val="13213A"/>
                </a:solidFill>
                <a:latin typeface="Arial"/>
              </a:rPr>
              <a:t>1921</a:t>
            </a:r>
          </a:p>
        </p:txBody>
      </p:sp>
      <p:sp>
        <p:nvSpPr>
          <p:cNvPr id="20" name="Freeform 19"/>
          <p:cNvSpPr/>
          <p:nvPr/>
        </p:nvSpPr>
        <p:spPr>
          <a:xfrm>
            <a:off x="5760000" y="4104000"/>
            <a:ext cx="2304000" cy="1584000"/>
          </a:xfrm>
          <a:custGeom>
            <a:avLst/>
            <a:gdLst/>
            <a:ahLst/>
            <a:cxnLst/>
            <a:rect l="l" t="t" r="r" b="b"/>
            <a:pathLst>
              <a:path w="2304000" h="1584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1152000"/>
                </a:lnTo>
                <a:lnTo>
                  <a:pt x="2300304" y="1208387"/>
                </a:lnTo>
                <a:lnTo>
                  <a:pt x="2289279" y="1263809"/>
                </a:lnTo>
                <a:lnTo>
                  <a:pt x="2271115" y="1317319"/>
                </a:lnTo>
                <a:lnTo>
                  <a:pt x="2246122" y="1368000"/>
                </a:lnTo>
                <a:lnTo>
                  <a:pt x="2214728" y="1414984"/>
                </a:lnTo>
                <a:lnTo>
                  <a:pt x="2177470" y="1457470"/>
                </a:lnTo>
                <a:lnTo>
                  <a:pt x="2134984" y="1494728"/>
                </a:lnTo>
                <a:lnTo>
                  <a:pt x="2088000" y="1526122"/>
                </a:lnTo>
                <a:lnTo>
                  <a:pt x="2037319" y="1551115"/>
                </a:lnTo>
                <a:lnTo>
                  <a:pt x="1983809" y="1569279"/>
                </a:lnTo>
                <a:lnTo>
                  <a:pt x="1928387" y="1580304"/>
                </a:lnTo>
                <a:lnTo>
                  <a:pt x="1872000" y="1584000"/>
                </a:lnTo>
                <a:lnTo>
                  <a:pt x="0" y="1584000"/>
                </a:lnTo>
                <a:close/>
              </a:path>
            </a:pathLst>
          </a:custGeom>
          <a:solidFill>
            <a:srgbClr val="EFF2F7"/>
          </a:solidFill>
          <a:ln>
            <a:noFill/>
          </a:ln>
        </p:spPr>
        <p:txBody>
          <a:bodyPr rtlCol="0" anchor="ctr"/>
          <a:lstStyle/>
          <a:p>
            <a:pPr algn="ctr"/>
          </a:p>
        </p:txBody>
      </p:sp>
      <p:sp>
        <p:nvSpPr>
          <p:cNvPr id="21" name="TextBox 20"/>
          <p:cNvSpPr txBox="1"/>
          <p:nvPr/>
        </p:nvSpPr>
        <p:spPr>
          <a:xfrm>
            <a:off x="5760000" y="4104000"/>
            <a:ext cx="2304000" cy="1584000"/>
          </a:xfrm>
          <a:prstGeom prst="rect">
            <a:avLst/>
          </a:prstGeom>
          <a:noFill/>
        </p:spPr>
        <p:txBody>
          <a:bodyPr wrap="square" lIns="0" rIns="0" tIns="0" bIns="0" anchor="ctr">
            <a:spAutoFit/>
          </a:bodyPr>
          <a:lstStyle/>
          <a:p>
            <a:pPr algn="ctr">
              <a:lnSpc>
                <a:spcPct val="110000"/>
              </a:lnSpc>
            </a:pPr>
            <a:r>
              <a:rPr sz="4000" b="1">
                <a:solidFill>
                  <a:srgbClr val="13213A"/>
                </a:solidFill>
                <a:latin typeface="Arial"/>
              </a:rPr>
              <a:t>1948</a:t>
            </a:r>
          </a:p>
        </p:txBody>
      </p:sp>
      <p:sp>
        <p:nvSpPr>
          <p:cNvPr id="22" name="Freeform 21"/>
          <p:cNvSpPr/>
          <p:nvPr/>
        </p:nvSpPr>
        <p:spPr>
          <a:xfrm>
            <a:off x="8280000" y="4104000"/>
            <a:ext cx="2304000" cy="1584000"/>
          </a:xfrm>
          <a:custGeom>
            <a:avLst/>
            <a:gdLst/>
            <a:ahLst/>
            <a:cxnLst/>
            <a:rect l="l" t="t" r="r" b="b"/>
            <a:pathLst>
              <a:path w="2304000" h="1584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1152000"/>
                </a:lnTo>
                <a:lnTo>
                  <a:pt x="2300304" y="1208387"/>
                </a:lnTo>
                <a:lnTo>
                  <a:pt x="2289279" y="1263809"/>
                </a:lnTo>
                <a:lnTo>
                  <a:pt x="2271115" y="1317319"/>
                </a:lnTo>
                <a:lnTo>
                  <a:pt x="2246122" y="1368000"/>
                </a:lnTo>
                <a:lnTo>
                  <a:pt x="2214728" y="1414984"/>
                </a:lnTo>
                <a:lnTo>
                  <a:pt x="2177470" y="1457470"/>
                </a:lnTo>
                <a:lnTo>
                  <a:pt x="2134984" y="1494728"/>
                </a:lnTo>
                <a:lnTo>
                  <a:pt x="2088000" y="1526122"/>
                </a:lnTo>
                <a:lnTo>
                  <a:pt x="2037319" y="1551115"/>
                </a:lnTo>
                <a:lnTo>
                  <a:pt x="1983809" y="1569279"/>
                </a:lnTo>
                <a:lnTo>
                  <a:pt x="1928387" y="1580304"/>
                </a:lnTo>
                <a:lnTo>
                  <a:pt x="1872000" y="1584000"/>
                </a:lnTo>
                <a:lnTo>
                  <a:pt x="0" y="1584000"/>
                </a:lnTo>
                <a:close/>
              </a:path>
            </a:pathLst>
          </a:custGeom>
          <a:solidFill>
            <a:srgbClr val="EFF2F7"/>
          </a:solidFill>
          <a:ln>
            <a:noFill/>
          </a:ln>
        </p:spPr>
        <p:txBody>
          <a:bodyPr rtlCol="0" anchor="ctr"/>
          <a:lstStyle/>
          <a:p>
            <a:pPr algn="ctr"/>
          </a:p>
        </p:txBody>
      </p:sp>
      <p:sp>
        <p:nvSpPr>
          <p:cNvPr id="23" name="TextBox 22"/>
          <p:cNvSpPr txBox="1"/>
          <p:nvPr/>
        </p:nvSpPr>
        <p:spPr>
          <a:xfrm>
            <a:off x="8280000" y="4104000"/>
            <a:ext cx="2304000" cy="1584000"/>
          </a:xfrm>
          <a:prstGeom prst="rect">
            <a:avLst/>
          </a:prstGeom>
          <a:noFill/>
        </p:spPr>
        <p:txBody>
          <a:bodyPr wrap="square" lIns="0" rIns="0" tIns="0" bIns="0" anchor="ctr">
            <a:spAutoFit/>
          </a:bodyPr>
          <a:lstStyle/>
          <a:p>
            <a:pPr algn="ctr">
              <a:lnSpc>
                <a:spcPct val="110000"/>
              </a:lnSpc>
            </a:pPr>
            <a:r>
              <a:rPr sz="4000" b="1">
                <a:solidFill>
                  <a:srgbClr val="13213A"/>
                </a:solidFill>
                <a:latin typeface="Arial"/>
              </a:rPr>
              <a:t>1989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432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39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40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1</a:t>
            </a:r>
          </a:p>
        </p:txBody>
      </p:sp>
      <p:sp>
        <p:nvSpPr>
          <p:cNvPr id="5" name="TextBox 4"/>
          <p:cNvSpPr txBox="1"/>
          <p:nvPr/>
        </p:nvSpPr>
        <p:spPr>
          <a:xfrm>
            <a:off x="11635200" y="936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Ta ställning</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pic>
        <p:nvPicPr>
          <p:cNvPr id="7" name="Picture 6" descr="gustav-adolfs-torg-1917.jpg"/>
          <p:cNvPicPr>
            <a:picLocks noChangeAspect="1"/>
          </p:cNvPicPr>
          <p:nvPr/>
        </p:nvPicPr>
        <p:blipFill>
          <a:blip r:embed="rId2"/>
          <a:stretch>
            <a:fillRect/>
          </a:stretch>
        </p:blipFill>
        <p:spPr>
          <a:xfrm>
            <a:off x="720000" y="432000"/>
            <a:ext cx="6840000" cy="5057800"/>
          </a:xfrm>
          <a:prstGeom prst="rect">
            <a:avLst/>
          </a:prstGeom>
        </p:spPr>
      </p:pic>
      <p:sp>
        <p:nvSpPr>
          <p:cNvPr id="8" name="TextBox 7"/>
          <p:cNvSpPr txBox="1"/>
          <p:nvPr/>
        </p:nvSpPr>
        <p:spPr>
          <a:xfrm>
            <a:off x="7920000" y="504000"/>
            <a:ext cx="324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 · Enskilt · 5 min</a:t>
            </a:r>
          </a:p>
        </p:txBody>
      </p:sp>
      <p:sp>
        <p:nvSpPr>
          <p:cNvPr id="9" name="TextBox 8"/>
          <p:cNvSpPr txBox="1"/>
          <p:nvPr/>
        </p:nvSpPr>
        <p:spPr>
          <a:xfrm>
            <a:off x="7920000" y="792000"/>
            <a:ext cx="3240000" cy="1440000"/>
          </a:xfrm>
          <a:prstGeom prst="rect">
            <a:avLst/>
          </a:prstGeom>
          <a:noFill/>
        </p:spPr>
        <p:txBody>
          <a:bodyPr wrap="square" lIns="0" rIns="0" tIns="0" bIns="0" anchor="t">
            <a:spAutoFit/>
          </a:bodyPr>
          <a:lstStyle/>
          <a:p>
            <a:pPr algn="l">
              <a:lnSpc>
                <a:spcPct val="110000"/>
              </a:lnSpc>
            </a:pPr>
            <a:r>
              <a:rPr sz="3600" b="1">
                <a:solidFill>
                  <a:srgbClr val="13213A"/>
                </a:solidFill>
                <a:latin typeface="Arial"/>
              </a:rPr>
              <a:t>Vad händer här?</a:t>
            </a:r>
          </a:p>
        </p:txBody>
      </p:sp>
      <p:sp>
        <p:nvSpPr>
          <p:cNvPr id="10" name="TextBox 9"/>
          <p:cNvSpPr txBox="1"/>
          <p:nvPr/>
        </p:nvSpPr>
        <p:spPr>
          <a:xfrm>
            <a:off x="7920000" y="2304000"/>
            <a:ext cx="3240000" cy="2160000"/>
          </a:xfrm>
          <a:prstGeom prst="rect">
            <a:avLst/>
          </a:prstGeom>
          <a:noFill/>
        </p:spPr>
        <p:txBody>
          <a:bodyPr wrap="square" lIns="0" rIns="0" tIns="0" bIns="0" anchor="t">
            <a:spAutoFit/>
          </a:bodyPr>
          <a:lstStyle/>
          <a:p>
            <a:pPr algn="l">
              <a:lnSpc>
                <a:spcPct val="125000"/>
              </a:lnSpc>
            </a:pPr>
            <a:r>
              <a:rPr sz="1700" b="0">
                <a:solidFill>
                  <a:srgbClr val="13213A"/>
                </a:solidFill>
                <a:latin typeface="Arial"/>
              </a:rPr>
              <a:t>Titta på bilden på framsidan av Mitt blad.</a:t>
            </a:r>
          </a:p>
          <a:p>
            <a:pPr algn="l">
              <a:lnSpc>
                <a:spcPct val="125000"/>
              </a:lnSpc>
            </a:pPr>
            <a:r>
              <a:rPr sz="1700" b="0">
                <a:solidFill>
                  <a:srgbClr val="13213A"/>
                </a:solidFill>
                <a:latin typeface="Arial"/>
              </a:rPr>
              <a:t>Skriv vad du tror händer, och vad du ser som tyder på det.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432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39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40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1</a:t>
            </a:r>
          </a:p>
        </p:txBody>
      </p:sp>
      <p:sp>
        <p:nvSpPr>
          <p:cNvPr id="5" name="TextBox 4"/>
          <p:cNvSpPr txBox="1"/>
          <p:nvPr/>
        </p:nvSpPr>
        <p:spPr>
          <a:xfrm>
            <a:off x="11635200" y="936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Ta ställning</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 så var det</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Gustav Adolfs torg, juni 1917</a:t>
            </a:r>
          </a:p>
        </p:txBody>
      </p:sp>
      <p:pic>
        <p:nvPicPr>
          <p:cNvPr id="9" name="Picture 8" descr="gustav-adolfs-torg-1917.jpg"/>
          <p:cNvPicPr>
            <a:picLocks noChangeAspect="1"/>
          </p:cNvPicPr>
          <p:nvPr/>
        </p:nvPicPr>
        <p:blipFill>
          <a:blip r:embed="rId2"/>
          <a:stretch>
            <a:fillRect/>
          </a:stretch>
        </p:blipFill>
        <p:spPr>
          <a:xfrm>
            <a:off x="720000" y="2016000"/>
            <a:ext cx="4320000" cy="3194400"/>
          </a:xfrm>
          <a:prstGeom prst="rect">
            <a:avLst/>
          </a:prstGeom>
        </p:spPr>
      </p:pic>
      <p:sp>
        <p:nvSpPr>
          <p:cNvPr id="10" name="Freeform 9"/>
          <p:cNvSpPr/>
          <p:nvPr/>
        </p:nvSpPr>
        <p:spPr>
          <a:xfrm>
            <a:off x="5400000" y="2088000"/>
            <a:ext cx="5400000" cy="3456000"/>
          </a:xfrm>
          <a:custGeom>
            <a:avLst/>
            <a:gdLst/>
            <a:ahLst/>
            <a:cxnLst/>
            <a:rect l="l" t="t" r="r" b="b"/>
            <a:pathLst>
              <a:path w="5400000" h="3456000">
                <a:moveTo>
                  <a:pt x="0" y="0"/>
                </a:moveTo>
                <a:lnTo>
                  <a:pt x="4968000" y="0"/>
                </a:lnTo>
                <a:lnTo>
                  <a:pt x="5024387" y="3695"/>
                </a:lnTo>
                <a:lnTo>
                  <a:pt x="5079809" y="14720"/>
                </a:lnTo>
                <a:lnTo>
                  <a:pt x="5133319" y="32884"/>
                </a:lnTo>
                <a:lnTo>
                  <a:pt x="5184000" y="57877"/>
                </a:lnTo>
                <a:lnTo>
                  <a:pt x="5230984" y="89271"/>
                </a:lnTo>
                <a:lnTo>
                  <a:pt x="5273470" y="126529"/>
                </a:lnTo>
                <a:lnTo>
                  <a:pt x="5310728" y="169015"/>
                </a:lnTo>
                <a:lnTo>
                  <a:pt x="5342122" y="216000"/>
                </a:lnTo>
                <a:lnTo>
                  <a:pt x="5367115" y="266680"/>
                </a:lnTo>
                <a:lnTo>
                  <a:pt x="5385279" y="320190"/>
                </a:lnTo>
                <a:lnTo>
                  <a:pt x="5396304" y="375612"/>
                </a:lnTo>
                <a:lnTo>
                  <a:pt x="5400000" y="432000"/>
                </a:lnTo>
                <a:lnTo>
                  <a:pt x="5400000" y="3024000"/>
                </a:lnTo>
                <a:lnTo>
                  <a:pt x="5396304" y="3080387"/>
                </a:lnTo>
                <a:lnTo>
                  <a:pt x="5385279" y="3135809"/>
                </a:lnTo>
                <a:lnTo>
                  <a:pt x="5367115" y="3189319"/>
                </a:lnTo>
                <a:lnTo>
                  <a:pt x="5342122" y="3240000"/>
                </a:lnTo>
                <a:lnTo>
                  <a:pt x="5310728" y="3286984"/>
                </a:lnTo>
                <a:lnTo>
                  <a:pt x="5273470" y="3329470"/>
                </a:lnTo>
                <a:lnTo>
                  <a:pt x="5230984" y="3366728"/>
                </a:lnTo>
                <a:lnTo>
                  <a:pt x="5184000" y="3398122"/>
                </a:lnTo>
                <a:lnTo>
                  <a:pt x="5133319" y="3423115"/>
                </a:lnTo>
                <a:lnTo>
                  <a:pt x="5079809" y="3441279"/>
                </a:lnTo>
                <a:lnTo>
                  <a:pt x="5024387" y="3452304"/>
                </a:lnTo>
                <a:lnTo>
                  <a:pt x="4968000" y="3456000"/>
                </a:lnTo>
                <a:lnTo>
                  <a:pt x="0" y="3456000"/>
                </a:lnTo>
                <a:close/>
              </a:path>
            </a:pathLst>
          </a:custGeom>
          <a:solidFill>
            <a:srgbClr val="EFF2F7"/>
          </a:solidFill>
          <a:ln>
            <a:noFill/>
          </a:ln>
        </p:spPr>
        <p:txBody>
          <a:bodyPr rtlCol="0" anchor="ctr"/>
          <a:lstStyle/>
          <a:p>
            <a:pPr algn="ctr"/>
          </a:p>
        </p:txBody>
      </p:sp>
      <p:sp>
        <p:nvSpPr>
          <p:cNvPr id="11" name="Freeform 10"/>
          <p:cNvSpPr/>
          <p:nvPr/>
        </p:nvSpPr>
        <p:spPr>
          <a:xfrm>
            <a:off x="5400000" y="532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2" name="TextBox 11"/>
          <p:cNvSpPr txBox="1"/>
          <p:nvPr/>
        </p:nvSpPr>
        <p:spPr>
          <a:xfrm>
            <a:off x="5760000" y="2304000"/>
            <a:ext cx="4752000" cy="3168000"/>
          </a:xfrm>
          <a:prstGeom prst="rect">
            <a:avLst/>
          </a:prstGeom>
          <a:noFill/>
        </p:spPr>
        <p:txBody>
          <a:bodyPr wrap="square" lIns="0" rIns="0" tIns="0" bIns="0" anchor="t">
            <a:spAutoFit/>
          </a:bodyPr>
          <a:lstStyle/>
          <a:p>
            <a:pPr algn="l">
              <a:lnSpc>
                <a:spcPct val="125000"/>
              </a:lnSpc>
            </a:pPr>
            <a:r>
              <a:rPr sz="1700" b="0">
                <a:solidFill>
                  <a:srgbClr val="13213A"/>
                </a:solidFill>
                <a:latin typeface="Arial"/>
              </a:rPr>
              <a:t>Gustav Adolfs torg i Stockholm, juni 1917. Tiotusentals arbetare demonstrerade mot matbristen och för allmän och lika rösträtt. Ridande poliser anföll, och det blev våldsamt.</a:t>
            </a:r>
          </a:p>
          <a:p>
            <a:pPr algn="l">
              <a:lnSpc>
                <a:spcPct val="125000"/>
              </a:lnSpc>
            </a:pPr>
            <a:r>
              <a:rPr sz="1700" b="0">
                <a:solidFill>
                  <a:srgbClr val="13213A"/>
                </a:solidFill>
                <a:latin typeface="Arial"/>
              </a:rPr>
              <a:t>Kampen för rösträtten pågick i årtionden. I dag ska ni följa den genom källorna.</a:t>
            </a:r>
          </a:p>
        </p:txBody>
      </p:sp>
      <p:sp>
        <p:nvSpPr>
          <p:cNvPr id="13" name="TextBox 12"/>
          <p:cNvSpPr txBox="1"/>
          <p:nvPr/>
        </p:nvSpPr>
        <p:spPr>
          <a:xfrm>
            <a:off x="720000" y="5832000"/>
            <a:ext cx="10080000" cy="216000"/>
          </a:xfrm>
          <a:prstGeom prst="rect">
            <a:avLst/>
          </a:prstGeom>
          <a:noFill/>
        </p:spPr>
        <p:txBody>
          <a:bodyPr wrap="square" lIns="0" rIns="0" tIns="0" bIns="0" anchor="t">
            <a:spAutoFit/>
          </a:bodyPr>
          <a:lstStyle/>
          <a:p>
            <a:pPr algn="l">
              <a:lnSpc>
                <a:spcPct val="110000"/>
              </a:lnSpc>
            </a:pPr>
            <a:r>
              <a:rPr sz="1100" b="0">
                <a:solidFill>
                  <a:srgbClr val="566175"/>
                </a:solidFill>
                <a:latin typeface="Arial"/>
              </a:rPr>
              <a:t>Ridande poliser på Gustav Adolfs torg, 5 juni 1917. Fotograf: Axel Malmström. Stadsarkivet, CC BY.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620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584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728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2</a:t>
            </a:r>
          </a:p>
        </p:txBody>
      </p:sp>
      <p:sp>
        <p:nvSpPr>
          <p:cNvPr id="5" name="TextBox 4"/>
          <p:cNvSpPr txBox="1"/>
          <p:nvPr/>
        </p:nvSpPr>
        <p:spPr>
          <a:xfrm>
            <a:off x="11635200" y="2124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Kungsholmen</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Stockholm, april 1902</a:t>
            </a:r>
          </a:p>
        </p:txBody>
      </p:sp>
      <p:pic>
        <p:nvPicPr>
          <p:cNvPr id="9" name="Picture 8" descr="jakobstorg-1902.jpg"/>
          <p:cNvPicPr>
            <a:picLocks noChangeAspect="1"/>
          </p:cNvPicPr>
          <p:nvPr/>
        </p:nvPicPr>
        <p:blipFill>
          <a:blip r:embed="rId2"/>
          <a:stretch>
            <a:fillRect/>
          </a:stretch>
        </p:blipFill>
        <p:spPr>
          <a:xfrm>
            <a:off x="729396" y="1872000"/>
            <a:ext cx="3941206" cy="3960000"/>
          </a:xfrm>
          <a:prstGeom prst="rect">
            <a:avLst/>
          </a:prstGeom>
        </p:spPr>
      </p:pic>
      <p:sp>
        <p:nvSpPr>
          <p:cNvPr id="10" name="Freeform 9"/>
          <p:cNvSpPr/>
          <p:nvPr/>
        </p:nvSpPr>
        <p:spPr>
          <a:xfrm>
            <a:off x="5040000" y="2016000"/>
            <a:ext cx="5760000" cy="3600000"/>
          </a:xfrm>
          <a:custGeom>
            <a:avLst/>
            <a:gdLst/>
            <a:ahLst/>
            <a:cxnLst/>
            <a:rect l="l" t="t" r="r" b="b"/>
            <a:pathLst>
              <a:path w="5760000" h="3600000">
                <a:moveTo>
                  <a:pt x="0" y="0"/>
                </a:moveTo>
                <a:lnTo>
                  <a:pt x="5328000" y="0"/>
                </a:lnTo>
                <a:lnTo>
                  <a:pt x="5384387" y="3695"/>
                </a:lnTo>
                <a:lnTo>
                  <a:pt x="5439809" y="14720"/>
                </a:lnTo>
                <a:lnTo>
                  <a:pt x="5493319" y="32884"/>
                </a:lnTo>
                <a:lnTo>
                  <a:pt x="5544000" y="57877"/>
                </a:lnTo>
                <a:lnTo>
                  <a:pt x="5590984" y="89271"/>
                </a:lnTo>
                <a:lnTo>
                  <a:pt x="5633470" y="126529"/>
                </a:lnTo>
                <a:lnTo>
                  <a:pt x="5670728" y="169015"/>
                </a:lnTo>
                <a:lnTo>
                  <a:pt x="5702122" y="216000"/>
                </a:lnTo>
                <a:lnTo>
                  <a:pt x="5727115" y="266680"/>
                </a:lnTo>
                <a:lnTo>
                  <a:pt x="5745279" y="320190"/>
                </a:lnTo>
                <a:lnTo>
                  <a:pt x="5756304" y="375612"/>
                </a:lnTo>
                <a:lnTo>
                  <a:pt x="5760000" y="432000"/>
                </a:lnTo>
                <a:lnTo>
                  <a:pt x="5760000" y="3168000"/>
                </a:lnTo>
                <a:lnTo>
                  <a:pt x="5756304" y="3224387"/>
                </a:lnTo>
                <a:lnTo>
                  <a:pt x="5745279" y="3279809"/>
                </a:lnTo>
                <a:lnTo>
                  <a:pt x="5727115" y="3333319"/>
                </a:lnTo>
                <a:lnTo>
                  <a:pt x="5702122" y="3384000"/>
                </a:lnTo>
                <a:lnTo>
                  <a:pt x="5670728" y="3430984"/>
                </a:lnTo>
                <a:lnTo>
                  <a:pt x="5633470" y="3473470"/>
                </a:lnTo>
                <a:lnTo>
                  <a:pt x="5590984" y="3510728"/>
                </a:lnTo>
                <a:lnTo>
                  <a:pt x="5544000" y="3542122"/>
                </a:lnTo>
                <a:lnTo>
                  <a:pt x="5493319" y="3567115"/>
                </a:lnTo>
                <a:lnTo>
                  <a:pt x="5439809" y="3585279"/>
                </a:lnTo>
                <a:lnTo>
                  <a:pt x="5384387" y="3596304"/>
                </a:lnTo>
                <a:lnTo>
                  <a:pt x="5328000" y="3600000"/>
                </a:lnTo>
                <a:lnTo>
                  <a:pt x="0" y="3600000"/>
                </a:lnTo>
                <a:close/>
              </a:path>
            </a:pathLst>
          </a:custGeom>
          <a:solidFill>
            <a:srgbClr val="FBF0DB"/>
          </a:solidFill>
          <a:ln>
            <a:noFill/>
          </a:ln>
        </p:spPr>
        <p:txBody>
          <a:bodyPr rtlCol="0" anchor="ctr"/>
          <a:lstStyle/>
          <a:p>
            <a:pPr algn="ctr"/>
          </a:p>
        </p:txBody>
      </p:sp>
      <p:sp>
        <p:nvSpPr>
          <p:cNvPr id="11" name="Freeform 10"/>
          <p:cNvSpPr/>
          <p:nvPr/>
        </p:nvSpPr>
        <p:spPr>
          <a:xfrm>
            <a:off x="5040000" y="539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2" name="TextBox 11"/>
          <p:cNvSpPr txBox="1"/>
          <p:nvPr/>
        </p:nvSpPr>
        <p:spPr>
          <a:xfrm>
            <a:off x="5400000" y="2232000"/>
            <a:ext cx="5112000" cy="3312000"/>
          </a:xfrm>
          <a:prstGeom prst="rect">
            <a:avLst/>
          </a:prstGeom>
          <a:noFill/>
        </p:spPr>
        <p:txBody>
          <a:bodyPr wrap="square" lIns="0" rIns="0" tIns="0" bIns="0" anchor="t">
            <a:spAutoFit/>
          </a:bodyPr>
          <a:lstStyle/>
          <a:p>
            <a:pPr algn="l">
              <a:lnSpc>
                <a:spcPct val="125000"/>
              </a:lnSpc>
            </a:pPr>
            <a:r>
              <a:rPr sz="1800" b="0">
                <a:solidFill>
                  <a:srgbClr val="13213A"/>
                </a:solidFill>
                <a:latin typeface="Arial"/>
              </a:rPr>
              <a:t>Söndagen den 20 april 1902 demonstrerade upp emot 30 000 människor i Stockholm för rösträtt. Det blev bråk med polisen och flera demonstranter greps. Många skadades av polisens sablar.</a:t>
            </a:r>
          </a:p>
          <a:p>
            <a:pPr algn="l">
              <a:lnSpc>
                <a:spcPct val="125000"/>
              </a:lnSpc>
            </a:pPr>
            <a:r>
              <a:rPr sz="1800" b="0">
                <a:solidFill>
                  <a:srgbClr val="13213A"/>
                </a:solidFill>
                <a:latin typeface="Arial"/>
              </a:rPr>
              <a:t>Kvällen efter samlades folk igen på Kungsholmen. Där grep polisen Anna Maria Engström, 32 år.</a:t>
            </a:r>
          </a:p>
        </p:txBody>
      </p:sp>
      <p:sp>
        <p:nvSpPr>
          <p:cNvPr id="13" name="TextBox 12"/>
          <p:cNvSpPr txBox="1"/>
          <p:nvPr/>
        </p:nvSpPr>
        <p:spPr>
          <a:xfrm>
            <a:off x="720000" y="5976000"/>
            <a:ext cx="10080000" cy="216000"/>
          </a:xfrm>
          <a:prstGeom prst="rect">
            <a:avLst/>
          </a:prstGeom>
          <a:noFill/>
        </p:spPr>
        <p:txBody>
          <a:bodyPr wrap="square" lIns="0" rIns="0" tIns="0" bIns="0" anchor="t">
            <a:spAutoFit/>
          </a:bodyPr>
          <a:lstStyle/>
          <a:p>
            <a:pPr algn="l">
              <a:lnSpc>
                <a:spcPct val="110000"/>
              </a:lnSpc>
            </a:pPr>
            <a:r>
              <a:rPr sz="1100" b="0">
                <a:solidFill>
                  <a:srgbClr val="566175"/>
                </a:solidFill>
                <a:latin typeface="Arial"/>
              </a:rPr>
              <a:t>Från gårdagens demonstration. På Jakobstorg, 21 april 1902. Okänd tecknare, Stockholms-tidningen. Stadsarkivet, Stadsarkivets bibliotek, CC BY.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620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584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728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2</a:t>
            </a:r>
          </a:p>
        </p:txBody>
      </p:sp>
      <p:sp>
        <p:nvSpPr>
          <p:cNvPr id="5" name="TextBox 4"/>
          <p:cNvSpPr txBox="1"/>
          <p:nvPr/>
        </p:nvSpPr>
        <p:spPr>
          <a:xfrm>
            <a:off x="11635200" y="2124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Kungsholmen</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En kväll på Kungsholmen</a:t>
            </a:r>
          </a:p>
        </p:txBody>
      </p:sp>
      <p:pic>
        <p:nvPicPr>
          <p:cNvPr id="9" name="Picture 8" descr="par.png"/>
          <p:cNvPicPr>
            <a:picLocks noChangeAspect="1"/>
          </p:cNvPicPr>
          <p:nvPr/>
        </p:nvPicPr>
        <p:blipFill>
          <a:blip r:embed="rId2"/>
          <a:stretch>
            <a:fillRect/>
          </a:stretch>
        </p:blipFill>
        <p:spPr>
          <a:xfrm>
            <a:off x="9697950" y="504000"/>
            <a:ext cx="15592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I par · 15 min</a:t>
            </a:r>
          </a:p>
        </p:txBody>
      </p:sp>
      <p:sp>
        <p:nvSpPr>
          <p:cNvPr id="11" name="Freeform 10"/>
          <p:cNvSpPr/>
          <p:nvPr/>
        </p:nvSpPr>
        <p:spPr>
          <a:xfrm>
            <a:off x="720000" y="2016000"/>
            <a:ext cx="10080000" cy="1800000"/>
          </a:xfrm>
          <a:custGeom>
            <a:avLst/>
            <a:gdLst/>
            <a:ahLst/>
            <a:cxnLst/>
            <a:rect l="l" t="t" r="r" b="b"/>
            <a:pathLst>
              <a:path w="10080000" h="1800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224000"/>
                </a:lnTo>
                <a:lnTo>
                  <a:pt x="10075072" y="1299183"/>
                </a:lnTo>
                <a:lnTo>
                  <a:pt x="10060373" y="1373079"/>
                </a:lnTo>
                <a:lnTo>
                  <a:pt x="10036154" y="1444425"/>
                </a:lnTo>
                <a:lnTo>
                  <a:pt x="10002830" y="1512000"/>
                </a:lnTo>
                <a:lnTo>
                  <a:pt x="9960971" y="1574646"/>
                </a:lnTo>
                <a:lnTo>
                  <a:pt x="9911293" y="1631293"/>
                </a:lnTo>
                <a:lnTo>
                  <a:pt x="9854646" y="1680971"/>
                </a:lnTo>
                <a:lnTo>
                  <a:pt x="9792000" y="1722830"/>
                </a:lnTo>
                <a:lnTo>
                  <a:pt x="9724425" y="1756154"/>
                </a:lnTo>
                <a:lnTo>
                  <a:pt x="9653079" y="1780373"/>
                </a:lnTo>
                <a:lnTo>
                  <a:pt x="9579183" y="1795072"/>
                </a:lnTo>
                <a:lnTo>
                  <a:pt x="9504000" y="1800000"/>
                </a:lnTo>
                <a:lnTo>
                  <a:pt x="0" y="1800000"/>
                </a:lnTo>
                <a:close/>
              </a:path>
            </a:pathLst>
          </a:custGeom>
          <a:solidFill>
            <a:srgbClr val="13213A"/>
          </a:solidFill>
          <a:ln>
            <a:noFill/>
          </a:ln>
        </p:spPr>
        <p:txBody>
          <a:bodyPr rtlCol="0" anchor="ctr"/>
          <a:lstStyle/>
          <a:p>
            <a:pPr algn="ctr"/>
          </a:p>
        </p:txBody>
      </p:sp>
      <p:sp>
        <p:nvSpPr>
          <p:cNvPr id="12" name="Freeform 11"/>
          <p:cNvSpPr/>
          <p:nvPr/>
        </p:nvSpPr>
        <p:spPr>
          <a:xfrm>
            <a:off x="720000" y="359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Er uppgift, parhäftet sidan 1 och 2</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2600" b="1">
                <a:solidFill>
                  <a:srgbClr val="FFFFFF"/>
                </a:solidFill>
                <a:latin typeface="Arial"/>
              </a:rPr>
              <a:t>Vad gjorde Anna Maria Engström?</a:t>
            </a:r>
          </a:p>
        </p:txBody>
      </p:sp>
      <p:sp>
        <p:nvSpPr>
          <p:cNvPr id="15" name="TextBox 14"/>
          <p:cNvSpPr txBox="1"/>
          <p:nvPr/>
        </p:nvSpPr>
        <p:spPr>
          <a:xfrm>
            <a:off x="1080000" y="3348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Läs polisrapporten och vittnena. Svara på frågorna. Gissa vad rätten beslutade.</a:t>
            </a:r>
          </a:p>
        </p:txBody>
      </p:sp>
      <p:sp>
        <p:nvSpPr>
          <p:cNvPr id="16" name="Freeform 15"/>
          <p:cNvSpPr/>
          <p:nvPr/>
        </p:nvSpPr>
        <p:spPr>
          <a:xfrm>
            <a:off x="720000" y="4104000"/>
            <a:ext cx="4896000" cy="1728000"/>
          </a:xfrm>
          <a:custGeom>
            <a:avLst/>
            <a:gdLst/>
            <a:ahLst/>
            <a:cxnLst/>
            <a:rect l="l" t="t" r="r" b="b"/>
            <a:pathLst>
              <a:path w="4896000" h="1728000">
                <a:moveTo>
                  <a:pt x="0" y="0"/>
                </a:moveTo>
                <a:lnTo>
                  <a:pt x="4464000" y="0"/>
                </a:lnTo>
                <a:lnTo>
                  <a:pt x="4520387" y="3695"/>
                </a:lnTo>
                <a:lnTo>
                  <a:pt x="4575809" y="14720"/>
                </a:lnTo>
                <a:lnTo>
                  <a:pt x="4629319" y="32884"/>
                </a:lnTo>
                <a:lnTo>
                  <a:pt x="4680000" y="57877"/>
                </a:lnTo>
                <a:lnTo>
                  <a:pt x="4726984" y="89271"/>
                </a:lnTo>
                <a:lnTo>
                  <a:pt x="4769470" y="126529"/>
                </a:lnTo>
                <a:lnTo>
                  <a:pt x="4806728" y="169015"/>
                </a:lnTo>
                <a:lnTo>
                  <a:pt x="4838122" y="216000"/>
                </a:lnTo>
                <a:lnTo>
                  <a:pt x="4863115" y="266680"/>
                </a:lnTo>
                <a:lnTo>
                  <a:pt x="4881279" y="320190"/>
                </a:lnTo>
                <a:lnTo>
                  <a:pt x="4892304" y="375612"/>
                </a:lnTo>
                <a:lnTo>
                  <a:pt x="4896000" y="432000"/>
                </a:lnTo>
                <a:lnTo>
                  <a:pt x="4896000" y="1296000"/>
                </a:lnTo>
                <a:lnTo>
                  <a:pt x="4892304" y="1352387"/>
                </a:lnTo>
                <a:lnTo>
                  <a:pt x="4881279" y="1407809"/>
                </a:lnTo>
                <a:lnTo>
                  <a:pt x="4863115" y="1461319"/>
                </a:lnTo>
                <a:lnTo>
                  <a:pt x="4838122" y="1512000"/>
                </a:lnTo>
                <a:lnTo>
                  <a:pt x="4806728" y="1558984"/>
                </a:lnTo>
                <a:lnTo>
                  <a:pt x="4769470" y="1601470"/>
                </a:lnTo>
                <a:lnTo>
                  <a:pt x="4726984" y="1638728"/>
                </a:lnTo>
                <a:lnTo>
                  <a:pt x="4680000" y="1670122"/>
                </a:lnTo>
                <a:lnTo>
                  <a:pt x="4629319" y="1695115"/>
                </a:lnTo>
                <a:lnTo>
                  <a:pt x="4575809" y="1713279"/>
                </a:lnTo>
                <a:lnTo>
                  <a:pt x="4520387" y="1724304"/>
                </a:lnTo>
                <a:lnTo>
                  <a:pt x="4464000" y="1728000"/>
                </a:lnTo>
                <a:lnTo>
                  <a:pt x="0" y="1728000"/>
                </a:lnTo>
                <a:close/>
              </a:path>
            </a:pathLst>
          </a:custGeom>
          <a:solidFill>
            <a:srgbClr val="EFF2F7"/>
          </a:solidFill>
          <a:ln>
            <a:noFill/>
          </a:ln>
        </p:spPr>
        <p:txBody>
          <a:bodyPr rtlCol="0" anchor="ctr"/>
          <a:lstStyle/>
          <a:p>
            <a:pPr algn="ctr"/>
          </a:p>
        </p:txBody>
      </p:sp>
      <p:sp>
        <p:nvSpPr>
          <p:cNvPr id="17" name="Freeform 16"/>
          <p:cNvSpPr/>
          <p:nvPr/>
        </p:nvSpPr>
        <p:spPr>
          <a:xfrm>
            <a:off x="720000" y="560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8" name="TextBox 17"/>
          <p:cNvSpPr txBox="1"/>
          <p:nvPr/>
        </p:nvSpPr>
        <p:spPr>
          <a:xfrm>
            <a:off x="1008000" y="4320000"/>
            <a:ext cx="4392000" cy="1440000"/>
          </a:xfrm>
          <a:prstGeom prst="rect">
            <a:avLst/>
          </a:prstGeom>
          <a:noFill/>
        </p:spPr>
        <p:txBody>
          <a:bodyPr wrap="square" lIns="0" rIns="0" tIns="0" bIns="0" anchor="t">
            <a:spAutoFit/>
          </a:bodyPr>
          <a:lstStyle/>
          <a:p>
            <a:pPr algn="l">
              <a:lnSpc>
                <a:spcPct val="110000"/>
              </a:lnSpc>
            </a:pPr>
            <a:r>
              <a:rPr sz="1800" b="1">
                <a:solidFill>
                  <a:srgbClr val="13213A"/>
                </a:solidFill>
                <a:latin typeface="Arial"/>
              </a:rPr>
              <a:t>Källa 1: polisens rapport, 21 april 1902</a:t>
            </a:r>
          </a:p>
        </p:txBody>
      </p:sp>
      <p:sp>
        <p:nvSpPr>
          <p:cNvPr id="19" name="Freeform 18"/>
          <p:cNvSpPr/>
          <p:nvPr/>
        </p:nvSpPr>
        <p:spPr>
          <a:xfrm>
            <a:off x="5832000" y="4104000"/>
            <a:ext cx="4896000" cy="1728000"/>
          </a:xfrm>
          <a:custGeom>
            <a:avLst/>
            <a:gdLst/>
            <a:ahLst/>
            <a:cxnLst/>
            <a:rect l="l" t="t" r="r" b="b"/>
            <a:pathLst>
              <a:path w="4896000" h="1728000">
                <a:moveTo>
                  <a:pt x="0" y="0"/>
                </a:moveTo>
                <a:lnTo>
                  <a:pt x="4464000" y="0"/>
                </a:lnTo>
                <a:lnTo>
                  <a:pt x="4520387" y="3695"/>
                </a:lnTo>
                <a:lnTo>
                  <a:pt x="4575809" y="14720"/>
                </a:lnTo>
                <a:lnTo>
                  <a:pt x="4629319" y="32884"/>
                </a:lnTo>
                <a:lnTo>
                  <a:pt x="4680000" y="57877"/>
                </a:lnTo>
                <a:lnTo>
                  <a:pt x="4726984" y="89271"/>
                </a:lnTo>
                <a:lnTo>
                  <a:pt x="4769470" y="126529"/>
                </a:lnTo>
                <a:lnTo>
                  <a:pt x="4806728" y="169015"/>
                </a:lnTo>
                <a:lnTo>
                  <a:pt x="4838122" y="216000"/>
                </a:lnTo>
                <a:lnTo>
                  <a:pt x="4863115" y="266680"/>
                </a:lnTo>
                <a:lnTo>
                  <a:pt x="4881279" y="320190"/>
                </a:lnTo>
                <a:lnTo>
                  <a:pt x="4892304" y="375612"/>
                </a:lnTo>
                <a:lnTo>
                  <a:pt x="4896000" y="432000"/>
                </a:lnTo>
                <a:lnTo>
                  <a:pt x="4896000" y="1296000"/>
                </a:lnTo>
                <a:lnTo>
                  <a:pt x="4892304" y="1352387"/>
                </a:lnTo>
                <a:lnTo>
                  <a:pt x="4881279" y="1407809"/>
                </a:lnTo>
                <a:lnTo>
                  <a:pt x="4863115" y="1461319"/>
                </a:lnTo>
                <a:lnTo>
                  <a:pt x="4838122" y="1512000"/>
                </a:lnTo>
                <a:lnTo>
                  <a:pt x="4806728" y="1558984"/>
                </a:lnTo>
                <a:lnTo>
                  <a:pt x="4769470" y="1601470"/>
                </a:lnTo>
                <a:lnTo>
                  <a:pt x="4726984" y="1638728"/>
                </a:lnTo>
                <a:lnTo>
                  <a:pt x="4680000" y="1670122"/>
                </a:lnTo>
                <a:lnTo>
                  <a:pt x="4629319" y="1695115"/>
                </a:lnTo>
                <a:lnTo>
                  <a:pt x="4575809" y="1713279"/>
                </a:lnTo>
                <a:lnTo>
                  <a:pt x="4520387" y="1724304"/>
                </a:lnTo>
                <a:lnTo>
                  <a:pt x="4464000" y="1728000"/>
                </a:lnTo>
                <a:lnTo>
                  <a:pt x="0" y="1728000"/>
                </a:lnTo>
                <a:close/>
              </a:path>
            </a:pathLst>
          </a:custGeom>
          <a:solidFill>
            <a:srgbClr val="EFF2F7"/>
          </a:solidFill>
          <a:ln>
            <a:noFill/>
          </a:ln>
        </p:spPr>
        <p:txBody>
          <a:bodyPr rtlCol="0" anchor="ctr"/>
          <a:lstStyle/>
          <a:p>
            <a:pPr algn="ctr"/>
          </a:p>
        </p:txBody>
      </p:sp>
      <p:sp>
        <p:nvSpPr>
          <p:cNvPr id="20" name="Freeform 19"/>
          <p:cNvSpPr/>
          <p:nvPr/>
        </p:nvSpPr>
        <p:spPr>
          <a:xfrm>
            <a:off x="5832000" y="560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6120000" y="4320000"/>
            <a:ext cx="4392000" cy="1440000"/>
          </a:xfrm>
          <a:prstGeom prst="rect">
            <a:avLst/>
          </a:prstGeom>
          <a:noFill/>
        </p:spPr>
        <p:txBody>
          <a:bodyPr wrap="square" lIns="0" rIns="0" tIns="0" bIns="0" anchor="t">
            <a:spAutoFit/>
          </a:bodyPr>
          <a:lstStyle/>
          <a:p>
            <a:pPr algn="l">
              <a:lnSpc>
                <a:spcPct val="110000"/>
              </a:lnSpc>
            </a:pPr>
            <a:r>
              <a:rPr sz="1800" b="1">
                <a:solidFill>
                  <a:srgbClr val="13213A"/>
                </a:solidFill>
                <a:latin typeface="Arial"/>
              </a:rPr>
              <a:t>Källa 2: vittnena i rättegången, sommaren 1902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620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584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728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2</a:t>
            </a:r>
          </a:p>
        </p:txBody>
      </p:sp>
      <p:sp>
        <p:nvSpPr>
          <p:cNvPr id="5" name="TextBox 4"/>
          <p:cNvSpPr txBox="1"/>
          <p:nvPr/>
        </p:nvSpPr>
        <p:spPr>
          <a:xfrm>
            <a:off x="11635200" y="2124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Kungsholmen</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så slutade det</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Hur rättegången slutade</a:t>
            </a:r>
          </a:p>
        </p:txBody>
      </p:sp>
      <p:sp>
        <p:nvSpPr>
          <p:cNvPr id="9" name="Freeform 8"/>
          <p:cNvSpPr/>
          <p:nvPr/>
        </p:nvSpPr>
        <p:spPr>
          <a:xfrm>
            <a:off x="720000" y="2016000"/>
            <a:ext cx="10080000" cy="1728000"/>
          </a:xfrm>
          <a:custGeom>
            <a:avLst/>
            <a:gdLst/>
            <a:ahLst/>
            <a:cxnLst/>
            <a:rect l="l" t="t" r="r" b="b"/>
            <a:pathLst>
              <a:path w="10080000" h="1728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1296000"/>
                </a:lnTo>
                <a:lnTo>
                  <a:pt x="10076304" y="1352387"/>
                </a:lnTo>
                <a:lnTo>
                  <a:pt x="10065279" y="1407809"/>
                </a:lnTo>
                <a:lnTo>
                  <a:pt x="10047115" y="1461319"/>
                </a:lnTo>
                <a:lnTo>
                  <a:pt x="10022122" y="1512000"/>
                </a:lnTo>
                <a:lnTo>
                  <a:pt x="9990728" y="1558984"/>
                </a:lnTo>
                <a:lnTo>
                  <a:pt x="9953470" y="1601470"/>
                </a:lnTo>
                <a:lnTo>
                  <a:pt x="9910984" y="1638728"/>
                </a:lnTo>
                <a:lnTo>
                  <a:pt x="9864000" y="1670122"/>
                </a:lnTo>
                <a:lnTo>
                  <a:pt x="9813319" y="1695115"/>
                </a:lnTo>
                <a:lnTo>
                  <a:pt x="9759809" y="1713279"/>
                </a:lnTo>
                <a:lnTo>
                  <a:pt x="9704387" y="1724304"/>
                </a:lnTo>
                <a:lnTo>
                  <a:pt x="9648000" y="1728000"/>
                </a:lnTo>
                <a:lnTo>
                  <a:pt x="0" y="1728000"/>
                </a:lnTo>
                <a:close/>
              </a:path>
            </a:pathLst>
          </a:custGeom>
          <a:solidFill>
            <a:srgbClr val="EFF2F7"/>
          </a:solidFill>
          <a:ln>
            <a:noFill/>
          </a:ln>
        </p:spPr>
        <p:txBody>
          <a:bodyPr rtlCol="0" anchor="ctr"/>
          <a:lstStyle/>
          <a:p>
            <a:pPr algn="ctr"/>
          </a:p>
        </p:txBody>
      </p:sp>
      <p:sp>
        <p:nvSpPr>
          <p:cNvPr id="10" name="Freeform 9"/>
          <p:cNvSpPr/>
          <p:nvPr/>
        </p:nvSpPr>
        <p:spPr>
          <a:xfrm>
            <a:off x="720000" y="352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1" name="TextBox 10"/>
          <p:cNvSpPr txBox="1"/>
          <p:nvPr/>
        </p:nvSpPr>
        <p:spPr>
          <a:xfrm>
            <a:off x="1152000" y="2268000"/>
            <a:ext cx="9360000" cy="1368000"/>
          </a:xfrm>
          <a:prstGeom prst="rect">
            <a:avLst/>
          </a:prstGeom>
          <a:noFill/>
        </p:spPr>
        <p:txBody>
          <a:bodyPr wrap="square" lIns="0" rIns="0" tIns="0" bIns="0" anchor="t">
            <a:spAutoFit/>
          </a:bodyPr>
          <a:lstStyle/>
          <a:p>
            <a:pPr algn="l">
              <a:lnSpc>
                <a:spcPct val="110000"/>
              </a:lnSpc>
            </a:pPr>
            <a:r>
              <a:rPr sz="2200" b="1">
                <a:solidFill>
                  <a:srgbClr val="13213A"/>
                </a:solidFill>
                <a:latin typeface="Arial"/>
              </a:rPr>
              <a:t>Den 19 augusti 1902 kom rättens beslut. Rätten ansåg inte att det var bevisat att folkmassan hade gjort upplopp. Därför dömdes Engström inte för upplopp.</a:t>
            </a:r>
          </a:p>
        </p:txBody>
      </p:sp>
      <p:sp>
        <p:nvSpPr>
          <p:cNvPr id="12" name="Freeform 11"/>
          <p:cNvSpPr/>
          <p:nvPr/>
        </p:nvSpPr>
        <p:spPr>
          <a:xfrm>
            <a:off x="720000" y="3960000"/>
            <a:ext cx="10080000" cy="1728000"/>
          </a:xfrm>
          <a:custGeom>
            <a:avLst/>
            <a:gdLst/>
            <a:ahLst/>
            <a:cxnLst/>
            <a:rect l="l" t="t" r="r" b="b"/>
            <a:pathLst>
              <a:path w="10080000" h="1728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1296000"/>
                </a:lnTo>
                <a:lnTo>
                  <a:pt x="10076304" y="1352387"/>
                </a:lnTo>
                <a:lnTo>
                  <a:pt x="10065279" y="1407809"/>
                </a:lnTo>
                <a:lnTo>
                  <a:pt x="10047115" y="1461319"/>
                </a:lnTo>
                <a:lnTo>
                  <a:pt x="10022122" y="1512000"/>
                </a:lnTo>
                <a:lnTo>
                  <a:pt x="9990728" y="1558984"/>
                </a:lnTo>
                <a:lnTo>
                  <a:pt x="9953470" y="1601470"/>
                </a:lnTo>
                <a:lnTo>
                  <a:pt x="9910984" y="1638728"/>
                </a:lnTo>
                <a:lnTo>
                  <a:pt x="9864000" y="1670122"/>
                </a:lnTo>
                <a:lnTo>
                  <a:pt x="9813319" y="1695115"/>
                </a:lnTo>
                <a:lnTo>
                  <a:pt x="9759809" y="1713279"/>
                </a:lnTo>
                <a:lnTo>
                  <a:pt x="9704387" y="1724304"/>
                </a:lnTo>
                <a:lnTo>
                  <a:pt x="9648000" y="1728000"/>
                </a:lnTo>
                <a:lnTo>
                  <a:pt x="0" y="1728000"/>
                </a:lnTo>
                <a:close/>
              </a:path>
            </a:pathLst>
          </a:custGeom>
          <a:solidFill>
            <a:srgbClr val="FBF0DB"/>
          </a:solidFill>
          <a:ln>
            <a:noFill/>
          </a:ln>
        </p:spPr>
        <p:txBody>
          <a:bodyPr rtlCol="0" anchor="ctr"/>
          <a:lstStyle/>
          <a:p>
            <a:pPr algn="ctr"/>
          </a:p>
        </p:txBody>
      </p:sp>
      <p:sp>
        <p:nvSpPr>
          <p:cNvPr id="13" name="Freeform 12"/>
          <p:cNvSpPr/>
          <p:nvPr/>
        </p:nvSpPr>
        <p:spPr>
          <a:xfrm>
            <a:off x="720000" y="546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4" name="TextBox 13"/>
          <p:cNvSpPr txBox="1"/>
          <p:nvPr/>
        </p:nvSpPr>
        <p:spPr>
          <a:xfrm>
            <a:off x="1152000" y="4212000"/>
            <a:ext cx="9360000" cy="1368000"/>
          </a:xfrm>
          <a:prstGeom prst="rect">
            <a:avLst/>
          </a:prstGeom>
          <a:noFill/>
        </p:spPr>
        <p:txBody>
          <a:bodyPr wrap="square" lIns="0" rIns="0" tIns="0" bIns="0" anchor="t">
            <a:spAutoFit/>
          </a:bodyPr>
          <a:lstStyle/>
          <a:p>
            <a:pPr algn="l">
              <a:lnSpc>
                <a:spcPct val="110000"/>
              </a:lnSpc>
            </a:pPr>
            <a:r>
              <a:rPr sz="2200" b="1">
                <a:solidFill>
                  <a:srgbClr val="13213A"/>
                </a:solidFill>
                <a:latin typeface="Arial"/>
              </a:rPr>
              <a:t>Men rätten ansåg att hon med sina ord hade försökt få folkmassan att inte lyda polisen. För det fick hon böta 50 kronor.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2808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3772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2916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3</a:t>
            </a:r>
          </a:p>
        </p:txBody>
      </p:sp>
      <p:sp>
        <p:nvSpPr>
          <p:cNvPr id="5" name="TextBox 4"/>
          <p:cNvSpPr txBox="1"/>
          <p:nvPr/>
        </p:nvSpPr>
        <p:spPr>
          <a:xfrm>
            <a:off x="11635200" y="3312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Argumenten mot</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3</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Argumenten mot</a:t>
            </a:r>
          </a:p>
        </p:txBody>
      </p:sp>
      <p:pic>
        <p:nvPicPr>
          <p:cNvPr id="9" name="Picture 8" descr="par.png"/>
          <p:cNvPicPr>
            <a:picLocks noChangeAspect="1"/>
          </p:cNvPicPr>
          <p:nvPr/>
        </p:nvPicPr>
        <p:blipFill>
          <a:blip r:embed="rId2"/>
          <a:stretch>
            <a:fillRect/>
          </a:stretch>
        </p:blipFill>
        <p:spPr>
          <a:xfrm>
            <a:off x="9697950" y="504000"/>
            <a:ext cx="15592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I par · 18 min</a:t>
            </a:r>
          </a:p>
        </p:txBody>
      </p:sp>
      <p:sp>
        <p:nvSpPr>
          <p:cNvPr id="11" name="Freeform 10"/>
          <p:cNvSpPr/>
          <p:nvPr/>
        </p:nvSpPr>
        <p:spPr>
          <a:xfrm>
            <a:off x="720000" y="2016000"/>
            <a:ext cx="10080000" cy="1800000"/>
          </a:xfrm>
          <a:custGeom>
            <a:avLst/>
            <a:gdLst/>
            <a:ahLst/>
            <a:cxnLst/>
            <a:rect l="l" t="t" r="r" b="b"/>
            <a:pathLst>
              <a:path w="10080000" h="1800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224000"/>
                </a:lnTo>
                <a:lnTo>
                  <a:pt x="10075072" y="1299183"/>
                </a:lnTo>
                <a:lnTo>
                  <a:pt x="10060373" y="1373079"/>
                </a:lnTo>
                <a:lnTo>
                  <a:pt x="10036154" y="1444425"/>
                </a:lnTo>
                <a:lnTo>
                  <a:pt x="10002830" y="1512000"/>
                </a:lnTo>
                <a:lnTo>
                  <a:pt x="9960971" y="1574646"/>
                </a:lnTo>
                <a:lnTo>
                  <a:pt x="9911293" y="1631293"/>
                </a:lnTo>
                <a:lnTo>
                  <a:pt x="9854646" y="1680971"/>
                </a:lnTo>
                <a:lnTo>
                  <a:pt x="9792000" y="1722830"/>
                </a:lnTo>
                <a:lnTo>
                  <a:pt x="9724425" y="1756154"/>
                </a:lnTo>
                <a:lnTo>
                  <a:pt x="9653079" y="1780373"/>
                </a:lnTo>
                <a:lnTo>
                  <a:pt x="9579183" y="1795072"/>
                </a:lnTo>
                <a:lnTo>
                  <a:pt x="9504000" y="1800000"/>
                </a:lnTo>
                <a:lnTo>
                  <a:pt x="0" y="1800000"/>
                </a:lnTo>
                <a:close/>
              </a:path>
            </a:pathLst>
          </a:custGeom>
          <a:solidFill>
            <a:srgbClr val="13213A"/>
          </a:solidFill>
          <a:ln>
            <a:noFill/>
          </a:ln>
        </p:spPr>
        <p:txBody>
          <a:bodyPr rtlCol="0" anchor="ctr"/>
          <a:lstStyle/>
          <a:p>
            <a:pPr algn="ctr"/>
          </a:p>
        </p:txBody>
      </p:sp>
      <p:sp>
        <p:nvSpPr>
          <p:cNvPr id="12" name="Freeform 11"/>
          <p:cNvSpPr/>
          <p:nvPr/>
        </p:nvSpPr>
        <p:spPr>
          <a:xfrm>
            <a:off x="720000" y="359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Er uppgift, parhäftet sidan 3 och 4</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2400" b="1">
                <a:solidFill>
                  <a:srgbClr val="FFFFFF"/>
                </a:solidFill>
                <a:latin typeface="Arial"/>
              </a:rPr>
              <a:t>Vad hade motståndarna 1902 och 1912 till 1913 gemensamt?</a:t>
            </a:r>
          </a:p>
        </p:txBody>
      </p:sp>
      <p:sp>
        <p:nvSpPr>
          <p:cNvPr id="15" name="TextBox 14"/>
          <p:cNvSpPr txBox="1"/>
          <p:nvPr/>
        </p:nvSpPr>
        <p:spPr>
          <a:xfrm>
            <a:off x="1080000" y="3348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Läs de tre källorna. Skriv kortets bokstav i 1902, 1912 till 1913 eller Båda.</a:t>
            </a:r>
          </a:p>
        </p:txBody>
      </p:sp>
      <p:pic>
        <p:nvPicPr>
          <p:cNvPr id="16" name="Picture 15" descr="fosterlandska-1.jpg"/>
          <p:cNvPicPr>
            <a:picLocks noChangeAspect="1"/>
          </p:cNvPicPr>
          <p:nvPr/>
        </p:nvPicPr>
        <p:blipFill>
          <a:blip r:embed="rId3"/>
          <a:stretch>
            <a:fillRect/>
          </a:stretch>
        </p:blipFill>
        <p:spPr>
          <a:xfrm>
            <a:off x="740160" y="4032000"/>
            <a:ext cx="1399680" cy="1944000"/>
          </a:xfrm>
          <a:prstGeom prst="rect">
            <a:avLst/>
          </a:prstGeom>
        </p:spPr>
      </p:pic>
      <p:sp>
        <p:nvSpPr>
          <p:cNvPr id="17" name="TextBox 16"/>
          <p:cNvSpPr txBox="1"/>
          <p:nvPr/>
        </p:nvSpPr>
        <p:spPr>
          <a:xfrm>
            <a:off x="2304000" y="4680000"/>
            <a:ext cx="1656000" cy="432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Källa 3 · 1902</a:t>
            </a:r>
          </a:p>
        </p:txBody>
      </p:sp>
      <p:pic>
        <p:nvPicPr>
          <p:cNvPr id="18" name="Picture 17" descr="holmqvist-1913.jpg"/>
          <p:cNvPicPr>
            <a:picLocks noChangeAspect="1"/>
          </p:cNvPicPr>
          <p:nvPr/>
        </p:nvPicPr>
        <p:blipFill>
          <a:blip r:embed="rId4"/>
          <a:stretch>
            <a:fillRect/>
          </a:stretch>
        </p:blipFill>
        <p:spPr>
          <a:xfrm>
            <a:off x="4407120" y="4032000"/>
            <a:ext cx="833760" cy="1944000"/>
          </a:xfrm>
          <a:prstGeom prst="rect">
            <a:avLst/>
          </a:prstGeom>
        </p:spPr>
      </p:pic>
      <p:sp>
        <p:nvSpPr>
          <p:cNvPr id="19" name="TextBox 18"/>
          <p:cNvSpPr txBox="1"/>
          <p:nvPr/>
        </p:nvSpPr>
        <p:spPr>
          <a:xfrm>
            <a:off x="5688000" y="4680000"/>
            <a:ext cx="1656000" cy="432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Källa 4 · 1913</a:t>
            </a:r>
          </a:p>
        </p:txBody>
      </p:sp>
      <p:pic>
        <p:nvPicPr>
          <p:cNvPr id="20" name="Picture 19" descr="riksdag-1912.jpg"/>
          <p:cNvPicPr>
            <a:picLocks noChangeAspect="1"/>
          </p:cNvPicPr>
          <p:nvPr/>
        </p:nvPicPr>
        <p:blipFill>
          <a:blip r:embed="rId5"/>
          <a:stretch>
            <a:fillRect/>
          </a:stretch>
        </p:blipFill>
        <p:spPr>
          <a:xfrm>
            <a:off x="7857540" y="4032000"/>
            <a:ext cx="700920" cy="1944000"/>
          </a:xfrm>
          <a:prstGeom prst="rect">
            <a:avLst/>
          </a:prstGeom>
        </p:spPr>
      </p:pic>
      <p:sp>
        <p:nvSpPr>
          <p:cNvPr id="21" name="TextBox 20"/>
          <p:cNvSpPr txBox="1"/>
          <p:nvPr/>
        </p:nvSpPr>
        <p:spPr>
          <a:xfrm>
            <a:off x="9072000" y="4680000"/>
            <a:ext cx="1656000" cy="432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Källa 5 · 1912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2808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3772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2916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3</a:t>
            </a:r>
          </a:p>
        </p:txBody>
      </p:sp>
      <p:sp>
        <p:nvSpPr>
          <p:cNvPr id="5" name="TextBox 4"/>
          <p:cNvSpPr txBox="1"/>
          <p:nvPr/>
        </p:nvSpPr>
        <p:spPr>
          <a:xfrm>
            <a:off x="11635200" y="3312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Argumenten mot</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3, redovisning</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Det gemensamma</a:t>
            </a:r>
          </a:p>
        </p:txBody>
      </p:sp>
      <p:pic>
        <p:nvPicPr>
          <p:cNvPr id="9" name="Picture 8" descr="helklass.png"/>
          <p:cNvPicPr>
            <a:picLocks noChangeAspect="1"/>
          </p:cNvPicPr>
          <p:nvPr/>
        </p:nvPicPr>
        <p:blipFill>
          <a:blip r:embed="rId2"/>
          <a:stretch>
            <a:fillRect/>
          </a:stretch>
        </p:blipFill>
        <p:spPr>
          <a:xfrm>
            <a:off x="7612200" y="504000"/>
            <a:ext cx="3645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Helklass · 3 min</a:t>
            </a:r>
          </a:p>
        </p:txBody>
      </p:sp>
      <p:sp>
        <p:nvSpPr>
          <p:cNvPr id="11" name="Freeform 10"/>
          <p:cNvSpPr/>
          <p:nvPr/>
        </p:nvSpPr>
        <p:spPr>
          <a:xfrm>
            <a:off x="720000" y="2016000"/>
            <a:ext cx="4896000" cy="3600000"/>
          </a:xfrm>
          <a:custGeom>
            <a:avLst/>
            <a:gdLst/>
            <a:ahLst/>
            <a:cxnLst/>
            <a:rect l="l" t="t" r="r" b="b"/>
            <a:pathLst>
              <a:path w="4896000" h="3600000">
                <a:moveTo>
                  <a:pt x="0" y="0"/>
                </a:moveTo>
                <a:lnTo>
                  <a:pt x="4464000" y="0"/>
                </a:lnTo>
                <a:lnTo>
                  <a:pt x="4520387" y="3695"/>
                </a:lnTo>
                <a:lnTo>
                  <a:pt x="4575809" y="14720"/>
                </a:lnTo>
                <a:lnTo>
                  <a:pt x="4629319" y="32884"/>
                </a:lnTo>
                <a:lnTo>
                  <a:pt x="4680000" y="57877"/>
                </a:lnTo>
                <a:lnTo>
                  <a:pt x="4726984" y="89271"/>
                </a:lnTo>
                <a:lnTo>
                  <a:pt x="4769470" y="126529"/>
                </a:lnTo>
                <a:lnTo>
                  <a:pt x="4806728" y="169015"/>
                </a:lnTo>
                <a:lnTo>
                  <a:pt x="4838122" y="216000"/>
                </a:lnTo>
                <a:lnTo>
                  <a:pt x="4863115" y="266680"/>
                </a:lnTo>
                <a:lnTo>
                  <a:pt x="4881279" y="320190"/>
                </a:lnTo>
                <a:lnTo>
                  <a:pt x="4892304" y="375612"/>
                </a:lnTo>
                <a:lnTo>
                  <a:pt x="4896000" y="432000"/>
                </a:lnTo>
                <a:lnTo>
                  <a:pt x="4896000" y="3168000"/>
                </a:lnTo>
                <a:lnTo>
                  <a:pt x="4892304" y="3224387"/>
                </a:lnTo>
                <a:lnTo>
                  <a:pt x="4881279" y="3279809"/>
                </a:lnTo>
                <a:lnTo>
                  <a:pt x="4863115" y="3333319"/>
                </a:lnTo>
                <a:lnTo>
                  <a:pt x="4838122" y="3384000"/>
                </a:lnTo>
                <a:lnTo>
                  <a:pt x="4806728" y="3430984"/>
                </a:lnTo>
                <a:lnTo>
                  <a:pt x="4769470" y="3473470"/>
                </a:lnTo>
                <a:lnTo>
                  <a:pt x="4726984" y="3510728"/>
                </a:lnTo>
                <a:lnTo>
                  <a:pt x="4680000" y="3542122"/>
                </a:lnTo>
                <a:lnTo>
                  <a:pt x="4629319" y="3567115"/>
                </a:lnTo>
                <a:lnTo>
                  <a:pt x="4575809" y="3585279"/>
                </a:lnTo>
                <a:lnTo>
                  <a:pt x="4520387" y="3596304"/>
                </a:lnTo>
                <a:lnTo>
                  <a:pt x="4464000" y="3600000"/>
                </a:lnTo>
                <a:lnTo>
                  <a:pt x="0" y="3600000"/>
                </a:lnTo>
                <a:close/>
              </a:path>
            </a:pathLst>
          </a:custGeom>
          <a:solidFill>
            <a:srgbClr val="FBF0DB"/>
          </a:solidFill>
          <a:ln>
            <a:noFill/>
          </a:ln>
        </p:spPr>
        <p:txBody>
          <a:bodyPr rtlCol="0" anchor="ctr"/>
          <a:lstStyle/>
          <a:p>
            <a:pPr algn="ctr"/>
          </a:p>
        </p:txBody>
      </p:sp>
      <p:sp>
        <p:nvSpPr>
          <p:cNvPr id="12" name="Freeform 11"/>
          <p:cNvSpPr/>
          <p:nvPr/>
        </p:nvSpPr>
        <p:spPr>
          <a:xfrm>
            <a:off x="720000" y="539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08000" y="2232000"/>
            <a:ext cx="720000" cy="504000"/>
          </a:xfrm>
          <a:prstGeom prst="rect">
            <a:avLst/>
          </a:prstGeom>
          <a:noFill/>
        </p:spPr>
        <p:txBody>
          <a:bodyPr wrap="square" lIns="0" rIns="0" tIns="0" bIns="0" anchor="t">
            <a:spAutoFit/>
          </a:bodyPr>
          <a:lstStyle/>
          <a:p>
            <a:pPr algn="l">
              <a:lnSpc>
                <a:spcPct val="110000"/>
              </a:lnSpc>
            </a:pPr>
            <a:r>
              <a:rPr sz="3000" b="1">
                <a:solidFill>
                  <a:srgbClr val="9A6512"/>
                </a:solidFill>
                <a:latin typeface="Arial"/>
              </a:rPr>
              <a:t>C</a:t>
            </a:r>
          </a:p>
        </p:txBody>
      </p:sp>
      <p:sp>
        <p:nvSpPr>
          <p:cNvPr id="14" name="TextBox 13"/>
          <p:cNvSpPr txBox="1"/>
          <p:nvPr/>
        </p:nvSpPr>
        <p:spPr>
          <a:xfrm>
            <a:off x="1008000" y="2880000"/>
            <a:ext cx="4320000" cy="1080000"/>
          </a:xfrm>
          <a:prstGeom prst="rect">
            <a:avLst/>
          </a:prstGeom>
          <a:noFill/>
        </p:spPr>
        <p:txBody>
          <a:bodyPr wrap="square" lIns="0" rIns="0" tIns="0" bIns="0" anchor="t">
            <a:spAutoFit/>
          </a:bodyPr>
          <a:lstStyle/>
          <a:p>
            <a:pPr algn="l">
              <a:lnSpc>
                <a:spcPct val="110000"/>
              </a:lnSpc>
            </a:pPr>
            <a:r>
              <a:rPr sz="2200" b="1">
                <a:solidFill>
                  <a:srgbClr val="13213A"/>
                </a:solidFill>
                <a:latin typeface="Arial"/>
              </a:rPr>
              <a:t>Rösträtt måste man förtjäna genom något man gör för staten</a:t>
            </a:r>
          </a:p>
        </p:txBody>
      </p:sp>
      <p:sp>
        <p:nvSpPr>
          <p:cNvPr id="15" name="TextBox 14"/>
          <p:cNvSpPr txBox="1"/>
          <p:nvPr/>
        </p:nvSpPr>
        <p:spPr>
          <a:xfrm>
            <a:off x="1008000" y="4248000"/>
            <a:ext cx="4320000" cy="1224000"/>
          </a:xfrm>
          <a:prstGeom prst="rect">
            <a:avLst/>
          </a:prstGeom>
          <a:noFill/>
        </p:spPr>
        <p:txBody>
          <a:bodyPr wrap="square" lIns="0" rIns="0" tIns="0" bIns="0" anchor="t">
            <a:spAutoFit/>
          </a:bodyPr>
          <a:lstStyle/>
          <a:p>
            <a:pPr algn="l">
              <a:lnSpc>
                <a:spcPct val="110000"/>
              </a:lnSpc>
            </a:pPr>
            <a:r>
              <a:rPr sz="1600" b="0">
                <a:solidFill>
                  <a:srgbClr val="13213A"/>
                </a:solidFill>
                <a:latin typeface="Arial"/>
              </a:rPr>
              <a:t>1902 genom att betala skatt, 1913 genom värnplikt.</a:t>
            </a:r>
          </a:p>
        </p:txBody>
      </p:sp>
      <p:sp>
        <p:nvSpPr>
          <p:cNvPr id="16" name="Freeform 15"/>
          <p:cNvSpPr/>
          <p:nvPr/>
        </p:nvSpPr>
        <p:spPr>
          <a:xfrm>
            <a:off x="5832000" y="2016000"/>
            <a:ext cx="4896000" cy="3600000"/>
          </a:xfrm>
          <a:custGeom>
            <a:avLst/>
            <a:gdLst/>
            <a:ahLst/>
            <a:cxnLst/>
            <a:rect l="l" t="t" r="r" b="b"/>
            <a:pathLst>
              <a:path w="4896000" h="3600000">
                <a:moveTo>
                  <a:pt x="0" y="0"/>
                </a:moveTo>
                <a:lnTo>
                  <a:pt x="4464000" y="0"/>
                </a:lnTo>
                <a:lnTo>
                  <a:pt x="4520387" y="3695"/>
                </a:lnTo>
                <a:lnTo>
                  <a:pt x="4575809" y="14720"/>
                </a:lnTo>
                <a:lnTo>
                  <a:pt x="4629319" y="32884"/>
                </a:lnTo>
                <a:lnTo>
                  <a:pt x="4680000" y="57877"/>
                </a:lnTo>
                <a:lnTo>
                  <a:pt x="4726984" y="89271"/>
                </a:lnTo>
                <a:lnTo>
                  <a:pt x="4769470" y="126529"/>
                </a:lnTo>
                <a:lnTo>
                  <a:pt x="4806728" y="169015"/>
                </a:lnTo>
                <a:lnTo>
                  <a:pt x="4838122" y="216000"/>
                </a:lnTo>
                <a:lnTo>
                  <a:pt x="4863115" y="266680"/>
                </a:lnTo>
                <a:lnTo>
                  <a:pt x="4881279" y="320190"/>
                </a:lnTo>
                <a:lnTo>
                  <a:pt x="4892304" y="375612"/>
                </a:lnTo>
                <a:lnTo>
                  <a:pt x="4896000" y="432000"/>
                </a:lnTo>
                <a:lnTo>
                  <a:pt x="4896000" y="3168000"/>
                </a:lnTo>
                <a:lnTo>
                  <a:pt x="4892304" y="3224387"/>
                </a:lnTo>
                <a:lnTo>
                  <a:pt x="4881279" y="3279809"/>
                </a:lnTo>
                <a:lnTo>
                  <a:pt x="4863115" y="3333319"/>
                </a:lnTo>
                <a:lnTo>
                  <a:pt x="4838122" y="3384000"/>
                </a:lnTo>
                <a:lnTo>
                  <a:pt x="4806728" y="3430984"/>
                </a:lnTo>
                <a:lnTo>
                  <a:pt x="4769470" y="3473470"/>
                </a:lnTo>
                <a:lnTo>
                  <a:pt x="4726984" y="3510728"/>
                </a:lnTo>
                <a:lnTo>
                  <a:pt x="4680000" y="3542122"/>
                </a:lnTo>
                <a:lnTo>
                  <a:pt x="4629319" y="3567115"/>
                </a:lnTo>
                <a:lnTo>
                  <a:pt x="4575809" y="3585279"/>
                </a:lnTo>
                <a:lnTo>
                  <a:pt x="4520387" y="3596304"/>
                </a:lnTo>
                <a:lnTo>
                  <a:pt x="4464000" y="3600000"/>
                </a:lnTo>
                <a:lnTo>
                  <a:pt x="0" y="3600000"/>
                </a:lnTo>
                <a:close/>
              </a:path>
            </a:pathLst>
          </a:custGeom>
          <a:solidFill>
            <a:srgbClr val="FBF0DB"/>
          </a:solidFill>
          <a:ln>
            <a:noFill/>
          </a:ln>
        </p:spPr>
        <p:txBody>
          <a:bodyPr rtlCol="0" anchor="ctr"/>
          <a:lstStyle/>
          <a:p>
            <a:pPr algn="ctr"/>
          </a:p>
        </p:txBody>
      </p:sp>
      <p:sp>
        <p:nvSpPr>
          <p:cNvPr id="17" name="Freeform 16"/>
          <p:cNvSpPr/>
          <p:nvPr/>
        </p:nvSpPr>
        <p:spPr>
          <a:xfrm>
            <a:off x="5832000" y="539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8" name="TextBox 17"/>
          <p:cNvSpPr txBox="1"/>
          <p:nvPr/>
        </p:nvSpPr>
        <p:spPr>
          <a:xfrm>
            <a:off x="6120000" y="2232000"/>
            <a:ext cx="720000" cy="504000"/>
          </a:xfrm>
          <a:prstGeom prst="rect">
            <a:avLst/>
          </a:prstGeom>
          <a:noFill/>
        </p:spPr>
        <p:txBody>
          <a:bodyPr wrap="square" lIns="0" rIns="0" tIns="0" bIns="0" anchor="t">
            <a:spAutoFit/>
          </a:bodyPr>
          <a:lstStyle/>
          <a:p>
            <a:pPr algn="l">
              <a:lnSpc>
                <a:spcPct val="110000"/>
              </a:lnSpc>
            </a:pPr>
            <a:r>
              <a:rPr sz="3000" b="1">
                <a:solidFill>
                  <a:srgbClr val="9A6512"/>
                </a:solidFill>
                <a:latin typeface="Arial"/>
              </a:rPr>
              <a:t>G</a:t>
            </a:r>
          </a:p>
        </p:txBody>
      </p:sp>
      <p:sp>
        <p:nvSpPr>
          <p:cNvPr id="19" name="TextBox 18"/>
          <p:cNvSpPr txBox="1"/>
          <p:nvPr/>
        </p:nvSpPr>
        <p:spPr>
          <a:xfrm>
            <a:off x="6120000" y="2880000"/>
            <a:ext cx="4320000" cy="1080000"/>
          </a:xfrm>
          <a:prstGeom prst="rect">
            <a:avLst/>
          </a:prstGeom>
          <a:noFill/>
        </p:spPr>
        <p:txBody>
          <a:bodyPr wrap="square" lIns="0" rIns="0" tIns="0" bIns="0" anchor="t">
            <a:spAutoFit/>
          </a:bodyPr>
          <a:lstStyle/>
          <a:p>
            <a:pPr algn="l">
              <a:lnSpc>
                <a:spcPct val="110000"/>
              </a:lnSpc>
            </a:pPr>
            <a:r>
              <a:rPr sz="2200" b="1">
                <a:solidFill>
                  <a:srgbClr val="13213A"/>
                </a:solidFill>
                <a:latin typeface="Arial"/>
              </a:rPr>
              <a:t>Den som inte försörjer sig själv ska inte bestämma</a:t>
            </a:r>
          </a:p>
        </p:txBody>
      </p:sp>
      <p:sp>
        <p:nvSpPr>
          <p:cNvPr id="20" name="TextBox 19"/>
          <p:cNvSpPr txBox="1"/>
          <p:nvPr/>
        </p:nvSpPr>
        <p:spPr>
          <a:xfrm>
            <a:off x="6120000" y="4248000"/>
            <a:ext cx="4320000" cy="1224000"/>
          </a:xfrm>
          <a:prstGeom prst="rect">
            <a:avLst/>
          </a:prstGeom>
          <a:noFill/>
        </p:spPr>
        <p:txBody>
          <a:bodyPr wrap="square" lIns="0" rIns="0" tIns="0" bIns="0" anchor="t">
            <a:spAutoFit/>
          </a:bodyPr>
          <a:lstStyle/>
          <a:p>
            <a:pPr algn="l">
              <a:lnSpc>
                <a:spcPct val="110000"/>
              </a:lnSpc>
            </a:pPr>
            <a:r>
              <a:rPr sz="1600" b="0">
                <a:solidFill>
                  <a:srgbClr val="13213A"/>
                </a:solidFill>
                <a:latin typeface="Arial"/>
              </a:rPr>
              <a:t>1902 krävdes en inkomst på 800 kronor. 1912 sa motståndarna att kvinnor inte försörjde sig själva hela livet.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2808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3772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2916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3b</a:t>
            </a:r>
          </a:p>
        </p:txBody>
      </p:sp>
      <p:sp>
        <p:nvSpPr>
          <p:cNvPr id="5" name="TextBox 4"/>
          <p:cNvSpPr txBox="1"/>
          <p:nvPr/>
        </p:nvSpPr>
        <p:spPr>
          <a:xfrm>
            <a:off x="11635200" y="3312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Fördjupning</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3b · Fördjupning · Enskilt · 8 min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En röst för</a:t>
            </a:r>
          </a:p>
        </p:txBody>
      </p:sp>
      <p:pic>
        <p:nvPicPr>
          <p:cNvPr id="9" name="Picture 8" descr="holmgren-1.jpg"/>
          <p:cNvPicPr>
            <a:picLocks noChangeAspect="1"/>
          </p:cNvPicPr>
          <p:nvPr/>
        </p:nvPicPr>
        <p:blipFill>
          <a:blip r:embed="rId2"/>
          <a:stretch>
            <a:fillRect/>
          </a:stretch>
        </p:blipFill>
        <p:spPr>
          <a:xfrm>
            <a:off x="731587" y="1944000"/>
            <a:ext cx="5376824" cy="4176000"/>
          </a:xfrm>
          <a:prstGeom prst="rect">
            <a:avLst/>
          </a:prstGeom>
        </p:spPr>
      </p:pic>
      <p:sp>
        <p:nvSpPr>
          <p:cNvPr id="10" name="Freeform 9"/>
          <p:cNvSpPr/>
          <p:nvPr/>
        </p:nvSpPr>
        <p:spPr>
          <a:xfrm>
            <a:off x="6408000" y="2016000"/>
            <a:ext cx="4392000" cy="3600000"/>
          </a:xfrm>
          <a:custGeom>
            <a:avLst/>
            <a:gdLst/>
            <a:ahLst/>
            <a:cxnLst/>
            <a:rect l="l" t="t" r="r" b="b"/>
            <a:pathLst>
              <a:path w="4392000" h="3600000">
                <a:moveTo>
                  <a:pt x="0" y="0"/>
                </a:moveTo>
                <a:lnTo>
                  <a:pt x="3960000" y="0"/>
                </a:lnTo>
                <a:lnTo>
                  <a:pt x="4016387" y="3695"/>
                </a:lnTo>
                <a:lnTo>
                  <a:pt x="4071809" y="14720"/>
                </a:lnTo>
                <a:lnTo>
                  <a:pt x="4125319" y="32884"/>
                </a:lnTo>
                <a:lnTo>
                  <a:pt x="4176000" y="57877"/>
                </a:lnTo>
                <a:lnTo>
                  <a:pt x="4222984" y="89271"/>
                </a:lnTo>
                <a:lnTo>
                  <a:pt x="4265470" y="126529"/>
                </a:lnTo>
                <a:lnTo>
                  <a:pt x="4302728" y="169015"/>
                </a:lnTo>
                <a:lnTo>
                  <a:pt x="4334122" y="216000"/>
                </a:lnTo>
                <a:lnTo>
                  <a:pt x="4359115" y="266680"/>
                </a:lnTo>
                <a:lnTo>
                  <a:pt x="4377279" y="320190"/>
                </a:lnTo>
                <a:lnTo>
                  <a:pt x="4388304" y="375612"/>
                </a:lnTo>
                <a:lnTo>
                  <a:pt x="4392000" y="432000"/>
                </a:lnTo>
                <a:lnTo>
                  <a:pt x="4392000" y="3168000"/>
                </a:lnTo>
                <a:lnTo>
                  <a:pt x="4388304" y="3224387"/>
                </a:lnTo>
                <a:lnTo>
                  <a:pt x="4377279" y="3279809"/>
                </a:lnTo>
                <a:lnTo>
                  <a:pt x="4359115" y="3333319"/>
                </a:lnTo>
                <a:lnTo>
                  <a:pt x="4334122" y="3384000"/>
                </a:lnTo>
                <a:lnTo>
                  <a:pt x="4302728" y="3430984"/>
                </a:lnTo>
                <a:lnTo>
                  <a:pt x="4265470" y="3473470"/>
                </a:lnTo>
                <a:lnTo>
                  <a:pt x="4222984" y="3510728"/>
                </a:lnTo>
                <a:lnTo>
                  <a:pt x="4176000" y="3542122"/>
                </a:lnTo>
                <a:lnTo>
                  <a:pt x="4125319" y="3567115"/>
                </a:lnTo>
                <a:lnTo>
                  <a:pt x="4071809" y="3585279"/>
                </a:lnTo>
                <a:lnTo>
                  <a:pt x="4016387" y="3596304"/>
                </a:lnTo>
                <a:lnTo>
                  <a:pt x="3960000" y="3600000"/>
                </a:lnTo>
                <a:lnTo>
                  <a:pt x="0" y="3600000"/>
                </a:lnTo>
                <a:close/>
              </a:path>
            </a:pathLst>
          </a:custGeom>
          <a:solidFill>
            <a:srgbClr val="EFF2F7"/>
          </a:solidFill>
          <a:ln>
            <a:noFill/>
          </a:ln>
        </p:spPr>
        <p:txBody>
          <a:bodyPr rtlCol="0" anchor="ctr"/>
          <a:lstStyle/>
          <a:p>
            <a:pPr algn="ctr"/>
          </a:p>
        </p:txBody>
      </p:sp>
      <p:sp>
        <p:nvSpPr>
          <p:cNvPr id="11" name="Freeform 10"/>
          <p:cNvSpPr/>
          <p:nvPr/>
        </p:nvSpPr>
        <p:spPr>
          <a:xfrm>
            <a:off x="6408000" y="539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2" name="TextBox 11"/>
          <p:cNvSpPr txBox="1"/>
          <p:nvPr/>
        </p:nvSpPr>
        <p:spPr>
          <a:xfrm>
            <a:off x="6696000" y="2232000"/>
            <a:ext cx="3888000" cy="3312000"/>
          </a:xfrm>
          <a:prstGeom prst="rect">
            <a:avLst/>
          </a:prstGeom>
          <a:noFill/>
        </p:spPr>
        <p:txBody>
          <a:bodyPr wrap="square" lIns="0" rIns="0" tIns="0" bIns="0" anchor="t">
            <a:spAutoFit/>
          </a:bodyPr>
          <a:lstStyle/>
          <a:p>
            <a:pPr algn="l">
              <a:lnSpc>
                <a:spcPct val="125000"/>
              </a:lnSpc>
            </a:pPr>
            <a:r>
              <a:rPr sz="1600" b="0">
                <a:solidFill>
                  <a:srgbClr val="13213A"/>
                </a:solidFill>
                <a:latin typeface="Arial"/>
              </a:rPr>
              <a:t>Ann Margret Holmgren (1850 till 1940) var författare och var med och startade rösträttsrörelsen i Stockholm.</a:t>
            </a:r>
          </a:p>
          <a:p>
            <a:pPr algn="l">
              <a:lnSpc>
                <a:spcPct val="125000"/>
              </a:lnSpc>
            </a:pPr>
            <a:r>
              <a:rPr sz="1600" b="0">
                <a:solidFill>
                  <a:srgbClr val="13213A"/>
                </a:solidFill>
                <a:latin typeface="Arial"/>
              </a:rPr>
              <a:t>Vilka av motståndarnas argument bemöter Holmgren? Citera henne.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996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9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104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4</a:t>
            </a:r>
          </a:p>
        </p:txBody>
      </p:sp>
      <p:sp>
        <p:nvSpPr>
          <p:cNvPr id="5" name="TextBox 4"/>
          <p:cNvSpPr txBox="1"/>
          <p:nvPr/>
        </p:nvSpPr>
        <p:spPr>
          <a:xfrm>
            <a:off x="11635200" y="4500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Krafterna</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4</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Vad fick rösträtten igenom?</a:t>
            </a:r>
          </a:p>
        </p:txBody>
      </p:sp>
      <p:pic>
        <p:nvPicPr>
          <p:cNvPr id="9" name="Picture 8" descr="par.png"/>
          <p:cNvPicPr>
            <a:picLocks noChangeAspect="1"/>
          </p:cNvPicPr>
          <p:nvPr/>
        </p:nvPicPr>
        <p:blipFill>
          <a:blip r:embed="rId2"/>
          <a:stretch>
            <a:fillRect/>
          </a:stretch>
        </p:blipFill>
        <p:spPr>
          <a:xfrm>
            <a:off x="9697950" y="504000"/>
            <a:ext cx="15592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I par · 15 min</a:t>
            </a:r>
          </a:p>
        </p:txBody>
      </p:sp>
      <p:sp>
        <p:nvSpPr>
          <p:cNvPr id="11" name="Freeform 10"/>
          <p:cNvSpPr/>
          <p:nvPr/>
        </p:nvSpPr>
        <p:spPr>
          <a:xfrm>
            <a:off x="720000" y="2016000"/>
            <a:ext cx="10080000" cy="1800000"/>
          </a:xfrm>
          <a:custGeom>
            <a:avLst/>
            <a:gdLst/>
            <a:ahLst/>
            <a:cxnLst/>
            <a:rect l="l" t="t" r="r" b="b"/>
            <a:pathLst>
              <a:path w="10080000" h="1800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224000"/>
                </a:lnTo>
                <a:lnTo>
                  <a:pt x="10075072" y="1299183"/>
                </a:lnTo>
                <a:lnTo>
                  <a:pt x="10060373" y="1373079"/>
                </a:lnTo>
                <a:lnTo>
                  <a:pt x="10036154" y="1444425"/>
                </a:lnTo>
                <a:lnTo>
                  <a:pt x="10002830" y="1512000"/>
                </a:lnTo>
                <a:lnTo>
                  <a:pt x="9960971" y="1574646"/>
                </a:lnTo>
                <a:lnTo>
                  <a:pt x="9911293" y="1631293"/>
                </a:lnTo>
                <a:lnTo>
                  <a:pt x="9854646" y="1680971"/>
                </a:lnTo>
                <a:lnTo>
                  <a:pt x="9792000" y="1722830"/>
                </a:lnTo>
                <a:lnTo>
                  <a:pt x="9724425" y="1756154"/>
                </a:lnTo>
                <a:lnTo>
                  <a:pt x="9653079" y="1780373"/>
                </a:lnTo>
                <a:lnTo>
                  <a:pt x="9579183" y="1795072"/>
                </a:lnTo>
                <a:lnTo>
                  <a:pt x="9504000" y="1800000"/>
                </a:lnTo>
                <a:lnTo>
                  <a:pt x="0" y="1800000"/>
                </a:lnTo>
                <a:close/>
              </a:path>
            </a:pathLst>
          </a:custGeom>
          <a:solidFill>
            <a:srgbClr val="13213A"/>
          </a:solidFill>
          <a:ln>
            <a:noFill/>
          </a:ln>
        </p:spPr>
        <p:txBody>
          <a:bodyPr rtlCol="0" anchor="ctr"/>
          <a:lstStyle/>
          <a:p>
            <a:pPr algn="ctr"/>
          </a:p>
        </p:txBody>
      </p:sp>
      <p:sp>
        <p:nvSpPr>
          <p:cNvPr id="12" name="Freeform 11"/>
          <p:cNvSpPr/>
          <p:nvPr/>
        </p:nvSpPr>
        <p:spPr>
          <a:xfrm>
            <a:off x="720000" y="359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Er uppgift, parhäftet sidan 5 och 6</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2200" b="1">
                <a:solidFill>
                  <a:srgbClr val="FFFFFF"/>
                </a:solidFill>
                <a:latin typeface="Arial"/>
              </a:rPr>
              <a:t>Vad drev fram och vad bromsade rösträtten för kvinnor och män?</a:t>
            </a:r>
          </a:p>
        </p:txBody>
      </p:sp>
      <p:sp>
        <p:nvSpPr>
          <p:cNvPr id="15" name="TextBox 14"/>
          <p:cNvSpPr txBox="1"/>
          <p:nvPr/>
        </p:nvSpPr>
        <p:spPr>
          <a:xfrm>
            <a:off x="1080000" y="3348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Ringa in om varje kraft drev fram eller bromsade, och hur stark den var.</a:t>
            </a:r>
          </a:p>
        </p:txBody>
      </p:sp>
      <p:pic>
        <p:nvPicPr>
          <p:cNvPr id="16" name="Picture 15" descr="jakobstorg-1902.jpg"/>
          <p:cNvPicPr>
            <a:picLocks noChangeAspect="1"/>
          </p:cNvPicPr>
          <p:nvPr/>
        </p:nvPicPr>
        <p:blipFill>
          <a:blip r:embed="rId3"/>
          <a:stretch>
            <a:fillRect/>
          </a:stretch>
        </p:blipFill>
        <p:spPr>
          <a:xfrm>
            <a:off x="868783" y="4032000"/>
            <a:ext cx="2006432" cy="2016000"/>
          </a:xfrm>
          <a:prstGeom prst="rect">
            <a:avLst/>
          </a:prstGeom>
        </p:spPr>
      </p:pic>
      <p:pic>
        <p:nvPicPr>
          <p:cNvPr id="17" name="Picture 16" descr="wagner-1914.jpg"/>
          <p:cNvPicPr>
            <a:picLocks noChangeAspect="1"/>
          </p:cNvPicPr>
          <p:nvPr/>
        </p:nvPicPr>
        <p:blipFill>
          <a:blip r:embed="rId4"/>
          <a:stretch>
            <a:fillRect/>
          </a:stretch>
        </p:blipFill>
        <p:spPr>
          <a:xfrm>
            <a:off x="3647340" y="4032000"/>
            <a:ext cx="1489320" cy="2016000"/>
          </a:xfrm>
          <a:prstGeom prst="rect">
            <a:avLst/>
          </a:prstGeom>
        </p:spPr>
      </p:pic>
      <p:pic>
        <p:nvPicPr>
          <p:cNvPr id="18" name="Picture 17" descr="lkpr-mote-1917.jpg"/>
          <p:cNvPicPr>
            <a:picLocks noChangeAspect="1"/>
          </p:cNvPicPr>
          <p:nvPr/>
        </p:nvPicPr>
        <p:blipFill>
          <a:blip r:embed="rId5"/>
          <a:stretch>
            <a:fillRect/>
          </a:stretch>
        </p:blipFill>
        <p:spPr>
          <a:xfrm>
            <a:off x="6245600" y="4032000"/>
            <a:ext cx="1332800" cy="2016000"/>
          </a:xfrm>
          <a:prstGeom prst="rect">
            <a:avLst/>
          </a:prstGeom>
        </p:spPr>
      </p:pic>
      <p:pic>
        <p:nvPicPr>
          <p:cNvPr id="19" name="Picture 18" descr="affisch-1918.jpg"/>
          <p:cNvPicPr>
            <a:picLocks noChangeAspect="1"/>
          </p:cNvPicPr>
          <p:nvPr/>
        </p:nvPicPr>
        <p:blipFill>
          <a:blip r:embed="rId6"/>
          <a:stretch>
            <a:fillRect/>
          </a:stretch>
        </p:blipFill>
        <p:spPr>
          <a:xfrm>
            <a:off x="8731027" y="4032000"/>
            <a:ext cx="1401944" cy="2016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5184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61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292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5</a:t>
            </a:r>
          </a:p>
        </p:txBody>
      </p:sp>
      <p:sp>
        <p:nvSpPr>
          <p:cNvPr id="5" name="TextBox 4"/>
          <p:cNvSpPr txBox="1"/>
          <p:nvPr/>
        </p:nvSpPr>
        <p:spPr>
          <a:xfrm>
            <a:off x="11635200" y="5688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Innan du går</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5</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Fyra slutsatser</a:t>
            </a:r>
          </a:p>
        </p:txBody>
      </p:sp>
      <p:pic>
        <p:nvPicPr>
          <p:cNvPr id="9" name="Picture 8" descr="helklass.png"/>
          <p:cNvPicPr>
            <a:picLocks noChangeAspect="1"/>
          </p:cNvPicPr>
          <p:nvPr/>
        </p:nvPicPr>
        <p:blipFill>
          <a:blip r:embed="rId2"/>
          <a:stretch>
            <a:fillRect/>
          </a:stretch>
        </p:blipFill>
        <p:spPr>
          <a:xfrm>
            <a:off x="7612200" y="504000"/>
            <a:ext cx="3645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Helklass · 3 min</a:t>
            </a:r>
          </a:p>
        </p:txBody>
      </p:sp>
      <p:sp>
        <p:nvSpPr>
          <p:cNvPr id="11" name="Freeform 10"/>
          <p:cNvSpPr/>
          <p:nvPr/>
        </p:nvSpPr>
        <p:spPr>
          <a:xfrm>
            <a:off x="720000" y="1944000"/>
            <a:ext cx="4896000" cy="2016000"/>
          </a:xfrm>
          <a:custGeom>
            <a:avLst/>
            <a:gdLst/>
            <a:ahLst/>
            <a:cxnLst/>
            <a:rect l="l" t="t" r="r" b="b"/>
            <a:pathLst>
              <a:path w="4896000" h="2016000">
                <a:moveTo>
                  <a:pt x="0" y="0"/>
                </a:moveTo>
                <a:lnTo>
                  <a:pt x="4464000" y="0"/>
                </a:lnTo>
                <a:lnTo>
                  <a:pt x="4520387" y="3695"/>
                </a:lnTo>
                <a:lnTo>
                  <a:pt x="4575809" y="14720"/>
                </a:lnTo>
                <a:lnTo>
                  <a:pt x="4629319" y="32884"/>
                </a:lnTo>
                <a:lnTo>
                  <a:pt x="4680000" y="57877"/>
                </a:lnTo>
                <a:lnTo>
                  <a:pt x="4726984" y="89271"/>
                </a:lnTo>
                <a:lnTo>
                  <a:pt x="4769470" y="126529"/>
                </a:lnTo>
                <a:lnTo>
                  <a:pt x="4806728" y="169015"/>
                </a:lnTo>
                <a:lnTo>
                  <a:pt x="4838122" y="216000"/>
                </a:lnTo>
                <a:lnTo>
                  <a:pt x="4863115" y="266680"/>
                </a:lnTo>
                <a:lnTo>
                  <a:pt x="4881279" y="320190"/>
                </a:lnTo>
                <a:lnTo>
                  <a:pt x="4892304" y="375612"/>
                </a:lnTo>
                <a:lnTo>
                  <a:pt x="4896000" y="432000"/>
                </a:lnTo>
                <a:lnTo>
                  <a:pt x="4896000" y="1584000"/>
                </a:lnTo>
                <a:lnTo>
                  <a:pt x="4892304" y="1640387"/>
                </a:lnTo>
                <a:lnTo>
                  <a:pt x="4881279" y="1695809"/>
                </a:lnTo>
                <a:lnTo>
                  <a:pt x="4863115" y="1749319"/>
                </a:lnTo>
                <a:lnTo>
                  <a:pt x="4838122" y="1800000"/>
                </a:lnTo>
                <a:lnTo>
                  <a:pt x="4806728" y="1846984"/>
                </a:lnTo>
                <a:lnTo>
                  <a:pt x="4769470" y="1889470"/>
                </a:lnTo>
                <a:lnTo>
                  <a:pt x="4726984" y="1926728"/>
                </a:lnTo>
                <a:lnTo>
                  <a:pt x="4680000" y="1958122"/>
                </a:lnTo>
                <a:lnTo>
                  <a:pt x="4629319" y="1983115"/>
                </a:lnTo>
                <a:lnTo>
                  <a:pt x="4575809" y="2001279"/>
                </a:lnTo>
                <a:lnTo>
                  <a:pt x="4520387" y="2012304"/>
                </a:lnTo>
                <a:lnTo>
                  <a:pt x="4464000" y="2016000"/>
                </a:lnTo>
                <a:lnTo>
                  <a:pt x="0" y="2016000"/>
                </a:lnTo>
                <a:close/>
              </a:path>
            </a:pathLst>
          </a:custGeom>
          <a:solidFill>
            <a:srgbClr val="FBF0DB"/>
          </a:solidFill>
          <a:ln>
            <a:noFill/>
          </a:ln>
        </p:spPr>
        <p:txBody>
          <a:bodyPr rtlCol="0" anchor="ctr"/>
          <a:lstStyle/>
          <a:p>
            <a:pPr algn="ctr"/>
          </a:p>
        </p:txBody>
      </p:sp>
      <p:sp>
        <p:nvSpPr>
          <p:cNvPr id="12" name="Freeform 11"/>
          <p:cNvSpPr/>
          <p:nvPr/>
        </p:nvSpPr>
        <p:spPr>
          <a:xfrm>
            <a:off x="720000" y="373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972000" y="2088000"/>
            <a:ext cx="504000" cy="504000"/>
          </a:xfrm>
          <a:prstGeom prst="rect">
            <a:avLst/>
          </a:prstGeom>
          <a:noFill/>
        </p:spPr>
        <p:txBody>
          <a:bodyPr wrap="square" lIns="0" rIns="0" tIns="0" bIns="0" anchor="t">
            <a:spAutoFit/>
          </a:bodyPr>
          <a:lstStyle/>
          <a:p>
            <a:pPr algn="l">
              <a:lnSpc>
                <a:spcPct val="110000"/>
              </a:lnSpc>
            </a:pPr>
            <a:r>
              <a:rPr sz="2600" b="0">
                <a:solidFill>
                  <a:srgbClr val="9A6512"/>
                </a:solidFill>
                <a:latin typeface="Arial"/>
              </a:rPr>
              <a:t>1</a:t>
            </a:r>
          </a:p>
        </p:txBody>
      </p:sp>
      <p:sp>
        <p:nvSpPr>
          <p:cNvPr id="14" name="TextBox 13"/>
          <p:cNvSpPr txBox="1"/>
          <p:nvPr/>
        </p:nvSpPr>
        <p:spPr>
          <a:xfrm>
            <a:off x="1440000" y="2124000"/>
            <a:ext cx="3960000" cy="1728000"/>
          </a:xfrm>
          <a:prstGeom prst="rect">
            <a:avLst/>
          </a:prstGeom>
          <a:noFill/>
        </p:spPr>
        <p:txBody>
          <a:bodyPr wrap="square" lIns="0" rIns="0" tIns="0" bIns="0" anchor="t">
            <a:spAutoFit/>
          </a:bodyPr>
          <a:lstStyle/>
          <a:p>
            <a:pPr algn="l">
              <a:lnSpc>
                <a:spcPct val="115000"/>
              </a:lnSpc>
            </a:pPr>
            <a:r>
              <a:rPr sz="1300" b="0">
                <a:solidFill>
                  <a:srgbClr val="13213A"/>
                </a:solidFill>
                <a:latin typeface="Arial"/>
              </a:rPr>
              <a:t>Rösträtten utvidgades i flera steg. År 1902 fick bara män som tjänade mer än 800 kronor om året rösta till andra kammaren. Reformen 1907 till 1909 gav de flesta män rösträtt. Kvinnorna fick vänta till beslutet 1919 och valet 1921, och några grupper fick vänta ännu längre.</a:t>
            </a:r>
          </a:p>
        </p:txBody>
      </p:sp>
      <p:sp>
        <p:nvSpPr>
          <p:cNvPr id="15" name="Freeform 14"/>
          <p:cNvSpPr/>
          <p:nvPr/>
        </p:nvSpPr>
        <p:spPr>
          <a:xfrm>
            <a:off x="5832000" y="1944000"/>
            <a:ext cx="4896000" cy="2016000"/>
          </a:xfrm>
          <a:custGeom>
            <a:avLst/>
            <a:gdLst/>
            <a:ahLst/>
            <a:cxnLst/>
            <a:rect l="l" t="t" r="r" b="b"/>
            <a:pathLst>
              <a:path w="4896000" h="2016000">
                <a:moveTo>
                  <a:pt x="0" y="0"/>
                </a:moveTo>
                <a:lnTo>
                  <a:pt x="4464000" y="0"/>
                </a:lnTo>
                <a:lnTo>
                  <a:pt x="4520387" y="3695"/>
                </a:lnTo>
                <a:lnTo>
                  <a:pt x="4575809" y="14720"/>
                </a:lnTo>
                <a:lnTo>
                  <a:pt x="4629319" y="32884"/>
                </a:lnTo>
                <a:lnTo>
                  <a:pt x="4680000" y="57877"/>
                </a:lnTo>
                <a:lnTo>
                  <a:pt x="4726984" y="89271"/>
                </a:lnTo>
                <a:lnTo>
                  <a:pt x="4769470" y="126529"/>
                </a:lnTo>
                <a:lnTo>
                  <a:pt x="4806728" y="169015"/>
                </a:lnTo>
                <a:lnTo>
                  <a:pt x="4838122" y="216000"/>
                </a:lnTo>
                <a:lnTo>
                  <a:pt x="4863115" y="266680"/>
                </a:lnTo>
                <a:lnTo>
                  <a:pt x="4881279" y="320190"/>
                </a:lnTo>
                <a:lnTo>
                  <a:pt x="4892304" y="375612"/>
                </a:lnTo>
                <a:lnTo>
                  <a:pt x="4896000" y="432000"/>
                </a:lnTo>
                <a:lnTo>
                  <a:pt x="4896000" y="1584000"/>
                </a:lnTo>
                <a:lnTo>
                  <a:pt x="4892304" y="1640387"/>
                </a:lnTo>
                <a:lnTo>
                  <a:pt x="4881279" y="1695809"/>
                </a:lnTo>
                <a:lnTo>
                  <a:pt x="4863115" y="1749319"/>
                </a:lnTo>
                <a:lnTo>
                  <a:pt x="4838122" y="1800000"/>
                </a:lnTo>
                <a:lnTo>
                  <a:pt x="4806728" y="1846984"/>
                </a:lnTo>
                <a:lnTo>
                  <a:pt x="4769470" y="1889470"/>
                </a:lnTo>
                <a:lnTo>
                  <a:pt x="4726984" y="1926728"/>
                </a:lnTo>
                <a:lnTo>
                  <a:pt x="4680000" y="1958122"/>
                </a:lnTo>
                <a:lnTo>
                  <a:pt x="4629319" y="1983115"/>
                </a:lnTo>
                <a:lnTo>
                  <a:pt x="4575809" y="2001279"/>
                </a:lnTo>
                <a:lnTo>
                  <a:pt x="4520387" y="2012304"/>
                </a:lnTo>
                <a:lnTo>
                  <a:pt x="4464000" y="2016000"/>
                </a:lnTo>
                <a:lnTo>
                  <a:pt x="0" y="2016000"/>
                </a:lnTo>
                <a:close/>
              </a:path>
            </a:pathLst>
          </a:custGeom>
          <a:solidFill>
            <a:srgbClr val="EFF2F7"/>
          </a:solidFill>
          <a:ln>
            <a:noFill/>
          </a:ln>
        </p:spPr>
        <p:txBody>
          <a:bodyPr rtlCol="0" anchor="ctr"/>
          <a:lstStyle/>
          <a:p>
            <a:pPr algn="ctr"/>
          </a:p>
        </p:txBody>
      </p:sp>
      <p:sp>
        <p:nvSpPr>
          <p:cNvPr id="16" name="Freeform 15"/>
          <p:cNvSpPr/>
          <p:nvPr/>
        </p:nvSpPr>
        <p:spPr>
          <a:xfrm>
            <a:off x="5832000" y="373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6084000" y="2088000"/>
            <a:ext cx="504000" cy="504000"/>
          </a:xfrm>
          <a:prstGeom prst="rect">
            <a:avLst/>
          </a:prstGeom>
          <a:noFill/>
        </p:spPr>
        <p:txBody>
          <a:bodyPr wrap="square" lIns="0" rIns="0" tIns="0" bIns="0" anchor="t">
            <a:spAutoFit/>
          </a:bodyPr>
          <a:lstStyle/>
          <a:p>
            <a:pPr algn="l">
              <a:lnSpc>
                <a:spcPct val="110000"/>
              </a:lnSpc>
            </a:pPr>
            <a:r>
              <a:rPr sz="2600" b="0">
                <a:solidFill>
                  <a:srgbClr val="9A6512"/>
                </a:solidFill>
                <a:latin typeface="Arial"/>
              </a:rPr>
              <a:t>2</a:t>
            </a:r>
          </a:p>
        </p:txBody>
      </p:sp>
      <p:sp>
        <p:nvSpPr>
          <p:cNvPr id="18" name="TextBox 17"/>
          <p:cNvSpPr txBox="1"/>
          <p:nvPr/>
        </p:nvSpPr>
        <p:spPr>
          <a:xfrm>
            <a:off x="6552000" y="2124000"/>
            <a:ext cx="3960000" cy="1728000"/>
          </a:xfrm>
          <a:prstGeom prst="rect">
            <a:avLst/>
          </a:prstGeom>
          <a:noFill/>
        </p:spPr>
        <p:txBody>
          <a:bodyPr wrap="square" lIns="0" rIns="0" tIns="0" bIns="0" anchor="t">
            <a:spAutoFit/>
          </a:bodyPr>
          <a:lstStyle/>
          <a:p>
            <a:pPr algn="l">
              <a:lnSpc>
                <a:spcPct val="115000"/>
              </a:lnSpc>
            </a:pPr>
            <a:r>
              <a:rPr sz="1300" b="0">
                <a:solidFill>
                  <a:srgbClr val="13213A"/>
                </a:solidFill>
                <a:latin typeface="Arial"/>
              </a:rPr>
              <a:t>Motståndarna menade att rösträtt skulle förtjänas, genom skatt eller värnplikt, och att nya väljare kunde skada landet. Liknande argument användes mot fler män 1902 och mot kvinnorna 1912 och 1913.</a:t>
            </a:r>
          </a:p>
        </p:txBody>
      </p:sp>
      <p:sp>
        <p:nvSpPr>
          <p:cNvPr id="19" name="Freeform 18"/>
          <p:cNvSpPr/>
          <p:nvPr/>
        </p:nvSpPr>
        <p:spPr>
          <a:xfrm>
            <a:off x="720000" y="4104000"/>
            <a:ext cx="4896000" cy="2016000"/>
          </a:xfrm>
          <a:custGeom>
            <a:avLst/>
            <a:gdLst/>
            <a:ahLst/>
            <a:cxnLst/>
            <a:rect l="l" t="t" r="r" b="b"/>
            <a:pathLst>
              <a:path w="4896000" h="2016000">
                <a:moveTo>
                  <a:pt x="0" y="0"/>
                </a:moveTo>
                <a:lnTo>
                  <a:pt x="4464000" y="0"/>
                </a:lnTo>
                <a:lnTo>
                  <a:pt x="4520387" y="3695"/>
                </a:lnTo>
                <a:lnTo>
                  <a:pt x="4575809" y="14720"/>
                </a:lnTo>
                <a:lnTo>
                  <a:pt x="4629319" y="32884"/>
                </a:lnTo>
                <a:lnTo>
                  <a:pt x="4680000" y="57877"/>
                </a:lnTo>
                <a:lnTo>
                  <a:pt x="4726984" y="89271"/>
                </a:lnTo>
                <a:lnTo>
                  <a:pt x="4769470" y="126529"/>
                </a:lnTo>
                <a:lnTo>
                  <a:pt x="4806728" y="169015"/>
                </a:lnTo>
                <a:lnTo>
                  <a:pt x="4838122" y="216000"/>
                </a:lnTo>
                <a:lnTo>
                  <a:pt x="4863115" y="266680"/>
                </a:lnTo>
                <a:lnTo>
                  <a:pt x="4881279" y="320190"/>
                </a:lnTo>
                <a:lnTo>
                  <a:pt x="4892304" y="375612"/>
                </a:lnTo>
                <a:lnTo>
                  <a:pt x="4896000" y="432000"/>
                </a:lnTo>
                <a:lnTo>
                  <a:pt x="4896000" y="1584000"/>
                </a:lnTo>
                <a:lnTo>
                  <a:pt x="4892304" y="1640387"/>
                </a:lnTo>
                <a:lnTo>
                  <a:pt x="4881279" y="1695809"/>
                </a:lnTo>
                <a:lnTo>
                  <a:pt x="4863115" y="1749319"/>
                </a:lnTo>
                <a:lnTo>
                  <a:pt x="4838122" y="1800000"/>
                </a:lnTo>
                <a:lnTo>
                  <a:pt x="4806728" y="1846984"/>
                </a:lnTo>
                <a:lnTo>
                  <a:pt x="4769470" y="1889470"/>
                </a:lnTo>
                <a:lnTo>
                  <a:pt x="4726984" y="1926728"/>
                </a:lnTo>
                <a:lnTo>
                  <a:pt x="4680000" y="1958122"/>
                </a:lnTo>
                <a:lnTo>
                  <a:pt x="4629319" y="1983115"/>
                </a:lnTo>
                <a:lnTo>
                  <a:pt x="4575809" y="2001279"/>
                </a:lnTo>
                <a:lnTo>
                  <a:pt x="4520387" y="2012304"/>
                </a:lnTo>
                <a:lnTo>
                  <a:pt x="4464000" y="2016000"/>
                </a:lnTo>
                <a:lnTo>
                  <a:pt x="0" y="2016000"/>
                </a:lnTo>
                <a:close/>
              </a:path>
            </a:pathLst>
          </a:custGeom>
          <a:solidFill>
            <a:srgbClr val="EFF2F7"/>
          </a:solidFill>
          <a:ln>
            <a:noFill/>
          </a:ln>
        </p:spPr>
        <p:txBody>
          <a:bodyPr rtlCol="0" anchor="ctr"/>
          <a:lstStyle/>
          <a:p>
            <a:pPr algn="ctr"/>
          </a:p>
        </p:txBody>
      </p:sp>
      <p:sp>
        <p:nvSpPr>
          <p:cNvPr id="20" name="Freeform 19"/>
          <p:cNvSpPr/>
          <p:nvPr/>
        </p:nvSpPr>
        <p:spPr>
          <a:xfrm>
            <a:off x="720000" y="589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972000" y="4248000"/>
            <a:ext cx="504000" cy="504000"/>
          </a:xfrm>
          <a:prstGeom prst="rect">
            <a:avLst/>
          </a:prstGeom>
          <a:noFill/>
        </p:spPr>
        <p:txBody>
          <a:bodyPr wrap="square" lIns="0" rIns="0" tIns="0" bIns="0" anchor="t">
            <a:spAutoFit/>
          </a:bodyPr>
          <a:lstStyle/>
          <a:p>
            <a:pPr algn="l">
              <a:lnSpc>
                <a:spcPct val="110000"/>
              </a:lnSpc>
            </a:pPr>
            <a:r>
              <a:rPr sz="2600" b="0">
                <a:solidFill>
                  <a:srgbClr val="9A6512"/>
                </a:solidFill>
                <a:latin typeface="Arial"/>
              </a:rPr>
              <a:t>3</a:t>
            </a:r>
          </a:p>
        </p:txBody>
      </p:sp>
      <p:sp>
        <p:nvSpPr>
          <p:cNvPr id="22" name="TextBox 21"/>
          <p:cNvSpPr txBox="1"/>
          <p:nvPr/>
        </p:nvSpPr>
        <p:spPr>
          <a:xfrm>
            <a:off x="1440000" y="4284000"/>
            <a:ext cx="3960000" cy="1728000"/>
          </a:xfrm>
          <a:prstGeom prst="rect">
            <a:avLst/>
          </a:prstGeom>
          <a:noFill/>
        </p:spPr>
        <p:txBody>
          <a:bodyPr wrap="square" lIns="0" rIns="0" tIns="0" bIns="0" anchor="t">
            <a:spAutoFit/>
          </a:bodyPr>
          <a:lstStyle/>
          <a:p>
            <a:pPr algn="l">
              <a:lnSpc>
                <a:spcPct val="115000"/>
              </a:lnSpc>
            </a:pPr>
            <a:r>
              <a:rPr sz="1300" b="0">
                <a:solidFill>
                  <a:srgbClr val="13213A"/>
                </a:solidFill>
                <a:latin typeface="Arial"/>
              </a:rPr>
              <a:t>Rösträttsrörelsen använde många sätt: demonstrationer, möten, affischer och en namninsamling med 350 000 namn. Första kammaren sa ändå nej flera gånger innan beslutet kom 1919.</a:t>
            </a:r>
          </a:p>
        </p:txBody>
      </p:sp>
      <p:sp>
        <p:nvSpPr>
          <p:cNvPr id="23" name="Freeform 22"/>
          <p:cNvSpPr/>
          <p:nvPr/>
        </p:nvSpPr>
        <p:spPr>
          <a:xfrm>
            <a:off x="5832000" y="4104000"/>
            <a:ext cx="4896000" cy="2016000"/>
          </a:xfrm>
          <a:custGeom>
            <a:avLst/>
            <a:gdLst/>
            <a:ahLst/>
            <a:cxnLst/>
            <a:rect l="l" t="t" r="r" b="b"/>
            <a:pathLst>
              <a:path w="4896000" h="2016000">
                <a:moveTo>
                  <a:pt x="0" y="0"/>
                </a:moveTo>
                <a:lnTo>
                  <a:pt x="4464000" y="0"/>
                </a:lnTo>
                <a:lnTo>
                  <a:pt x="4520387" y="3695"/>
                </a:lnTo>
                <a:lnTo>
                  <a:pt x="4575809" y="14720"/>
                </a:lnTo>
                <a:lnTo>
                  <a:pt x="4629319" y="32884"/>
                </a:lnTo>
                <a:lnTo>
                  <a:pt x="4680000" y="57877"/>
                </a:lnTo>
                <a:lnTo>
                  <a:pt x="4726984" y="89271"/>
                </a:lnTo>
                <a:lnTo>
                  <a:pt x="4769470" y="126529"/>
                </a:lnTo>
                <a:lnTo>
                  <a:pt x="4806728" y="169015"/>
                </a:lnTo>
                <a:lnTo>
                  <a:pt x="4838122" y="216000"/>
                </a:lnTo>
                <a:lnTo>
                  <a:pt x="4863115" y="266680"/>
                </a:lnTo>
                <a:lnTo>
                  <a:pt x="4881279" y="320190"/>
                </a:lnTo>
                <a:lnTo>
                  <a:pt x="4892304" y="375612"/>
                </a:lnTo>
                <a:lnTo>
                  <a:pt x="4896000" y="432000"/>
                </a:lnTo>
                <a:lnTo>
                  <a:pt x="4896000" y="1584000"/>
                </a:lnTo>
                <a:lnTo>
                  <a:pt x="4892304" y="1640387"/>
                </a:lnTo>
                <a:lnTo>
                  <a:pt x="4881279" y="1695809"/>
                </a:lnTo>
                <a:lnTo>
                  <a:pt x="4863115" y="1749319"/>
                </a:lnTo>
                <a:lnTo>
                  <a:pt x="4838122" y="1800000"/>
                </a:lnTo>
                <a:lnTo>
                  <a:pt x="4806728" y="1846984"/>
                </a:lnTo>
                <a:lnTo>
                  <a:pt x="4769470" y="1889470"/>
                </a:lnTo>
                <a:lnTo>
                  <a:pt x="4726984" y="1926728"/>
                </a:lnTo>
                <a:lnTo>
                  <a:pt x="4680000" y="1958122"/>
                </a:lnTo>
                <a:lnTo>
                  <a:pt x="4629319" y="1983115"/>
                </a:lnTo>
                <a:lnTo>
                  <a:pt x="4575809" y="2001279"/>
                </a:lnTo>
                <a:lnTo>
                  <a:pt x="4520387" y="2012304"/>
                </a:lnTo>
                <a:lnTo>
                  <a:pt x="4464000" y="2016000"/>
                </a:lnTo>
                <a:lnTo>
                  <a:pt x="0" y="2016000"/>
                </a:lnTo>
                <a:close/>
              </a:path>
            </a:pathLst>
          </a:custGeom>
          <a:solidFill>
            <a:srgbClr val="EFF2F7"/>
          </a:solidFill>
          <a:ln>
            <a:noFill/>
          </a:ln>
        </p:spPr>
        <p:txBody>
          <a:bodyPr rtlCol="0" anchor="ctr"/>
          <a:lstStyle/>
          <a:p>
            <a:pPr algn="ctr"/>
          </a:p>
        </p:txBody>
      </p:sp>
      <p:sp>
        <p:nvSpPr>
          <p:cNvPr id="24" name="Freeform 23"/>
          <p:cNvSpPr/>
          <p:nvPr/>
        </p:nvSpPr>
        <p:spPr>
          <a:xfrm>
            <a:off x="5832000" y="589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5" name="TextBox 24"/>
          <p:cNvSpPr txBox="1"/>
          <p:nvPr/>
        </p:nvSpPr>
        <p:spPr>
          <a:xfrm>
            <a:off x="6084000" y="4248000"/>
            <a:ext cx="504000" cy="504000"/>
          </a:xfrm>
          <a:prstGeom prst="rect">
            <a:avLst/>
          </a:prstGeom>
          <a:noFill/>
        </p:spPr>
        <p:txBody>
          <a:bodyPr wrap="square" lIns="0" rIns="0" tIns="0" bIns="0" anchor="t">
            <a:spAutoFit/>
          </a:bodyPr>
          <a:lstStyle/>
          <a:p>
            <a:pPr algn="l">
              <a:lnSpc>
                <a:spcPct val="110000"/>
              </a:lnSpc>
            </a:pPr>
            <a:r>
              <a:rPr sz="2600" b="0">
                <a:solidFill>
                  <a:srgbClr val="9A6512"/>
                </a:solidFill>
                <a:latin typeface="Arial"/>
              </a:rPr>
              <a:t>4</a:t>
            </a:r>
          </a:p>
        </p:txBody>
      </p:sp>
      <p:sp>
        <p:nvSpPr>
          <p:cNvPr id="26" name="TextBox 25"/>
          <p:cNvSpPr txBox="1"/>
          <p:nvPr/>
        </p:nvSpPr>
        <p:spPr>
          <a:xfrm>
            <a:off x="6552000" y="4284000"/>
            <a:ext cx="3960000" cy="1728000"/>
          </a:xfrm>
          <a:prstGeom prst="rect">
            <a:avLst/>
          </a:prstGeom>
          <a:noFill/>
        </p:spPr>
        <p:txBody>
          <a:bodyPr wrap="square" lIns="0" rIns="0" tIns="0" bIns="0" anchor="t">
            <a:spAutoFit/>
          </a:bodyPr>
          <a:lstStyle/>
          <a:p>
            <a:pPr algn="l">
              <a:lnSpc>
                <a:spcPct val="115000"/>
              </a:lnSpc>
            </a:pPr>
            <a:r>
              <a:rPr sz="1300" b="0">
                <a:solidFill>
                  <a:srgbClr val="13213A"/>
                </a:solidFill>
                <a:latin typeface="Arial"/>
              </a:rPr>
              <a:t>Källor från polisen och från vittnen kan beskriva samma kväll olika. Därför behöver man jämföra källor. Rätten dömde inte Anna Maria Engström för upplopp, men gav henne böter för att hon försökt få folkmassan att inte lyda polisen.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5184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61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292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5</a:t>
            </a:r>
          </a:p>
        </p:txBody>
      </p:sp>
      <p:sp>
        <p:nvSpPr>
          <p:cNvPr id="5" name="TextBox 4"/>
          <p:cNvSpPr txBox="1"/>
          <p:nvPr/>
        </p:nvSpPr>
        <p:spPr>
          <a:xfrm>
            <a:off x="11635200" y="5688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Innan du går</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5 · När blev Sverige en demokrati?</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Fyra svar</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3 min</a:t>
            </a:r>
          </a:p>
        </p:txBody>
      </p:sp>
      <p:sp>
        <p:nvSpPr>
          <p:cNvPr id="11" name="Freeform 10"/>
          <p:cNvSpPr/>
          <p:nvPr/>
        </p:nvSpPr>
        <p:spPr>
          <a:xfrm>
            <a:off x="720000" y="1944000"/>
            <a:ext cx="2304000" cy="3312000"/>
          </a:xfrm>
          <a:custGeom>
            <a:avLst/>
            <a:gdLst/>
            <a:ahLst/>
            <a:cxnLst/>
            <a:rect l="l" t="t" r="r" b="b"/>
            <a:pathLst>
              <a:path w="2304000" h="3312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2880000"/>
                </a:lnTo>
                <a:lnTo>
                  <a:pt x="2300304" y="2936387"/>
                </a:lnTo>
                <a:lnTo>
                  <a:pt x="2289279" y="2991809"/>
                </a:lnTo>
                <a:lnTo>
                  <a:pt x="2271115" y="3045319"/>
                </a:lnTo>
                <a:lnTo>
                  <a:pt x="2246122" y="3096000"/>
                </a:lnTo>
                <a:lnTo>
                  <a:pt x="2214728" y="3142984"/>
                </a:lnTo>
                <a:lnTo>
                  <a:pt x="2177470" y="3185470"/>
                </a:lnTo>
                <a:lnTo>
                  <a:pt x="2134984" y="3222728"/>
                </a:lnTo>
                <a:lnTo>
                  <a:pt x="2088000" y="3254122"/>
                </a:lnTo>
                <a:lnTo>
                  <a:pt x="2037319" y="3279115"/>
                </a:lnTo>
                <a:lnTo>
                  <a:pt x="1983809" y="3297279"/>
                </a:lnTo>
                <a:lnTo>
                  <a:pt x="1928387" y="3308304"/>
                </a:lnTo>
                <a:lnTo>
                  <a:pt x="1872000" y="3312000"/>
                </a:lnTo>
                <a:lnTo>
                  <a:pt x="0" y="3312000"/>
                </a:lnTo>
                <a:close/>
              </a:path>
            </a:pathLst>
          </a:custGeom>
          <a:solidFill>
            <a:srgbClr val="EFF2F7"/>
          </a:solidFill>
          <a:ln>
            <a:noFill/>
          </a:ln>
        </p:spPr>
        <p:txBody>
          <a:bodyPr rtlCol="0" anchor="ctr"/>
          <a:lstStyle/>
          <a:p>
            <a:pPr algn="ctr"/>
          </a:p>
        </p:txBody>
      </p:sp>
      <p:sp>
        <p:nvSpPr>
          <p:cNvPr id="12" name="Freeform 11"/>
          <p:cNvSpPr/>
          <p:nvPr/>
        </p:nvSpPr>
        <p:spPr>
          <a:xfrm>
            <a:off x="720000" y="503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936000" y="2088000"/>
            <a:ext cx="1872000" cy="504000"/>
          </a:xfrm>
          <a:prstGeom prst="rect">
            <a:avLst/>
          </a:prstGeom>
          <a:noFill/>
        </p:spPr>
        <p:txBody>
          <a:bodyPr wrap="square" lIns="0" rIns="0" tIns="0" bIns="0" anchor="t">
            <a:spAutoFit/>
          </a:bodyPr>
          <a:lstStyle/>
          <a:p>
            <a:pPr algn="l">
              <a:lnSpc>
                <a:spcPct val="110000"/>
              </a:lnSpc>
            </a:pPr>
            <a:r>
              <a:rPr sz="3000" b="1">
                <a:solidFill>
                  <a:srgbClr val="9A6512"/>
                </a:solidFill>
                <a:latin typeface="Arial"/>
              </a:rPr>
              <a:t>1909</a:t>
            </a:r>
          </a:p>
        </p:txBody>
      </p:sp>
      <p:sp>
        <p:nvSpPr>
          <p:cNvPr id="14" name="TextBox 13"/>
          <p:cNvSpPr txBox="1"/>
          <p:nvPr/>
        </p:nvSpPr>
        <p:spPr>
          <a:xfrm>
            <a:off x="936000" y="2736000"/>
            <a:ext cx="1944000" cy="2448000"/>
          </a:xfrm>
          <a:prstGeom prst="rect">
            <a:avLst/>
          </a:prstGeom>
          <a:noFill/>
        </p:spPr>
        <p:txBody>
          <a:bodyPr wrap="square" lIns="0" rIns="0" tIns="0" bIns="0" anchor="t">
            <a:spAutoFit/>
          </a:bodyPr>
          <a:lstStyle/>
          <a:p>
            <a:pPr algn="l">
              <a:lnSpc>
                <a:spcPct val="115000"/>
              </a:lnSpc>
            </a:pPr>
            <a:r>
              <a:rPr sz="1250" b="0">
                <a:solidFill>
                  <a:srgbClr val="13213A"/>
                </a:solidFill>
                <a:latin typeface="Arial"/>
              </a:rPr>
              <a:t>Alla män från 24 år fick rösta till andra kammaren, om de hade betalat sin skatt och inte fick hjälp av fattigvården. Ingen kvinna fick rösta.</a:t>
            </a:r>
          </a:p>
        </p:txBody>
      </p:sp>
      <p:sp>
        <p:nvSpPr>
          <p:cNvPr id="15" name="Freeform 14"/>
          <p:cNvSpPr/>
          <p:nvPr/>
        </p:nvSpPr>
        <p:spPr>
          <a:xfrm>
            <a:off x="3240000" y="1944000"/>
            <a:ext cx="2304000" cy="3312000"/>
          </a:xfrm>
          <a:custGeom>
            <a:avLst/>
            <a:gdLst/>
            <a:ahLst/>
            <a:cxnLst/>
            <a:rect l="l" t="t" r="r" b="b"/>
            <a:pathLst>
              <a:path w="2304000" h="3312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2880000"/>
                </a:lnTo>
                <a:lnTo>
                  <a:pt x="2300304" y="2936387"/>
                </a:lnTo>
                <a:lnTo>
                  <a:pt x="2289279" y="2991809"/>
                </a:lnTo>
                <a:lnTo>
                  <a:pt x="2271115" y="3045319"/>
                </a:lnTo>
                <a:lnTo>
                  <a:pt x="2246122" y="3096000"/>
                </a:lnTo>
                <a:lnTo>
                  <a:pt x="2214728" y="3142984"/>
                </a:lnTo>
                <a:lnTo>
                  <a:pt x="2177470" y="3185470"/>
                </a:lnTo>
                <a:lnTo>
                  <a:pt x="2134984" y="3222728"/>
                </a:lnTo>
                <a:lnTo>
                  <a:pt x="2088000" y="3254122"/>
                </a:lnTo>
                <a:lnTo>
                  <a:pt x="2037319" y="3279115"/>
                </a:lnTo>
                <a:lnTo>
                  <a:pt x="1983809" y="3297279"/>
                </a:lnTo>
                <a:lnTo>
                  <a:pt x="1928387" y="3308304"/>
                </a:lnTo>
                <a:lnTo>
                  <a:pt x="1872000" y="3312000"/>
                </a:lnTo>
                <a:lnTo>
                  <a:pt x="0" y="3312000"/>
                </a:lnTo>
                <a:close/>
              </a:path>
            </a:pathLst>
          </a:custGeom>
          <a:solidFill>
            <a:srgbClr val="EFF2F7"/>
          </a:solidFill>
          <a:ln>
            <a:noFill/>
          </a:ln>
        </p:spPr>
        <p:txBody>
          <a:bodyPr rtlCol="0" anchor="ctr"/>
          <a:lstStyle/>
          <a:p>
            <a:pPr algn="ctr"/>
          </a:p>
        </p:txBody>
      </p:sp>
      <p:sp>
        <p:nvSpPr>
          <p:cNvPr id="16" name="Freeform 15"/>
          <p:cNvSpPr/>
          <p:nvPr/>
        </p:nvSpPr>
        <p:spPr>
          <a:xfrm>
            <a:off x="3240000" y="503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3456000" y="2088000"/>
            <a:ext cx="1872000" cy="504000"/>
          </a:xfrm>
          <a:prstGeom prst="rect">
            <a:avLst/>
          </a:prstGeom>
          <a:noFill/>
        </p:spPr>
        <p:txBody>
          <a:bodyPr wrap="square" lIns="0" rIns="0" tIns="0" bIns="0" anchor="t">
            <a:spAutoFit/>
          </a:bodyPr>
          <a:lstStyle/>
          <a:p>
            <a:pPr algn="l">
              <a:lnSpc>
                <a:spcPct val="110000"/>
              </a:lnSpc>
            </a:pPr>
            <a:r>
              <a:rPr sz="3000" b="1">
                <a:solidFill>
                  <a:srgbClr val="9A6512"/>
                </a:solidFill>
                <a:latin typeface="Arial"/>
              </a:rPr>
              <a:t>1921</a:t>
            </a:r>
          </a:p>
        </p:txBody>
      </p:sp>
      <p:sp>
        <p:nvSpPr>
          <p:cNvPr id="18" name="TextBox 17"/>
          <p:cNvSpPr txBox="1"/>
          <p:nvPr/>
        </p:nvSpPr>
        <p:spPr>
          <a:xfrm>
            <a:off x="3456000" y="2736000"/>
            <a:ext cx="1944000" cy="2448000"/>
          </a:xfrm>
          <a:prstGeom prst="rect">
            <a:avLst/>
          </a:prstGeom>
          <a:noFill/>
        </p:spPr>
        <p:txBody>
          <a:bodyPr wrap="square" lIns="0" rIns="0" tIns="0" bIns="0" anchor="t">
            <a:spAutoFit/>
          </a:bodyPr>
          <a:lstStyle/>
          <a:p>
            <a:pPr algn="l">
              <a:lnSpc>
                <a:spcPct val="115000"/>
              </a:lnSpc>
            </a:pPr>
            <a:r>
              <a:rPr sz="1250" b="0">
                <a:solidFill>
                  <a:srgbClr val="13213A"/>
                </a:solidFill>
                <a:latin typeface="Arial"/>
              </a:rPr>
              <a:t>Kvinnor röstade för första gången i ett riksdagsval, efter riksdagens beslut 1919 om allmän och lika rösträtt. Men den som inte hade gjort värnplikt fick inte rösta förrän 1924.</a:t>
            </a:r>
          </a:p>
        </p:txBody>
      </p:sp>
      <p:sp>
        <p:nvSpPr>
          <p:cNvPr id="19" name="Freeform 18"/>
          <p:cNvSpPr/>
          <p:nvPr/>
        </p:nvSpPr>
        <p:spPr>
          <a:xfrm>
            <a:off x="5760000" y="1944000"/>
            <a:ext cx="2304000" cy="3312000"/>
          </a:xfrm>
          <a:custGeom>
            <a:avLst/>
            <a:gdLst/>
            <a:ahLst/>
            <a:cxnLst/>
            <a:rect l="l" t="t" r="r" b="b"/>
            <a:pathLst>
              <a:path w="2304000" h="3312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2880000"/>
                </a:lnTo>
                <a:lnTo>
                  <a:pt x="2300304" y="2936387"/>
                </a:lnTo>
                <a:lnTo>
                  <a:pt x="2289279" y="2991809"/>
                </a:lnTo>
                <a:lnTo>
                  <a:pt x="2271115" y="3045319"/>
                </a:lnTo>
                <a:lnTo>
                  <a:pt x="2246122" y="3096000"/>
                </a:lnTo>
                <a:lnTo>
                  <a:pt x="2214728" y="3142984"/>
                </a:lnTo>
                <a:lnTo>
                  <a:pt x="2177470" y="3185470"/>
                </a:lnTo>
                <a:lnTo>
                  <a:pt x="2134984" y="3222728"/>
                </a:lnTo>
                <a:lnTo>
                  <a:pt x="2088000" y="3254122"/>
                </a:lnTo>
                <a:lnTo>
                  <a:pt x="2037319" y="3279115"/>
                </a:lnTo>
                <a:lnTo>
                  <a:pt x="1983809" y="3297279"/>
                </a:lnTo>
                <a:lnTo>
                  <a:pt x="1928387" y="3308304"/>
                </a:lnTo>
                <a:lnTo>
                  <a:pt x="1872000" y="3312000"/>
                </a:lnTo>
                <a:lnTo>
                  <a:pt x="0" y="3312000"/>
                </a:lnTo>
                <a:close/>
              </a:path>
            </a:pathLst>
          </a:custGeom>
          <a:solidFill>
            <a:srgbClr val="EFF2F7"/>
          </a:solidFill>
          <a:ln>
            <a:noFill/>
          </a:ln>
        </p:spPr>
        <p:txBody>
          <a:bodyPr rtlCol="0" anchor="ctr"/>
          <a:lstStyle/>
          <a:p>
            <a:pPr algn="ctr"/>
          </a:p>
        </p:txBody>
      </p:sp>
      <p:sp>
        <p:nvSpPr>
          <p:cNvPr id="20" name="Freeform 19"/>
          <p:cNvSpPr/>
          <p:nvPr/>
        </p:nvSpPr>
        <p:spPr>
          <a:xfrm>
            <a:off x="5760000" y="503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5976000" y="2088000"/>
            <a:ext cx="1872000" cy="504000"/>
          </a:xfrm>
          <a:prstGeom prst="rect">
            <a:avLst/>
          </a:prstGeom>
          <a:noFill/>
        </p:spPr>
        <p:txBody>
          <a:bodyPr wrap="square" lIns="0" rIns="0" tIns="0" bIns="0" anchor="t">
            <a:spAutoFit/>
          </a:bodyPr>
          <a:lstStyle/>
          <a:p>
            <a:pPr algn="l">
              <a:lnSpc>
                <a:spcPct val="110000"/>
              </a:lnSpc>
            </a:pPr>
            <a:r>
              <a:rPr sz="3000" b="1">
                <a:solidFill>
                  <a:srgbClr val="9A6512"/>
                </a:solidFill>
                <a:latin typeface="Arial"/>
              </a:rPr>
              <a:t>1948</a:t>
            </a:r>
          </a:p>
        </p:txBody>
      </p:sp>
      <p:sp>
        <p:nvSpPr>
          <p:cNvPr id="22" name="TextBox 21"/>
          <p:cNvSpPr txBox="1"/>
          <p:nvPr/>
        </p:nvSpPr>
        <p:spPr>
          <a:xfrm>
            <a:off x="5976000" y="2736000"/>
            <a:ext cx="1944000" cy="2448000"/>
          </a:xfrm>
          <a:prstGeom prst="rect">
            <a:avLst/>
          </a:prstGeom>
          <a:noFill/>
        </p:spPr>
        <p:txBody>
          <a:bodyPr wrap="square" lIns="0" rIns="0" tIns="0" bIns="0" anchor="t">
            <a:spAutoFit/>
          </a:bodyPr>
          <a:lstStyle/>
          <a:p>
            <a:pPr algn="l">
              <a:lnSpc>
                <a:spcPct val="115000"/>
              </a:lnSpc>
            </a:pPr>
            <a:r>
              <a:rPr sz="1250" b="0">
                <a:solidFill>
                  <a:srgbClr val="13213A"/>
                </a:solidFill>
                <a:latin typeface="Arial"/>
              </a:rPr>
              <a:t>Den som fick hjälp av fattigvården eller var i konkurs fick nu också rösta. Kvar stod bara de som var omyndigförklarade av en domstol.</a:t>
            </a:r>
          </a:p>
        </p:txBody>
      </p:sp>
      <p:sp>
        <p:nvSpPr>
          <p:cNvPr id="23" name="Freeform 22"/>
          <p:cNvSpPr/>
          <p:nvPr/>
        </p:nvSpPr>
        <p:spPr>
          <a:xfrm>
            <a:off x="8280000" y="1944000"/>
            <a:ext cx="2304000" cy="3312000"/>
          </a:xfrm>
          <a:custGeom>
            <a:avLst/>
            <a:gdLst/>
            <a:ahLst/>
            <a:cxnLst/>
            <a:rect l="l" t="t" r="r" b="b"/>
            <a:pathLst>
              <a:path w="2304000" h="3312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2880000"/>
                </a:lnTo>
                <a:lnTo>
                  <a:pt x="2300304" y="2936387"/>
                </a:lnTo>
                <a:lnTo>
                  <a:pt x="2289279" y="2991809"/>
                </a:lnTo>
                <a:lnTo>
                  <a:pt x="2271115" y="3045319"/>
                </a:lnTo>
                <a:lnTo>
                  <a:pt x="2246122" y="3096000"/>
                </a:lnTo>
                <a:lnTo>
                  <a:pt x="2214728" y="3142984"/>
                </a:lnTo>
                <a:lnTo>
                  <a:pt x="2177470" y="3185470"/>
                </a:lnTo>
                <a:lnTo>
                  <a:pt x="2134984" y="3222728"/>
                </a:lnTo>
                <a:lnTo>
                  <a:pt x="2088000" y="3254122"/>
                </a:lnTo>
                <a:lnTo>
                  <a:pt x="2037319" y="3279115"/>
                </a:lnTo>
                <a:lnTo>
                  <a:pt x="1983809" y="3297279"/>
                </a:lnTo>
                <a:lnTo>
                  <a:pt x="1928387" y="3308304"/>
                </a:lnTo>
                <a:lnTo>
                  <a:pt x="1872000" y="3312000"/>
                </a:lnTo>
                <a:lnTo>
                  <a:pt x="0" y="3312000"/>
                </a:lnTo>
                <a:close/>
              </a:path>
            </a:pathLst>
          </a:custGeom>
          <a:solidFill>
            <a:srgbClr val="FBF0DB"/>
          </a:solidFill>
          <a:ln>
            <a:noFill/>
          </a:ln>
        </p:spPr>
        <p:txBody>
          <a:bodyPr rtlCol="0" anchor="ctr"/>
          <a:lstStyle/>
          <a:p>
            <a:pPr algn="ctr"/>
          </a:p>
        </p:txBody>
      </p:sp>
      <p:sp>
        <p:nvSpPr>
          <p:cNvPr id="24" name="Freeform 23"/>
          <p:cNvSpPr/>
          <p:nvPr/>
        </p:nvSpPr>
        <p:spPr>
          <a:xfrm>
            <a:off x="8280000" y="503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5" name="TextBox 24"/>
          <p:cNvSpPr txBox="1"/>
          <p:nvPr/>
        </p:nvSpPr>
        <p:spPr>
          <a:xfrm>
            <a:off x="8496000" y="2088000"/>
            <a:ext cx="1872000" cy="504000"/>
          </a:xfrm>
          <a:prstGeom prst="rect">
            <a:avLst/>
          </a:prstGeom>
          <a:noFill/>
        </p:spPr>
        <p:txBody>
          <a:bodyPr wrap="square" lIns="0" rIns="0" tIns="0" bIns="0" anchor="t">
            <a:spAutoFit/>
          </a:bodyPr>
          <a:lstStyle/>
          <a:p>
            <a:pPr algn="l">
              <a:lnSpc>
                <a:spcPct val="110000"/>
              </a:lnSpc>
            </a:pPr>
            <a:r>
              <a:rPr sz="3000" b="1">
                <a:solidFill>
                  <a:srgbClr val="9A6512"/>
                </a:solidFill>
                <a:latin typeface="Arial"/>
              </a:rPr>
              <a:t>1989</a:t>
            </a:r>
          </a:p>
        </p:txBody>
      </p:sp>
      <p:sp>
        <p:nvSpPr>
          <p:cNvPr id="26" name="TextBox 25"/>
          <p:cNvSpPr txBox="1"/>
          <p:nvPr/>
        </p:nvSpPr>
        <p:spPr>
          <a:xfrm>
            <a:off x="8496000" y="2736000"/>
            <a:ext cx="1944000" cy="2448000"/>
          </a:xfrm>
          <a:prstGeom prst="rect">
            <a:avLst/>
          </a:prstGeom>
          <a:noFill/>
        </p:spPr>
        <p:txBody>
          <a:bodyPr wrap="square" lIns="0" rIns="0" tIns="0" bIns="0" anchor="t">
            <a:spAutoFit/>
          </a:bodyPr>
          <a:lstStyle/>
          <a:p>
            <a:pPr algn="l">
              <a:lnSpc>
                <a:spcPct val="115000"/>
              </a:lnSpc>
            </a:pPr>
            <a:r>
              <a:rPr sz="1250" b="0">
                <a:solidFill>
                  <a:srgbClr val="13213A"/>
                </a:solidFill>
                <a:latin typeface="Arial"/>
              </a:rPr>
              <a:t>Omyndigförklaringen avskaffades. Först då fick alla vuxna medborgare rösta.</a:t>
            </a:r>
          </a:p>
        </p:txBody>
      </p:sp>
      <p:sp>
        <p:nvSpPr>
          <p:cNvPr id="27" name="TextBox 26"/>
          <p:cNvSpPr txBox="1"/>
          <p:nvPr/>
        </p:nvSpPr>
        <p:spPr>
          <a:xfrm>
            <a:off x="720000" y="5472000"/>
            <a:ext cx="10080000" cy="720000"/>
          </a:xfrm>
          <a:prstGeom prst="rect">
            <a:avLst/>
          </a:prstGeom>
          <a:noFill/>
        </p:spPr>
        <p:txBody>
          <a:bodyPr wrap="square" lIns="0" rIns="0" tIns="0" bIns="0" anchor="t">
            <a:spAutoFit/>
          </a:bodyPr>
          <a:lstStyle/>
          <a:p>
            <a:pPr algn="l">
              <a:lnSpc>
                <a:spcPct val="110000"/>
              </a:lnSpc>
            </a:pPr>
            <a:r>
              <a:rPr sz="1600" b="1">
                <a:solidFill>
                  <a:srgbClr val="13213A"/>
                </a:solidFill>
                <a:latin typeface="Arial"/>
              </a:rPr>
              <a:t>Inget av svaren är fel. Det beror på vad man menar med demokrati. Därför är lektionens fråga: varför tog det så lång tid innan alla fick rösta?</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5184000"/>
            <a:ext cx="576000" cy="1080000"/>
          </a:xfrm>
          <a:custGeom>
            <a:avLst/>
            <a:gdLst/>
            <a:ahLst/>
            <a:cxnLst/>
            <a:rect l="l" t="t" r="r" b="b"/>
            <a:pathLst>
              <a:path w="576000" h="1080000">
                <a:moveTo>
                  <a:pt x="576000" y="0"/>
                </a:moveTo>
                <a:lnTo>
                  <a:pt x="576000" y="1080000"/>
                </a:lnTo>
                <a:lnTo>
                  <a:pt x="288000" y="1080000"/>
                </a:lnTo>
                <a:lnTo>
                  <a:pt x="250408" y="1077536"/>
                </a:lnTo>
                <a:lnTo>
                  <a:pt x="213460" y="1070186"/>
                </a:lnTo>
                <a:lnTo>
                  <a:pt x="177787" y="1058077"/>
                </a:lnTo>
                <a:lnTo>
                  <a:pt x="144000" y="1041415"/>
                </a:lnTo>
                <a:lnTo>
                  <a:pt x="112676" y="1020485"/>
                </a:lnTo>
                <a:lnTo>
                  <a:pt x="84353" y="995646"/>
                </a:lnTo>
                <a:lnTo>
                  <a:pt x="59514" y="967323"/>
                </a:lnTo>
                <a:lnTo>
                  <a:pt x="38584" y="936000"/>
                </a:lnTo>
                <a:lnTo>
                  <a:pt x="21922" y="902212"/>
                </a:lnTo>
                <a:lnTo>
                  <a:pt x="9813" y="866539"/>
                </a:lnTo>
                <a:lnTo>
                  <a:pt x="2463" y="829591"/>
                </a:lnTo>
                <a:lnTo>
                  <a:pt x="0" y="792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61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292000"/>
            <a:ext cx="504000" cy="360000"/>
          </a:xfrm>
          <a:prstGeom prst="rect">
            <a:avLst/>
          </a:prstGeom>
          <a:noFill/>
        </p:spPr>
        <p:txBody>
          <a:bodyPr wrap="square" lIns="0" rIns="0" tIns="0" bIns="0" anchor="t">
            <a:spAutoFit/>
          </a:bodyPr>
          <a:lstStyle/>
          <a:p>
            <a:pPr algn="ctr">
              <a:lnSpc>
                <a:spcPct val="110000"/>
              </a:lnSpc>
            </a:pPr>
            <a:r>
              <a:rPr sz="2200" b="0">
                <a:solidFill>
                  <a:srgbClr val="FFFFFF"/>
                </a:solidFill>
                <a:latin typeface="Arial"/>
              </a:rPr>
              <a:t>5</a:t>
            </a:r>
          </a:p>
        </p:txBody>
      </p:sp>
      <p:sp>
        <p:nvSpPr>
          <p:cNvPr id="5" name="TextBox 4"/>
          <p:cNvSpPr txBox="1"/>
          <p:nvPr/>
        </p:nvSpPr>
        <p:spPr>
          <a:xfrm>
            <a:off x="11635200" y="5688000"/>
            <a:ext cx="540000" cy="504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Innan du går</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5</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Exit ticket</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7 min</a:t>
            </a:r>
          </a:p>
        </p:txBody>
      </p:sp>
      <p:sp>
        <p:nvSpPr>
          <p:cNvPr id="11" name="Freeform 10"/>
          <p:cNvSpPr/>
          <p:nvPr/>
        </p:nvSpPr>
        <p:spPr>
          <a:xfrm>
            <a:off x="720000" y="2016000"/>
            <a:ext cx="10080000" cy="1224000"/>
          </a:xfrm>
          <a:custGeom>
            <a:avLst/>
            <a:gdLst/>
            <a:ahLst/>
            <a:cxnLst/>
            <a:rect l="l" t="t" r="r" b="b"/>
            <a:pathLst>
              <a:path w="10080000" h="1224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648000"/>
                </a:lnTo>
                <a:lnTo>
                  <a:pt x="10075072" y="723183"/>
                </a:lnTo>
                <a:lnTo>
                  <a:pt x="10060373" y="797079"/>
                </a:lnTo>
                <a:lnTo>
                  <a:pt x="10036154" y="868425"/>
                </a:lnTo>
                <a:lnTo>
                  <a:pt x="10002830" y="936000"/>
                </a:lnTo>
                <a:lnTo>
                  <a:pt x="9960971" y="998646"/>
                </a:lnTo>
                <a:lnTo>
                  <a:pt x="9911293" y="1055293"/>
                </a:lnTo>
                <a:lnTo>
                  <a:pt x="9854646" y="1104971"/>
                </a:lnTo>
                <a:lnTo>
                  <a:pt x="9792000" y="1146830"/>
                </a:lnTo>
                <a:lnTo>
                  <a:pt x="9724425" y="1180154"/>
                </a:lnTo>
                <a:lnTo>
                  <a:pt x="9653079" y="1204373"/>
                </a:lnTo>
                <a:lnTo>
                  <a:pt x="9579183" y="1219072"/>
                </a:lnTo>
                <a:lnTo>
                  <a:pt x="9504000" y="1224000"/>
                </a:lnTo>
                <a:lnTo>
                  <a:pt x="0" y="1224000"/>
                </a:lnTo>
                <a:close/>
              </a:path>
            </a:pathLst>
          </a:custGeom>
          <a:solidFill>
            <a:srgbClr val="13213A"/>
          </a:solidFill>
          <a:ln>
            <a:noFill/>
          </a:ln>
        </p:spPr>
        <p:txBody>
          <a:bodyPr rtlCol="0" anchor="ctr"/>
          <a:lstStyle/>
          <a:p>
            <a:pPr algn="ctr"/>
          </a:p>
        </p:txBody>
      </p:sp>
      <p:sp>
        <p:nvSpPr>
          <p:cNvPr id="12" name="Freeform 11"/>
          <p:cNvSpPr/>
          <p:nvPr/>
        </p:nvSpPr>
        <p:spPr>
          <a:xfrm>
            <a:off x="720000" y="301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Mitt blad, baksidan</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2600" b="1">
                <a:solidFill>
                  <a:srgbClr val="FFFFFF"/>
                </a:solidFill>
                <a:latin typeface="Arial"/>
              </a:rPr>
              <a:t>Varför tog det så lång tid innan alla fick rösta?</a:t>
            </a:r>
          </a:p>
        </p:txBody>
      </p:sp>
      <p:sp>
        <p:nvSpPr>
          <p:cNvPr id="15" name="Freeform 14"/>
          <p:cNvSpPr/>
          <p:nvPr/>
        </p:nvSpPr>
        <p:spPr>
          <a:xfrm>
            <a:off x="720000" y="3528000"/>
            <a:ext cx="864000" cy="1080000"/>
          </a:xfrm>
          <a:custGeom>
            <a:avLst/>
            <a:gdLst/>
            <a:ahLst/>
            <a:cxnLst/>
            <a:rect l="l" t="t" r="r" b="b"/>
            <a:pathLst>
              <a:path w="864000" h="1080000">
                <a:moveTo>
                  <a:pt x="0" y="0"/>
                </a:moveTo>
                <a:lnTo>
                  <a:pt x="432000" y="0"/>
                </a:lnTo>
                <a:lnTo>
                  <a:pt x="488387" y="3695"/>
                </a:lnTo>
                <a:lnTo>
                  <a:pt x="543809" y="14720"/>
                </a:lnTo>
                <a:lnTo>
                  <a:pt x="597319" y="32884"/>
                </a:lnTo>
                <a:lnTo>
                  <a:pt x="648000" y="57877"/>
                </a:lnTo>
                <a:lnTo>
                  <a:pt x="694984" y="89271"/>
                </a:lnTo>
                <a:lnTo>
                  <a:pt x="737470" y="126529"/>
                </a:lnTo>
                <a:lnTo>
                  <a:pt x="774728" y="169015"/>
                </a:lnTo>
                <a:lnTo>
                  <a:pt x="806122" y="216000"/>
                </a:lnTo>
                <a:lnTo>
                  <a:pt x="831115" y="266680"/>
                </a:lnTo>
                <a:lnTo>
                  <a:pt x="849279" y="320190"/>
                </a:lnTo>
                <a:lnTo>
                  <a:pt x="860304" y="375612"/>
                </a:lnTo>
                <a:lnTo>
                  <a:pt x="864000" y="432000"/>
                </a:lnTo>
                <a:lnTo>
                  <a:pt x="864000" y="648000"/>
                </a:lnTo>
                <a:lnTo>
                  <a:pt x="860304" y="704387"/>
                </a:lnTo>
                <a:lnTo>
                  <a:pt x="849279" y="759809"/>
                </a:lnTo>
                <a:lnTo>
                  <a:pt x="831115" y="813319"/>
                </a:lnTo>
                <a:lnTo>
                  <a:pt x="806122" y="864000"/>
                </a:lnTo>
                <a:lnTo>
                  <a:pt x="774728" y="910984"/>
                </a:lnTo>
                <a:lnTo>
                  <a:pt x="737470" y="953470"/>
                </a:lnTo>
                <a:lnTo>
                  <a:pt x="694984" y="990728"/>
                </a:lnTo>
                <a:lnTo>
                  <a:pt x="648000" y="1022122"/>
                </a:lnTo>
                <a:lnTo>
                  <a:pt x="597319" y="1047115"/>
                </a:lnTo>
                <a:lnTo>
                  <a:pt x="543809" y="1065279"/>
                </a:lnTo>
                <a:lnTo>
                  <a:pt x="488387" y="1076304"/>
                </a:lnTo>
                <a:lnTo>
                  <a:pt x="432000" y="1080000"/>
                </a:lnTo>
                <a:lnTo>
                  <a:pt x="0" y="1080000"/>
                </a:lnTo>
                <a:close/>
              </a:path>
            </a:pathLst>
          </a:custGeom>
          <a:solidFill>
            <a:srgbClr val="FBF0DB"/>
          </a:solidFill>
          <a:ln>
            <a:noFill/>
          </a:ln>
        </p:spPr>
        <p:txBody>
          <a:bodyPr rtlCol="0" anchor="ctr"/>
          <a:lstStyle/>
          <a:p>
            <a:pPr algn="ctr"/>
          </a:p>
        </p:txBody>
      </p:sp>
      <p:sp>
        <p:nvSpPr>
          <p:cNvPr id="16" name="TextBox 15"/>
          <p:cNvSpPr txBox="1"/>
          <p:nvPr/>
        </p:nvSpPr>
        <p:spPr>
          <a:xfrm>
            <a:off x="720000" y="3528000"/>
            <a:ext cx="792000" cy="1080000"/>
          </a:xfrm>
          <a:prstGeom prst="rect">
            <a:avLst/>
          </a:prstGeom>
          <a:noFill/>
        </p:spPr>
        <p:txBody>
          <a:bodyPr wrap="square" lIns="0" rIns="0" tIns="0" bIns="0" anchor="ctr">
            <a:spAutoFit/>
          </a:bodyPr>
          <a:lstStyle/>
          <a:p>
            <a:pPr algn="ctr">
              <a:lnSpc>
                <a:spcPct val="110000"/>
              </a:lnSpc>
            </a:pPr>
            <a:r>
              <a:rPr sz="3000" b="0">
                <a:solidFill>
                  <a:srgbClr val="9A6512"/>
                </a:solidFill>
                <a:latin typeface="Arial"/>
              </a:rPr>
              <a:t>1</a:t>
            </a:r>
          </a:p>
        </p:txBody>
      </p:sp>
      <p:sp>
        <p:nvSpPr>
          <p:cNvPr id="17" name="TextBox 16"/>
          <p:cNvSpPr txBox="1"/>
          <p:nvPr/>
        </p:nvSpPr>
        <p:spPr>
          <a:xfrm>
            <a:off x="1872000" y="3528000"/>
            <a:ext cx="9000000" cy="1080000"/>
          </a:xfrm>
          <a:prstGeom prst="rect">
            <a:avLst/>
          </a:prstGeom>
          <a:noFill/>
        </p:spPr>
        <p:txBody>
          <a:bodyPr wrap="square" lIns="0" rIns="0" tIns="0" bIns="0" anchor="ctr">
            <a:spAutoFit/>
          </a:bodyPr>
          <a:lstStyle/>
          <a:p>
            <a:pPr algn="l">
              <a:lnSpc>
                <a:spcPct val="110000"/>
              </a:lnSpc>
            </a:pPr>
            <a:r>
              <a:rPr sz="2100" b="1">
                <a:solidFill>
                  <a:srgbClr val="13213A"/>
                </a:solidFill>
                <a:latin typeface="Arial"/>
              </a:rPr>
              <a:t>Motståndet. </a:t>
            </a:r>
            <a:r>
              <a:rPr sz="1900" b="0">
                <a:solidFill>
                  <a:srgbClr val="13213A"/>
                </a:solidFill>
                <a:latin typeface="Arial"/>
              </a:rPr>
              <a:t>Vad sa motståndarna? Ge ett exempel ur en källa.</a:t>
            </a:r>
          </a:p>
        </p:txBody>
      </p:sp>
      <p:sp>
        <p:nvSpPr>
          <p:cNvPr id="18" name="Freeform 17"/>
          <p:cNvSpPr/>
          <p:nvPr/>
        </p:nvSpPr>
        <p:spPr>
          <a:xfrm>
            <a:off x="720000" y="4824000"/>
            <a:ext cx="864000" cy="1080000"/>
          </a:xfrm>
          <a:custGeom>
            <a:avLst/>
            <a:gdLst/>
            <a:ahLst/>
            <a:cxnLst/>
            <a:rect l="l" t="t" r="r" b="b"/>
            <a:pathLst>
              <a:path w="864000" h="1080000">
                <a:moveTo>
                  <a:pt x="0" y="0"/>
                </a:moveTo>
                <a:lnTo>
                  <a:pt x="432000" y="0"/>
                </a:lnTo>
                <a:lnTo>
                  <a:pt x="488387" y="3695"/>
                </a:lnTo>
                <a:lnTo>
                  <a:pt x="543809" y="14720"/>
                </a:lnTo>
                <a:lnTo>
                  <a:pt x="597319" y="32884"/>
                </a:lnTo>
                <a:lnTo>
                  <a:pt x="648000" y="57877"/>
                </a:lnTo>
                <a:lnTo>
                  <a:pt x="694984" y="89271"/>
                </a:lnTo>
                <a:lnTo>
                  <a:pt x="737470" y="126529"/>
                </a:lnTo>
                <a:lnTo>
                  <a:pt x="774728" y="169015"/>
                </a:lnTo>
                <a:lnTo>
                  <a:pt x="806122" y="216000"/>
                </a:lnTo>
                <a:lnTo>
                  <a:pt x="831115" y="266680"/>
                </a:lnTo>
                <a:lnTo>
                  <a:pt x="849279" y="320190"/>
                </a:lnTo>
                <a:lnTo>
                  <a:pt x="860304" y="375612"/>
                </a:lnTo>
                <a:lnTo>
                  <a:pt x="864000" y="432000"/>
                </a:lnTo>
                <a:lnTo>
                  <a:pt x="864000" y="648000"/>
                </a:lnTo>
                <a:lnTo>
                  <a:pt x="860304" y="704387"/>
                </a:lnTo>
                <a:lnTo>
                  <a:pt x="849279" y="759809"/>
                </a:lnTo>
                <a:lnTo>
                  <a:pt x="831115" y="813319"/>
                </a:lnTo>
                <a:lnTo>
                  <a:pt x="806122" y="864000"/>
                </a:lnTo>
                <a:lnTo>
                  <a:pt x="774728" y="910984"/>
                </a:lnTo>
                <a:lnTo>
                  <a:pt x="737470" y="953470"/>
                </a:lnTo>
                <a:lnTo>
                  <a:pt x="694984" y="990728"/>
                </a:lnTo>
                <a:lnTo>
                  <a:pt x="648000" y="1022122"/>
                </a:lnTo>
                <a:lnTo>
                  <a:pt x="597319" y="1047115"/>
                </a:lnTo>
                <a:lnTo>
                  <a:pt x="543809" y="1065279"/>
                </a:lnTo>
                <a:lnTo>
                  <a:pt x="488387" y="1076304"/>
                </a:lnTo>
                <a:lnTo>
                  <a:pt x="432000" y="1080000"/>
                </a:lnTo>
                <a:lnTo>
                  <a:pt x="0" y="1080000"/>
                </a:lnTo>
                <a:close/>
              </a:path>
            </a:pathLst>
          </a:custGeom>
          <a:solidFill>
            <a:srgbClr val="FBF0DB"/>
          </a:solidFill>
          <a:ln>
            <a:noFill/>
          </a:ln>
        </p:spPr>
        <p:txBody>
          <a:bodyPr rtlCol="0" anchor="ctr"/>
          <a:lstStyle/>
          <a:p>
            <a:pPr algn="ctr"/>
          </a:p>
        </p:txBody>
      </p:sp>
      <p:sp>
        <p:nvSpPr>
          <p:cNvPr id="19" name="TextBox 18"/>
          <p:cNvSpPr txBox="1"/>
          <p:nvPr/>
        </p:nvSpPr>
        <p:spPr>
          <a:xfrm>
            <a:off x="720000" y="4824000"/>
            <a:ext cx="792000" cy="1080000"/>
          </a:xfrm>
          <a:prstGeom prst="rect">
            <a:avLst/>
          </a:prstGeom>
          <a:noFill/>
        </p:spPr>
        <p:txBody>
          <a:bodyPr wrap="square" lIns="0" rIns="0" tIns="0" bIns="0" anchor="ctr">
            <a:spAutoFit/>
          </a:bodyPr>
          <a:lstStyle/>
          <a:p>
            <a:pPr algn="ctr">
              <a:lnSpc>
                <a:spcPct val="110000"/>
              </a:lnSpc>
            </a:pPr>
            <a:r>
              <a:rPr sz="3000" b="0">
                <a:solidFill>
                  <a:srgbClr val="9A6512"/>
                </a:solidFill>
                <a:latin typeface="Arial"/>
              </a:rPr>
              <a:t>2</a:t>
            </a:r>
          </a:p>
        </p:txBody>
      </p:sp>
      <p:sp>
        <p:nvSpPr>
          <p:cNvPr id="20" name="TextBox 19"/>
          <p:cNvSpPr txBox="1"/>
          <p:nvPr/>
        </p:nvSpPr>
        <p:spPr>
          <a:xfrm>
            <a:off x="1872000" y="4824000"/>
            <a:ext cx="9000000" cy="1080000"/>
          </a:xfrm>
          <a:prstGeom prst="rect">
            <a:avLst/>
          </a:prstGeom>
          <a:noFill/>
        </p:spPr>
        <p:txBody>
          <a:bodyPr wrap="square" lIns="0" rIns="0" tIns="0" bIns="0" anchor="ctr">
            <a:spAutoFit/>
          </a:bodyPr>
          <a:lstStyle/>
          <a:p>
            <a:pPr algn="l">
              <a:lnSpc>
                <a:spcPct val="110000"/>
              </a:lnSpc>
            </a:pPr>
            <a:r>
              <a:rPr sz="2100" b="1">
                <a:solidFill>
                  <a:srgbClr val="13213A"/>
                </a:solidFill>
                <a:latin typeface="Arial"/>
              </a:rPr>
              <a:t>Kampen. </a:t>
            </a:r>
            <a:r>
              <a:rPr sz="1900" b="0">
                <a:solidFill>
                  <a:srgbClr val="13213A"/>
                </a:solidFill>
                <a:latin typeface="Arial"/>
              </a:rPr>
              <a:t>Hur kämpade rösträttsrörelsen? Ge ett exempel ur en källa.</a:t>
            </a:r>
          </a:p>
        </p:txBody>
      </p:sp>
      <p:sp>
        <p:nvSpPr>
          <p:cNvPr id="21" name="TextBox 20"/>
          <p:cNvSpPr txBox="1"/>
          <p:nvPr/>
        </p:nvSpPr>
        <p:spPr>
          <a:xfrm>
            <a:off x="720000" y="6120000"/>
            <a:ext cx="10080000" cy="288000"/>
          </a:xfrm>
          <a:prstGeom prst="rect">
            <a:avLst/>
          </a:prstGeom>
          <a:noFill/>
        </p:spPr>
        <p:txBody>
          <a:bodyPr wrap="square" lIns="0" rIns="0" tIns="0" bIns="0" anchor="t">
            <a:spAutoFit/>
          </a:bodyPr>
          <a:lstStyle/>
          <a:p>
            <a:pPr algn="l">
              <a:lnSpc>
                <a:spcPct val="110000"/>
              </a:lnSpc>
            </a:pPr>
            <a:r>
              <a:rPr sz="1500" b="0">
                <a:solidFill>
                  <a:srgbClr val="566175"/>
                </a:solidFill>
                <a:latin typeface="Arial"/>
              </a:rPr>
              <a:t>Skriv på baksidan av Mitt blad. Lämna bladet när du går.</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Rösträttsstriden i Stockholm</a:t>
            </a:r>
          </a:p>
        </p:txBody>
      </p:sp>
      <p:sp>
        <p:nvSpPr>
          <p:cNvPr id="3" name="TextBox 2"/>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Didaktikstudion</a:t>
            </a:r>
          </a:p>
        </p:txBody>
      </p:sp>
      <p:sp>
        <p:nvSpPr>
          <p:cNvPr id="4" name="TextBox 3"/>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Fler lektioner</a:t>
            </a:r>
          </a:p>
        </p:txBody>
      </p:sp>
      <p:pic>
        <p:nvPicPr>
          <p:cNvPr id="5" name="Picture 4" descr="qr.png"/>
          <p:cNvPicPr>
            <a:picLocks noChangeAspect="1"/>
          </p:cNvPicPr>
          <p:nvPr/>
        </p:nvPicPr>
        <p:blipFill>
          <a:blip r:embed="rId2"/>
          <a:stretch>
            <a:fillRect/>
          </a:stretch>
        </p:blipFill>
        <p:spPr>
          <a:xfrm>
            <a:off x="720000" y="2016000"/>
            <a:ext cx="3600000" cy="3600000"/>
          </a:xfrm>
          <a:prstGeom prst="rect">
            <a:avLst/>
          </a:prstGeom>
        </p:spPr>
      </p:pic>
      <p:sp>
        <p:nvSpPr>
          <p:cNvPr id="6" name="TextBox 5"/>
          <p:cNvSpPr txBox="1"/>
          <p:nvPr/>
        </p:nvSpPr>
        <p:spPr>
          <a:xfrm>
            <a:off x="4860000" y="2520000"/>
            <a:ext cx="6120000" cy="1440000"/>
          </a:xfrm>
          <a:prstGeom prst="rect">
            <a:avLst/>
          </a:prstGeom>
          <a:noFill/>
        </p:spPr>
        <p:txBody>
          <a:bodyPr wrap="square" lIns="0" rIns="0" tIns="0" bIns="0" anchor="t">
            <a:spAutoFit/>
          </a:bodyPr>
          <a:lstStyle/>
          <a:p>
            <a:pPr algn="l">
              <a:lnSpc>
                <a:spcPct val="110000"/>
              </a:lnSpc>
            </a:pPr>
            <a:r>
              <a:rPr sz="2400" b="1">
                <a:solidFill>
                  <a:srgbClr val="13213A"/>
                </a:solidFill>
                <a:latin typeface="Arial"/>
              </a:rPr>
              <a:t>Lektionen och allt material finns på</a:t>
            </a:r>
          </a:p>
          <a:p>
            <a:pPr algn="l">
              <a:lnSpc>
                <a:spcPct val="110000"/>
              </a:lnSpc>
            </a:pPr>
            <a:r>
              <a:rPr sz="2400" b="1">
                <a:solidFill>
                  <a:srgbClr val="13213A"/>
                </a:solidFill>
                <a:latin typeface="Arial"/>
              </a:rPr>
              <a:t>didaktikstudion.se/</a:t>
            </a:r>
          </a:p>
          <a:p>
            <a:pPr algn="l">
              <a:lnSpc>
                <a:spcPct val="110000"/>
              </a:lnSpc>
            </a:pPr>
            <a:r>
              <a:rPr sz="2400" b="1">
                <a:solidFill>
                  <a:srgbClr val="13213A"/>
                </a:solidFill>
                <a:latin typeface="Arial"/>
              </a:rPr>
              <a:t>rostrattsstriden</a:t>
            </a:r>
          </a:p>
        </p:txBody>
      </p:sp>
      <p:sp>
        <p:nvSpPr>
          <p:cNvPr id="7" name="TextBox 6"/>
          <p:cNvSpPr txBox="1"/>
          <p:nvPr/>
        </p:nvSpPr>
        <p:spPr>
          <a:xfrm>
            <a:off x="4860000" y="4248000"/>
            <a:ext cx="6120000" cy="1080000"/>
          </a:xfrm>
          <a:prstGeom prst="rect">
            <a:avLst/>
          </a:prstGeom>
          <a:noFill/>
        </p:spPr>
        <p:txBody>
          <a:bodyPr wrap="square" lIns="0" rIns="0" tIns="0" bIns="0" anchor="t">
            <a:spAutoFit/>
          </a:bodyPr>
          <a:lstStyle/>
          <a:p>
            <a:pPr algn="l">
              <a:lnSpc>
                <a:spcPct val="110000"/>
              </a:lnSpc>
            </a:pPr>
            <a:r>
              <a:rPr sz="1600" b="0">
                <a:solidFill>
                  <a:srgbClr val="566175"/>
                </a:solidFill>
                <a:latin typeface="Arial"/>
              </a:rPr>
              <a:t>Fri att använda, dela och anpassa i undervisning. CC BY-NC-SA 4.0. Källorna: Stockholmskällan, CC BY.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