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Lektionens fråga: Vad är Sverige skyldigt samerna?</a:t>
            </a:r>
          </a:p>
          <a:p>
            <a:r>
              <a:t>Eleverna behöver Mitt blad och en penna. Parbladen och gruppbladen delas ut senare.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Dela ut Mitt blad, ett per elev. Eleverna ringar in på skalan. Kommentera inte siffrorna i klassen. Samma fråga kommer i exit ticket.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Eleverna gissar och ringar in. Svaret kommer på nästa bild.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Säg: Svaret är 16 procent. Ytterligare 36 procent säger att de har låg kunskap. Kommissionen ger därför uppmaning nummer 17: alla elever ska lära sig om samernas historia, kultur och rättigheter. Den här lektionen är en del av det.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Säg: Kommissionen har arbetat i fyra år. Rapporten har tre delar som den liknar vid kåtans tre stänger: berättelserna, forskningen och förslagen.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Dela ut rapporthäftet, ett per par. Fyra teman: markerna, skolan och språket, rasbiologin och vem som räknas som same. I varje tema finns fyra led. Gör gärna första raden tillsammans: Markerna, beslutet är tvångsförflyttningarna (stycke 5).</a:t>
            </a:r>
          </a:p>
          <a:p>
            <a:r>
              <a:t>Efter 18 minuter: paren svarar på de två frågorna under kedjan.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Fråga två par om fråga 1 och två om fråga 2.</a:t>
            </a:r>
          </a:p>
          <a:p>
            <a:r>
              <a:t>1: En rad i kedjan, från Staten beslutade till Kvar i dag, till exempel tvångsförflyttningarna (5) och konflikterna i dag (6), eller rasbiologin (13) och kvarlevorna och hatet i dag (14, 16).</a:t>
            </a:r>
          </a:p>
          <a:p>
            <a:r>
              <a:t>2: Kolumnen Samerna svarade: samer protesterade redan då (4, 6, 11, 18). Kommissionen säger att det avgör hur skulden bedöms (21).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Slå ihop två grannpar. Dela ut gruppbladen A, B, C, D, A … ett per grupp. Alla par har läst samma rapport, så alla kan bidra.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Kommissionen skriver själv att det största hindret för starkare samiska markrättigheter är att skogsbruket, gruvnäringen och annan markanvändning i så fall måste förändras (HB s. 517).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Grupperna läser upp i ordningen A, B, C, D, högst en minut var. Alla fyller i klassens tabell på Mitt blad. Räkna bedömningarna.</a:t>
            </a:r>
          </a:p>
          <a:p>
            <a:r>
              <a:t>Fråga: Vilket argument emot var starkast? Var det ett intresse eller en rättighet?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Läs de tre slutsatserna högt. Har något hänt sedan 30 september 2026, berätta det här. Se lärarhandledningen, Om läget har ändrats.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Eleverna skriver enskilt och lämnar Mitt blad när de går.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Berätta gärna hur lektionen gick på didaktikstudion.se/sanningskommissionen/#omdome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msla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8000"/>
            <a:ext cx="5580000" cy="253890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0" y="5922000"/>
            <a:ext cx="756000" cy="936000"/>
          </a:xfrm>
          <a:custGeom>
            <a:avLst/>
            <a:gdLst/>
            <a:ahLst/>
            <a:cxnLst/>
            <a:rect l="l" t="t" r="r" b="b"/>
            <a:pathLst>
              <a:path w="756000" h="936000">
                <a:moveTo>
                  <a:pt x="0" y="365040"/>
                </a:moveTo>
                <a:lnTo>
                  <a:pt x="756000" y="0"/>
                </a:lnTo>
                <a:lnTo>
                  <a:pt x="756000" y="936000"/>
                </a:lnTo>
                <a:lnTo>
                  <a:pt x="0" y="9360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0000" y="936000"/>
            <a:ext cx="57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Historia och samhällskunskap · Åk 8 till gymnasiet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0000" y="1296000"/>
            <a:ext cx="5760000" cy="18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Vad är Sverige skyldigt samerna?</a:t>
            </a:r>
          </a:p>
        </p:txBody>
      </p:sp>
      <p:sp>
        <p:nvSpPr>
          <p:cNvPr id="6" name="Freeform 5"/>
          <p:cNvSpPr/>
          <p:nvPr/>
        </p:nvSpPr>
        <p:spPr>
          <a:xfrm>
            <a:off x="5940000" y="3744000"/>
            <a:ext cx="5760000" cy="1656000"/>
          </a:xfrm>
          <a:custGeom>
            <a:avLst/>
            <a:gdLst/>
            <a:ahLst/>
            <a:cxnLst/>
            <a:rect l="l" t="t" r="r" b="b"/>
            <a:pathLst>
              <a:path w="5760000" h="1656000">
                <a:moveTo>
                  <a:pt x="0" y="0"/>
                </a:moveTo>
                <a:lnTo>
                  <a:pt x="5256000" y="0"/>
                </a:lnTo>
                <a:lnTo>
                  <a:pt x="5321785" y="4311"/>
                </a:lnTo>
                <a:lnTo>
                  <a:pt x="5386444" y="17173"/>
                </a:lnTo>
                <a:lnTo>
                  <a:pt x="5448872" y="38364"/>
                </a:lnTo>
                <a:lnTo>
                  <a:pt x="5508000" y="67523"/>
                </a:lnTo>
                <a:lnTo>
                  <a:pt x="5562815" y="104149"/>
                </a:lnTo>
                <a:lnTo>
                  <a:pt x="5612381" y="147618"/>
                </a:lnTo>
                <a:lnTo>
                  <a:pt x="5655850" y="197184"/>
                </a:lnTo>
                <a:lnTo>
                  <a:pt x="5692476" y="252000"/>
                </a:lnTo>
                <a:lnTo>
                  <a:pt x="5721635" y="311127"/>
                </a:lnTo>
                <a:lnTo>
                  <a:pt x="5742826" y="373555"/>
                </a:lnTo>
                <a:lnTo>
                  <a:pt x="5755688" y="438214"/>
                </a:lnTo>
                <a:lnTo>
                  <a:pt x="5760000" y="504000"/>
                </a:lnTo>
                <a:lnTo>
                  <a:pt x="5760000" y="1152000"/>
                </a:lnTo>
                <a:lnTo>
                  <a:pt x="5755688" y="1217785"/>
                </a:lnTo>
                <a:lnTo>
                  <a:pt x="5742826" y="1282444"/>
                </a:lnTo>
                <a:lnTo>
                  <a:pt x="5721635" y="1344872"/>
                </a:lnTo>
                <a:lnTo>
                  <a:pt x="5692476" y="1404000"/>
                </a:lnTo>
                <a:lnTo>
                  <a:pt x="5655850" y="1458815"/>
                </a:lnTo>
                <a:lnTo>
                  <a:pt x="5612381" y="1508381"/>
                </a:lnTo>
                <a:lnTo>
                  <a:pt x="5562815" y="1551850"/>
                </a:lnTo>
                <a:lnTo>
                  <a:pt x="5508000" y="1588476"/>
                </a:lnTo>
                <a:lnTo>
                  <a:pt x="5448872" y="1617635"/>
                </a:lnTo>
                <a:lnTo>
                  <a:pt x="5386444" y="1638826"/>
                </a:lnTo>
                <a:lnTo>
                  <a:pt x="5321785" y="1651688"/>
                </a:lnTo>
                <a:lnTo>
                  <a:pt x="5256000" y="1656000"/>
                </a:lnTo>
                <a:lnTo>
                  <a:pt x="0" y="1656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5940000" y="517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4000" y="3960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A6512"/>
                </a:solidFill>
                <a:latin typeface="Arial"/>
              </a:rPr>
              <a:t>Om lektionen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4000" y="4248000"/>
            <a:ext cx="504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>
                <a:solidFill>
                  <a:srgbClr val="13213A"/>
                </a:solidFill>
                <a:latin typeface="Arial"/>
              </a:rPr>
              <a:t>Sanningskommissionen för det samiska folket lämnade sin rapport den 30 september 2026.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0000" y="633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13213A"/>
                </a:solidFill>
                <a:latin typeface="Arial"/>
              </a:rPr>
              <a:t>D</a:t>
            </a:r>
            <a:r>
              <a:rPr sz="1300" b="0">
                <a:solidFill>
                  <a:srgbClr val="13213A"/>
                </a:solidFill>
                <a:latin typeface="Arial"/>
              </a:rPr>
              <a:t>idaktikstudion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64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182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79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122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Hur mycket vet du?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Hur mycket vet du?</a:t>
            </a:r>
          </a:p>
        </p:txBody>
      </p:sp>
      <p:pic>
        <p:nvPicPr>
          <p:cNvPr id="9" name="Picture 8" descr="enski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200" y="576000"/>
            <a:ext cx="864000" cy="86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12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Enskilt · 6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1944000"/>
          </a:xfrm>
          <a:custGeom>
            <a:avLst/>
            <a:gdLst/>
            <a:ahLst/>
            <a:cxnLst/>
            <a:rect l="l" t="t" r="r" b="b"/>
            <a:pathLst>
              <a:path w="10080000" h="1944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368000"/>
                </a:lnTo>
                <a:lnTo>
                  <a:pt x="10075072" y="1443183"/>
                </a:lnTo>
                <a:lnTo>
                  <a:pt x="10060373" y="1517079"/>
                </a:lnTo>
                <a:lnTo>
                  <a:pt x="10036154" y="1588425"/>
                </a:lnTo>
                <a:lnTo>
                  <a:pt x="10002830" y="1656000"/>
                </a:lnTo>
                <a:lnTo>
                  <a:pt x="9960971" y="1718646"/>
                </a:lnTo>
                <a:lnTo>
                  <a:pt x="9911293" y="1775293"/>
                </a:lnTo>
                <a:lnTo>
                  <a:pt x="9854646" y="1824971"/>
                </a:lnTo>
                <a:lnTo>
                  <a:pt x="9792000" y="1866830"/>
                </a:lnTo>
                <a:lnTo>
                  <a:pt x="9724425" y="1900154"/>
                </a:lnTo>
                <a:lnTo>
                  <a:pt x="9653079" y="1924373"/>
                </a:lnTo>
                <a:lnTo>
                  <a:pt x="9579183" y="1939072"/>
                </a:lnTo>
                <a:lnTo>
                  <a:pt x="9504000" y="1944000"/>
                </a:lnTo>
                <a:lnTo>
                  <a:pt x="0" y="1944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73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232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Mitt blad, framsidan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484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FFFFFF"/>
                </a:solidFill>
                <a:latin typeface="Arial"/>
              </a:rPr>
              <a:t>Hur mycket tycker du att du vet om samernas historia i Sverige?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0000" y="3492000"/>
            <a:ext cx="91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DCE3EE"/>
                </a:solidFill>
                <a:latin typeface="Arial"/>
              </a:rPr>
              <a:t>Ringa in en siffra. Ingen annan ser den förrän du lämnar bladet.</a:t>
            </a:r>
          </a:p>
        </p:txBody>
      </p:sp>
      <p:sp>
        <p:nvSpPr>
          <p:cNvPr id="16" name="Freeform 15"/>
          <p:cNvSpPr/>
          <p:nvPr/>
        </p:nvSpPr>
        <p:spPr>
          <a:xfrm>
            <a:off x="720000" y="4248000"/>
            <a:ext cx="1800000" cy="1512000"/>
          </a:xfrm>
          <a:custGeom>
            <a:avLst/>
            <a:gdLst/>
            <a:ahLst/>
            <a:cxnLst/>
            <a:rect l="l" t="t" r="r" b="b"/>
            <a:pathLst>
              <a:path w="1800000" h="1512000">
                <a:moveTo>
                  <a:pt x="0" y="0"/>
                </a:moveTo>
                <a:lnTo>
                  <a:pt x="1368000" y="0"/>
                </a:lnTo>
                <a:lnTo>
                  <a:pt x="1424387" y="3695"/>
                </a:lnTo>
                <a:lnTo>
                  <a:pt x="1479809" y="14720"/>
                </a:lnTo>
                <a:lnTo>
                  <a:pt x="1533319" y="32884"/>
                </a:lnTo>
                <a:lnTo>
                  <a:pt x="1584000" y="57877"/>
                </a:lnTo>
                <a:lnTo>
                  <a:pt x="1630984" y="89271"/>
                </a:lnTo>
                <a:lnTo>
                  <a:pt x="1673470" y="126529"/>
                </a:lnTo>
                <a:lnTo>
                  <a:pt x="1710728" y="169015"/>
                </a:lnTo>
                <a:lnTo>
                  <a:pt x="1742122" y="216000"/>
                </a:lnTo>
                <a:lnTo>
                  <a:pt x="1767115" y="266680"/>
                </a:lnTo>
                <a:lnTo>
                  <a:pt x="1785279" y="320190"/>
                </a:lnTo>
                <a:lnTo>
                  <a:pt x="1796304" y="375612"/>
                </a:lnTo>
                <a:lnTo>
                  <a:pt x="1800000" y="432000"/>
                </a:lnTo>
                <a:lnTo>
                  <a:pt x="1800000" y="1080000"/>
                </a:lnTo>
                <a:lnTo>
                  <a:pt x="1796304" y="1136387"/>
                </a:lnTo>
                <a:lnTo>
                  <a:pt x="1785279" y="1191809"/>
                </a:lnTo>
                <a:lnTo>
                  <a:pt x="1767115" y="1245319"/>
                </a:lnTo>
                <a:lnTo>
                  <a:pt x="1742122" y="1296000"/>
                </a:lnTo>
                <a:lnTo>
                  <a:pt x="1710728" y="1342984"/>
                </a:lnTo>
                <a:lnTo>
                  <a:pt x="1673470" y="1385470"/>
                </a:lnTo>
                <a:lnTo>
                  <a:pt x="1630984" y="1422728"/>
                </a:lnTo>
                <a:lnTo>
                  <a:pt x="1584000" y="1454122"/>
                </a:lnTo>
                <a:lnTo>
                  <a:pt x="1533319" y="1479115"/>
                </a:lnTo>
                <a:lnTo>
                  <a:pt x="1479809" y="1497279"/>
                </a:lnTo>
                <a:lnTo>
                  <a:pt x="1424387" y="1508304"/>
                </a:lnTo>
                <a:lnTo>
                  <a:pt x="1368000" y="1512000"/>
                </a:lnTo>
                <a:lnTo>
                  <a:pt x="0" y="151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0000" y="4356000"/>
            <a:ext cx="180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3600" b="1">
                <a:solidFill>
                  <a:srgbClr val="13213A"/>
                </a:solidFill>
                <a:latin typeface="Arial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0000" y="5112000"/>
            <a:ext cx="180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Nästan inget</a:t>
            </a:r>
          </a:p>
        </p:txBody>
      </p:sp>
      <p:sp>
        <p:nvSpPr>
          <p:cNvPr id="19" name="Freeform 18"/>
          <p:cNvSpPr/>
          <p:nvPr/>
        </p:nvSpPr>
        <p:spPr>
          <a:xfrm>
            <a:off x="2736000" y="4248000"/>
            <a:ext cx="1800000" cy="1512000"/>
          </a:xfrm>
          <a:custGeom>
            <a:avLst/>
            <a:gdLst/>
            <a:ahLst/>
            <a:cxnLst/>
            <a:rect l="l" t="t" r="r" b="b"/>
            <a:pathLst>
              <a:path w="1800000" h="1512000">
                <a:moveTo>
                  <a:pt x="0" y="0"/>
                </a:moveTo>
                <a:lnTo>
                  <a:pt x="1368000" y="0"/>
                </a:lnTo>
                <a:lnTo>
                  <a:pt x="1424387" y="3695"/>
                </a:lnTo>
                <a:lnTo>
                  <a:pt x="1479809" y="14720"/>
                </a:lnTo>
                <a:lnTo>
                  <a:pt x="1533319" y="32884"/>
                </a:lnTo>
                <a:lnTo>
                  <a:pt x="1584000" y="57877"/>
                </a:lnTo>
                <a:lnTo>
                  <a:pt x="1630984" y="89271"/>
                </a:lnTo>
                <a:lnTo>
                  <a:pt x="1673470" y="126529"/>
                </a:lnTo>
                <a:lnTo>
                  <a:pt x="1710728" y="169015"/>
                </a:lnTo>
                <a:lnTo>
                  <a:pt x="1742122" y="216000"/>
                </a:lnTo>
                <a:lnTo>
                  <a:pt x="1767115" y="266680"/>
                </a:lnTo>
                <a:lnTo>
                  <a:pt x="1785279" y="320190"/>
                </a:lnTo>
                <a:lnTo>
                  <a:pt x="1796304" y="375612"/>
                </a:lnTo>
                <a:lnTo>
                  <a:pt x="1800000" y="432000"/>
                </a:lnTo>
                <a:lnTo>
                  <a:pt x="1800000" y="1080000"/>
                </a:lnTo>
                <a:lnTo>
                  <a:pt x="1796304" y="1136387"/>
                </a:lnTo>
                <a:lnTo>
                  <a:pt x="1785279" y="1191809"/>
                </a:lnTo>
                <a:lnTo>
                  <a:pt x="1767115" y="1245319"/>
                </a:lnTo>
                <a:lnTo>
                  <a:pt x="1742122" y="1296000"/>
                </a:lnTo>
                <a:lnTo>
                  <a:pt x="1710728" y="1342984"/>
                </a:lnTo>
                <a:lnTo>
                  <a:pt x="1673470" y="1385470"/>
                </a:lnTo>
                <a:lnTo>
                  <a:pt x="1630984" y="1422728"/>
                </a:lnTo>
                <a:lnTo>
                  <a:pt x="1584000" y="1454122"/>
                </a:lnTo>
                <a:lnTo>
                  <a:pt x="1533319" y="1479115"/>
                </a:lnTo>
                <a:lnTo>
                  <a:pt x="1479809" y="1497279"/>
                </a:lnTo>
                <a:lnTo>
                  <a:pt x="1424387" y="1508304"/>
                </a:lnTo>
                <a:lnTo>
                  <a:pt x="1368000" y="1512000"/>
                </a:lnTo>
                <a:lnTo>
                  <a:pt x="0" y="151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36000" y="4356000"/>
            <a:ext cx="180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3600" b="1">
                <a:solidFill>
                  <a:srgbClr val="13213A"/>
                </a:solidFill>
                <a:latin typeface="Arial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36000" y="5112000"/>
            <a:ext cx="180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Lite</a:t>
            </a:r>
          </a:p>
        </p:txBody>
      </p:sp>
      <p:sp>
        <p:nvSpPr>
          <p:cNvPr id="22" name="Freeform 21"/>
          <p:cNvSpPr/>
          <p:nvPr/>
        </p:nvSpPr>
        <p:spPr>
          <a:xfrm>
            <a:off x="4752000" y="4248000"/>
            <a:ext cx="1800000" cy="1512000"/>
          </a:xfrm>
          <a:custGeom>
            <a:avLst/>
            <a:gdLst/>
            <a:ahLst/>
            <a:cxnLst/>
            <a:rect l="l" t="t" r="r" b="b"/>
            <a:pathLst>
              <a:path w="1800000" h="1512000">
                <a:moveTo>
                  <a:pt x="0" y="0"/>
                </a:moveTo>
                <a:lnTo>
                  <a:pt x="1368000" y="0"/>
                </a:lnTo>
                <a:lnTo>
                  <a:pt x="1424387" y="3695"/>
                </a:lnTo>
                <a:lnTo>
                  <a:pt x="1479809" y="14720"/>
                </a:lnTo>
                <a:lnTo>
                  <a:pt x="1533319" y="32884"/>
                </a:lnTo>
                <a:lnTo>
                  <a:pt x="1584000" y="57877"/>
                </a:lnTo>
                <a:lnTo>
                  <a:pt x="1630984" y="89271"/>
                </a:lnTo>
                <a:lnTo>
                  <a:pt x="1673470" y="126529"/>
                </a:lnTo>
                <a:lnTo>
                  <a:pt x="1710728" y="169015"/>
                </a:lnTo>
                <a:lnTo>
                  <a:pt x="1742122" y="216000"/>
                </a:lnTo>
                <a:lnTo>
                  <a:pt x="1767115" y="266680"/>
                </a:lnTo>
                <a:lnTo>
                  <a:pt x="1785279" y="320190"/>
                </a:lnTo>
                <a:lnTo>
                  <a:pt x="1796304" y="375612"/>
                </a:lnTo>
                <a:lnTo>
                  <a:pt x="1800000" y="432000"/>
                </a:lnTo>
                <a:lnTo>
                  <a:pt x="1800000" y="1080000"/>
                </a:lnTo>
                <a:lnTo>
                  <a:pt x="1796304" y="1136387"/>
                </a:lnTo>
                <a:lnTo>
                  <a:pt x="1785279" y="1191809"/>
                </a:lnTo>
                <a:lnTo>
                  <a:pt x="1767115" y="1245319"/>
                </a:lnTo>
                <a:lnTo>
                  <a:pt x="1742122" y="1296000"/>
                </a:lnTo>
                <a:lnTo>
                  <a:pt x="1710728" y="1342984"/>
                </a:lnTo>
                <a:lnTo>
                  <a:pt x="1673470" y="1385470"/>
                </a:lnTo>
                <a:lnTo>
                  <a:pt x="1630984" y="1422728"/>
                </a:lnTo>
                <a:lnTo>
                  <a:pt x="1584000" y="1454122"/>
                </a:lnTo>
                <a:lnTo>
                  <a:pt x="1533319" y="1479115"/>
                </a:lnTo>
                <a:lnTo>
                  <a:pt x="1479809" y="1497279"/>
                </a:lnTo>
                <a:lnTo>
                  <a:pt x="1424387" y="1508304"/>
                </a:lnTo>
                <a:lnTo>
                  <a:pt x="1368000" y="1512000"/>
                </a:lnTo>
                <a:lnTo>
                  <a:pt x="0" y="151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752000" y="4356000"/>
            <a:ext cx="180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3600" b="1">
                <a:solidFill>
                  <a:srgbClr val="13213A"/>
                </a:solidFill>
                <a:latin typeface="Arial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2000" y="5112000"/>
            <a:ext cx="180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En del</a:t>
            </a:r>
          </a:p>
        </p:txBody>
      </p:sp>
      <p:sp>
        <p:nvSpPr>
          <p:cNvPr id="25" name="Freeform 24"/>
          <p:cNvSpPr/>
          <p:nvPr/>
        </p:nvSpPr>
        <p:spPr>
          <a:xfrm>
            <a:off x="6768000" y="4248000"/>
            <a:ext cx="1800000" cy="1512000"/>
          </a:xfrm>
          <a:custGeom>
            <a:avLst/>
            <a:gdLst/>
            <a:ahLst/>
            <a:cxnLst/>
            <a:rect l="l" t="t" r="r" b="b"/>
            <a:pathLst>
              <a:path w="1800000" h="1512000">
                <a:moveTo>
                  <a:pt x="0" y="0"/>
                </a:moveTo>
                <a:lnTo>
                  <a:pt x="1368000" y="0"/>
                </a:lnTo>
                <a:lnTo>
                  <a:pt x="1424387" y="3695"/>
                </a:lnTo>
                <a:lnTo>
                  <a:pt x="1479809" y="14720"/>
                </a:lnTo>
                <a:lnTo>
                  <a:pt x="1533319" y="32884"/>
                </a:lnTo>
                <a:lnTo>
                  <a:pt x="1584000" y="57877"/>
                </a:lnTo>
                <a:lnTo>
                  <a:pt x="1630984" y="89271"/>
                </a:lnTo>
                <a:lnTo>
                  <a:pt x="1673470" y="126529"/>
                </a:lnTo>
                <a:lnTo>
                  <a:pt x="1710728" y="169015"/>
                </a:lnTo>
                <a:lnTo>
                  <a:pt x="1742122" y="216000"/>
                </a:lnTo>
                <a:lnTo>
                  <a:pt x="1767115" y="266680"/>
                </a:lnTo>
                <a:lnTo>
                  <a:pt x="1785279" y="320190"/>
                </a:lnTo>
                <a:lnTo>
                  <a:pt x="1796304" y="375612"/>
                </a:lnTo>
                <a:lnTo>
                  <a:pt x="1800000" y="432000"/>
                </a:lnTo>
                <a:lnTo>
                  <a:pt x="1800000" y="1080000"/>
                </a:lnTo>
                <a:lnTo>
                  <a:pt x="1796304" y="1136387"/>
                </a:lnTo>
                <a:lnTo>
                  <a:pt x="1785279" y="1191809"/>
                </a:lnTo>
                <a:lnTo>
                  <a:pt x="1767115" y="1245319"/>
                </a:lnTo>
                <a:lnTo>
                  <a:pt x="1742122" y="1296000"/>
                </a:lnTo>
                <a:lnTo>
                  <a:pt x="1710728" y="1342984"/>
                </a:lnTo>
                <a:lnTo>
                  <a:pt x="1673470" y="1385470"/>
                </a:lnTo>
                <a:lnTo>
                  <a:pt x="1630984" y="1422728"/>
                </a:lnTo>
                <a:lnTo>
                  <a:pt x="1584000" y="1454122"/>
                </a:lnTo>
                <a:lnTo>
                  <a:pt x="1533319" y="1479115"/>
                </a:lnTo>
                <a:lnTo>
                  <a:pt x="1479809" y="1497279"/>
                </a:lnTo>
                <a:lnTo>
                  <a:pt x="1424387" y="1508304"/>
                </a:lnTo>
                <a:lnTo>
                  <a:pt x="1368000" y="1512000"/>
                </a:lnTo>
                <a:lnTo>
                  <a:pt x="0" y="151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68000" y="4356000"/>
            <a:ext cx="180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3600" b="1">
                <a:solidFill>
                  <a:srgbClr val="13213A"/>
                </a:solidFill>
                <a:latin typeface="Arial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8000" y="5112000"/>
            <a:ext cx="180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Ganska mycket</a:t>
            </a:r>
          </a:p>
        </p:txBody>
      </p:sp>
      <p:sp>
        <p:nvSpPr>
          <p:cNvPr id="28" name="Freeform 27"/>
          <p:cNvSpPr/>
          <p:nvPr/>
        </p:nvSpPr>
        <p:spPr>
          <a:xfrm>
            <a:off x="8784000" y="4248000"/>
            <a:ext cx="1800000" cy="1512000"/>
          </a:xfrm>
          <a:custGeom>
            <a:avLst/>
            <a:gdLst/>
            <a:ahLst/>
            <a:cxnLst/>
            <a:rect l="l" t="t" r="r" b="b"/>
            <a:pathLst>
              <a:path w="1800000" h="1512000">
                <a:moveTo>
                  <a:pt x="0" y="0"/>
                </a:moveTo>
                <a:lnTo>
                  <a:pt x="1368000" y="0"/>
                </a:lnTo>
                <a:lnTo>
                  <a:pt x="1424387" y="3695"/>
                </a:lnTo>
                <a:lnTo>
                  <a:pt x="1479809" y="14720"/>
                </a:lnTo>
                <a:lnTo>
                  <a:pt x="1533319" y="32884"/>
                </a:lnTo>
                <a:lnTo>
                  <a:pt x="1584000" y="57877"/>
                </a:lnTo>
                <a:lnTo>
                  <a:pt x="1630984" y="89271"/>
                </a:lnTo>
                <a:lnTo>
                  <a:pt x="1673470" y="126529"/>
                </a:lnTo>
                <a:lnTo>
                  <a:pt x="1710728" y="169015"/>
                </a:lnTo>
                <a:lnTo>
                  <a:pt x="1742122" y="216000"/>
                </a:lnTo>
                <a:lnTo>
                  <a:pt x="1767115" y="266680"/>
                </a:lnTo>
                <a:lnTo>
                  <a:pt x="1785279" y="320190"/>
                </a:lnTo>
                <a:lnTo>
                  <a:pt x="1796304" y="375612"/>
                </a:lnTo>
                <a:lnTo>
                  <a:pt x="1800000" y="432000"/>
                </a:lnTo>
                <a:lnTo>
                  <a:pt x="1800000" y="1080000"/>
                </a:lnTo>
                <a:lnTo>
                  <a:pt x="1796304" y="1136387"/>
                </a:lnTo>
                <a:lnTo>
                  <a:pt x="1785279" y="1191809"/>
                </a:lnTo>
                <a:lnTo>
                  <a:pt x="1767115" y="1245319"/>
                </a:lnTo>
                <a:lnTo>
                  <a:pt x="1742122" y="1296000"/>
                </a:lnTo>
                <a:lnTo>
                  <a:pt x="1710728" y="1342984"/>
                </a:lnTo>
                <a:lnTo>
                  <a:pt x="1673470" y="1385470"/>
                </a:lnTo>
                <a:lnTo>
                  <a:pt x="1630984" y="1422728"/>
                </a:lnTo>
                <a:lnTo>
                  <a:pt x="1584000" y="1454122"/>
                </a:lnTo>
                <a:lnTo>
                  <a:pt x="1533319" y="1479115"/>
                </a:lnTo>
                <a:lnTo>
                  <a:pt x="1479809" y="1497279"/>
                </a:lnTo>
                <a:lnTo>
                  <a:pt x="1424387" y="1508304"/>
                </a:lnTo>
                <a:lnTo>
                  <a:pt x="1368000" y="1512000"/>
                </a:lnTo>
                <a:lnTo>
                  <a:pt x="0" y="151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784000" y="4356000"/>
            <a:ext cx="180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3600" b="1">
                <a:solidFill>
                  <a:srgbClr val="13213A"/>
                </a:solidFill>
                <a:latin typeface="Arial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84000" y="5112000"/>
            <a:ext cx="180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Mycket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64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182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79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122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Hur mycket vet du?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Gissa</a:t>
            </a:r>
          </a:p>
        </p:txBody>
      </p:sp>
      <p:pic>
        <p:nvPicPr>
          <p:cNvPr id="9" name="Picture 8" descr="enski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200" y="576000"/>
            <a:ext cx="864000" cy="86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12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Enskilt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1944000"/>
          </a:xfrm>
          <a:custGeom>
            <a:avLst/>
            <a:gdLst/>
            <a:ahLst/>
            <a:cxnLst/>
            <a:rect l="l" t="t" r="r" b="b"/>
            <a:pathLst>
              <a:path w="10080000" h="1944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368000"/>
                </a:lnTo>
                <a:lnTo>
                  <a:pt x="10075072" y="1443183"/>
                </a:lnTo>
                <a:lnTo>
                  <a:pt x="10060373" y="1517079"/>
                </a:lnTo>
                <a:lnTo>
                  <a:pt x="10036154" y="1588425"/>
                </a:lnTo>
                <a:lnTo>
                  <a:pt x="10002830" y="1656000"/>
                </a:lnTo>
                <a:lnTo>
                  <a:pt x="9960971" y="1718646"/>
                </a:lnTo>
                <a:lnTo>
                  <a:pt x="9911293" y="1775293"/>
                </a:lnTo>
                <a:lnTo>
                  <a:pt x="9854646" y="1824971"/>
                </a:lnTo>
                <a:lnTo>
                  <a:pt x="9792000" y="1866830"/>
                </a:lnTo>
                <a:lnTo>
                  <a:pt x="9724425" y="1900154"/>
                </a:lnTo>
                <a:lnTo>
                  <a:pt x="9653079" y="1924373"/>
                </a:lnTo>
                <a:lnTo>
                  <a:pt x="9579183" y="1939072"/>
                </a:lnTo>
                <a:lnTo>
                  <a:pt x="9504000" y="1944000"/>
                </a:lnTo>
                <a:lnTo>
                  <a:pt x="0" y="1944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73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232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Mitt blad, fråga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484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FFFFFF"/>
                </a:solidFill>
                <a:latin typeface="Arial"/>
              </a:rPr>
              <a:t>Hur stor andel av alla vuxna i Sverige säger att de inte har någon kunskap alls om samer?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0000" y="3492000"/>
            <a:ext cx="91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DCE3EE"/>
                </a:solidFill>
                <a:latin typeface="Arial"/>
              </a:rPr>
              <a:t>Svaret kommer från en undersökning som Novus gjorde för kommissionen 2024.</a:t>
            </a:r>
          </a:p>
        </p:txBody>
      </p:sp>
      <p:sp>
        <p:nvSpPr>
          <p:cNvPr id="16" name="Freeform 15"/>
          <p:cNvSpPr/>
          <p:nvPr/>
        </p:nvSpPr>
        <p:spPr>
          <a:xfrm>
            <a:off x="720000" y="4248000"/>
            <a:ext cx="2304000" cy="1440000"/>
          </a:xfrm>
          <a:custGeom>
            <a:avLst/>
            <a:gdLst/>
            <a:ahLst/>
            <a:cxnLst/>
            <a:rect l="l" t="t" r="r" b="b"/>
            <a:pathLst>
              <a:path w="2304000" h="1440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008000"/>
                </a:lnTo>
                <a:lnTo>
                  <a:pt x="2300304" y="1064387"/>
                </a:lnTo>
                <a:lnTo>
                  <a:pt x="2289279" y="1119809"/>
                </a:lnTo>
                <a:lnTo>
                  <a:pt x="2271115" y="1173319"/>
                </a:lnTo>
                <a:lnTo>
                  <a:pt x="2246122" y="1224000"/>
                </a:lnTo>
                <a:lnTo>
                  <a:pt x="2214728" y="1270984"/>
                </a:lnTo>
                <a:lnTo>
                  <a:pt x="2177470" y="1313470"/>
                </a:lnTo>
                <a:lnTo>
                  <a:pt x="2134984" y="1350728"/>
                </a:lnTo>
                <a:lnTo>
                  <a:pt x="2088000" y="1382122"/>
                </a:lnTo>
                <a:lnTo>
                  <a:pt x="2037319" y="1407115"/>
                </a:lnTo>
                <a:lnTo>
                  <a:pt x="1983809" y="1425279"/>
                </a:lnTo>
                <a:lnTo>
                  <a:pt x="1928387" y="1436304"/>
                </a:lnTo>
                <a:lnTo>
                  <a:pt x="1872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0000" y="4248000"/>
            <a:ext cx="2304000" cy="144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600" b="1">
                <a:solidFill>
                  <a:srgbClr val="13213A"/>
                </a:solidFill>
                <a:latin typeface="Arial"/>
              </a:rPr>
              <a:t>6 %</a:t>
            </a:r>
          </a:p>
        </p:txBody>
      </p:sp>
      <p:sp>
        <p:nvSpPr>
          <p:cNvPr id="18" name="Freeform 17"/>
          <p:cNvSpPr/>
          <p:nvPr/>
        </p:nvSpPr>
        <p:spPr>
          <a:xfrm>
            <a:off x="3240000" y="4248000"/>
            <a:ext cx="2304000" cy="1440000"/>
          </a:xfrm>
          <a:custGeom>
            <a:avLst/>
            <a:gdLst/>
            <a:ahLst/>
            <a:cxnLst/>
            <a:rect l="l" t="t" r="r" b="b"/>
            <a:pathLst>
              <a:path w="2304000" h="1440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008000"/>
                </a:lnTo>
                <a:lnTo>
                  <a:pt x="2300304" y="1064387"/>
                </a:lnTo>
                <a:lnTo>
                  <a:pt x="2289279" y="1119809"/>
                </a:lnTo>
                <a:lnTo>
                  <a:pt x="2271115" y="1173319"/>
                </a:lnTo>
                <a:lnTo>
                  <a:pt x="2246122" y="1224000"/>
                </a:lnTo>
                <a:lnTo>
                  <a:pt x="2214728" y="1270984"/>
                </a:lnTo>
                <a:lnTo>
                  <a:pt x="2177470" y="1313470"/>
                </a:lnTo>
                <a:lnTo>
                  <a:pt x="2134984" y="1350728"/>
                </a:lnTo>
                <a:lnTo>
                  <a:pt x="2088000" y="1382122"/>
                </a:lnTo>
                <a:lnTo>
                  <a:pt x="2037319" y="1407115"/>
                </a:lnTo>
                <a:lnTo>
                  <a:pt x="1983809" y="1425279"/>
                </a:lnTo>
                <a:lnTo>
                  <a:pt x="1928387" y="1436304"/>
                </a:lnTo>
                <a:lnTo>
                  <a:pt x="1872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40000" y="4248000"/>
            <a:ext cx="2304000" cy="144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600" b="1">
                <a:solidFill>
                  <a:srgbClr val="13213A"/>
                </a:solidFill>
                <a:latin typeface="Arial"/>
              </a:rPr>
              <a:t>16 %</a:t>
            </a:r>
          </a:p>
        </p:txBody>
      </p:sp>
      <p:sp>
        <p:nvSpPr>
          <p:cNvPr id="20" name="Freeform 19"/>
          <p:cNvSpPr/>
          <p:nvPr/>
        </p:nvSpPr>
        <p:spPr>
          <a:xfrm>
            <a:off x="5760000" y="4248000"/>
            <a:ext cx="2304000" cy="1440000"/>
          </a:xfrm>
          <a:custGeom>
            <a:avLst/>
            <a:gdLst/>
            <a:ahLst/>
            <a:cxnLst/>
            <a:rect l="l" t="t" r="r" b="b"/>
            <a:pathLst>
              <a:path w="2304000" h="1440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008000"/>
                </a:lnTo>
                <a:lnTo>
                  <a:pt x="2300304" y="1064387"/>
                </a:lnTo>
                <a:lnTo>
                  <a:pt x="2289279" y="1119809"/>
                </a:lnTo>
                <a:lnTo>
                  <a:pt x="2271115" y="1173319"/>
                </a:lnTo>
                <a:lnTo>
                  <a:pt x="2246122" y="1224000"/>
                </a:lnTo>
                <a:lnTo>
                  <a:pt x="2214728" y="1270984"/>
                </a:lnTo>
                <a:lnTo>
                  <a:pt x="2177470" y="1313470"/>
                </a:lnTo>
                <a:lnTo>
                  <a:pt x="2134984" y="1350728"/>
                </a:lnTo>
                <a:lnTo>
                  <a:pt x="2088000" y="1382122"/>
                </a:lnTo>
                <a:lnTo>
                  <a:pt x="2037319" y="1407115"/>
                </a:lnTo>
                <a:lnTo>
                  <a:pt x="1983809" y="1425279"/>
                </a:lnTo>
                <a:lnTo>
                  <a:pt x="1928387" y="1436304"/>
                </a:lnTo>
                <a:lnTo>
                  <a:pt x="1872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760000" y="4248000"/>
            <a:ext cx="2304000" cy="144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600" b="1">
                <a:solidFill>
                  <a:srgbClr val="13213A"/>
                </a:solidFill>
                <a:latin typeface="Arial"/>
              </a:rPr>
              <a:t>26 %</a:t>
            </a:r>
          </a:p>
        </p:txBody>
      </p:sp>
      <p:sp>
        <p:nvSpPr>
          <p:cNvPr id="22" name="Freeform 21"/>
          <p:cNvSpPr/>
          <p:nvPr/>
        </p:nvSpPr>
        <p:spPr>
          <a:xfrm>
            <a:off x="8280000" y="4248000"/>
            <a:ext cx="2304000" cy="1440000"/>
          </a:xfrm>
          <a:custGeom>
            <a:avLst/>
            <a:gdLst/>
            <a:ahLst/>
            <a:cxnLst/>
            <a:rect l="l" t="t" r="r" b="b"/>
            <a:pathLst>
              <a:path w="2304000" h="1440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008000"/>
                </a:lnTo>
                <a:lnTo>
                  <a:pt x="2300304" y="1064387"/>
                </a:lnTo>
                <a:lnTo>
                  <a:pt x="2289279" y="1119809"/>
                </a:lnTo>
                <a:lnTo>
                  <a:pt x="2271115" y="1173319"/>
                </a:lnTo>
                <a:lnTo>
                  <a:pt x="2246122" y="1224000"/>
                </a:lnTo>
                <a:lnTo>
                  <a:pt x="2214728" y="1270984"/>
                </a:lnTo>
                <a:lnTo>
                  <a:pt x="2177470" y="1313470"/>
                </a:lnTo>
                <a:lnTo>
                  <a:pt x="2134984" y="1350728"/>
                </a:lnTo>
                <a:lnTo>
                  <a:pt x="2088000" y="1382122"/>
                </a:lnTo>
                <a:lnTo>
                  <a:pt x="2037319" y="1407115"/>
                </a:lnTo>
                <a:lnTo>
                  <a:pt x="1983809" y="1425279"/>
                </a:lnTo>
                <a:lnTo>
                  <a:pt x="1928387" y="1436304"/>
                </a:lnTo>
                <a:lnTo>
                  <a:pt x="1872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80000" y="4248000"/>
            <a:ext cx="2304000" cy="144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600" b="1">
                <a:solidFill>
                  <a:srgbClr val="13213A"/>
                </a:solidFill>
                <a:latin typeface="Arial"/>
              </a:rPr>
              <a:t>46 %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64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182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79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122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Hur mycket vet du?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1, svaret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Vad vuxna i Sverige vet</a:t>
            </a:r>
          </a:p>
        </p:txBody>
      </p:sp>
      <p:sp>
        <p:nvSpPr>
          <p:cNvPr id="9" name="Freeform 8"/>
          <p:cNvSpPr/>
          <p:nvPr/>
        </p:nvSpPr>
        <p:spPr>
          <a:xfrm>
            <a:off x="720000" y="2088000"/>
            <a:ext cx="4896000" cy="1728000"/>
          </a:xfrm>
          <a:custGeom>
            <a:avLst/>
            <a:gdLst/>
            <a:ahLst/>
            <a:cxnLst/>
            <a:rect l="l" t="t" r="r" b="b"/>
            <a:pathLst>
              <a:path w="4896000" h="1728000">
                <a:moveTo>
                  <a:pt x="0" y="0"/>
                </a:moveTo>
                <a:lnTo>
                  <a:pt x="4464000" y="0"/>
                </a:lnTo>
                <a:lnTo>
                  <a:pt x="4520387" y="3695"/>
                </a:lnTo>
                <a:lnTo>
                  <a:pt x="4575809" y="14720"/>
                </a:lnTo>
                <a:lnTo>
                  <a:pt x="4629319" y="32884"/>
                </a:lnTo>
                <a:lnTo>
                  <a:pt x="4680000" y="57877"/>
                </a:lnTo>
                <a:lnTo>
                  <a:pt x="4726984" y="89271"/>
                </a:lnTo>
                <a:lnTo>
                  <a:pt x="4769470" y="126529"/>
                </a:lnTo>
                <a:lnTo>
                  <a:pt x="4806728" y="169015"/>
                </a:lnTo>
                <a:lnTo>
                  <a:pt x="4838122" y="216000"/>
                </a:lnTo>
                <a:lnTo>
                  <a:pt x="4863115" y="266680"/>
                </a:lnTo>
                <a:lnTo>
                  <a:pt x="4881279" y="320190"/>
                </a:lnTo>
                <a:lnTo>
                  <a:pt x="4892304" y="375612"/>
                </a:lnTo>
                <a:lnTo>
                  <a:pt x="4896000" y="432000"/>
                </a:lnTo>
                <a:lnTo>
                  <a:pt x="4896000" y="1296000"/>
                </a:lnTo>
                <a:lnTo>
                  <a:pt x="4892304" y="1352387"/>
                </a:lnTo>
                <a:lnTo>
                  <a:pt x="4881279" y="1407809"/>
                </a:lnTo>
                <a:lnTo>
                  <a:pt x="4863115" y="1461319"/>
                </a:lnTo>
                <a:lnTo>
                  <a:pt x="4838122" y="1512000"/>
                </a:lnTo>
                <a:lnTo>
                  <a:pt x="4806728" y="1558984"/>
                </a:lnTo>
                <a:lnTo>
                  <a:pt x="4769470" y="1601470"/>
                </a:lnTo>
                <a:lnTo>
                  <a:pt x="4726984" y="1638728"/>
                </a:lnTo>
                <a:lnTo>
                  <a:pt x="4680000" y="1670122"/>
                </a:lnTo>
                <a:lnTo>
                  <a:pt x="4629319" y="1695115"/>
                </a:lnTo>
                <a:lnTo>
                  <a:pt x="4575809" y="1713279"/>
                </a:lnTo>
                <a:lnTo>
                  <a:pt x="4520387" y="1724304"/>
                </a:lnTo>
                <a:lnTo>
                  <a:pt x="4464000" y="1728000"/>
                </a:lnTo>
                <a:lnTo>
                  <a:pt x="0" y="1728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20000" y="359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8000" y="2268000"/>
            <a:ext cx="1800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9A6512"/>
                </a:solidFill>
                <a:latin typeface="Arial"/>
              </a:rPr>
              <a:t>16 %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8000" y="3096000"/>
            <a:ext cx="43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>
                <a:solidFill>
                  <a:srgbClr val="13213A"/>
                </a:solidFill>
                <a:latin typeface="Arial"/>
              </a:rPr>
              <a:t>säger att de inte har någon kunskap alls om samer</a:t>
            </a:r>
          </a:p>
        </p:txBody>
      </p:sp>
      <p:sp>
        <p:nvSpPr>
          <p:cNvPr id="13" name="Freeform 12"/>
          <p:cNvSpPr/>
          <p:nvPr/>
        </p:nvSpPr>
        <p:spPr>
          <a:xfrm>
            <a:off x="5832000" y="2088000"/>
            <a:ext cx="4896000" cy="1728000"/>
          </a:xfrm>
          <a:custGeom>
            <a:avLst/>
            <a:gdLst/>
            <a:ahLst/>
            <a:cxnLst/>
            <a:rect l="l" t="t" r="r" b="b"/>
            <a:pathLst>
              <a:path w="4896000" h="1728000">
                <a:moveTo>
                  <a:pt x="0" y="0"/>
                </a:moveTo>
                <a:lnTo>
                  <a:pt x="4464000" y="0"/>
                </a:lnTo>
                <a:lnTo>
                  <a:pt x="4520387" y="3695"/>
                </a:lnTo>
                <a:lnTo>
                  <a:pt x="4575809" y="14720"/>
                </a:lnTo>
                <a:lnTo>
                  <a:pt x="4629319" y="32884"/>
                </a:lnTo>
                <a:lnTo>
                  <a:pt x="4680000" y="57877"/>
                </a:lnTo>
                <a:lnTo>
                  <a:pt x="4726984" y="89271"/>
                </a:lnTo>
                <a:lnTo>
                  <a:pt x="4769470" y="126529"/>
                </a:lnTo>
                <a:lnTo>
                  <a:pt x="4806728" y="169015"/>
                </a:lnTo>
                <a:lnTo>
                  <a:pt x="4838122" y="216000"/>
                </a:lnTo>
                <a:lnTo>
                  <a:pt x="4863115" y="266680"/>
                </a:lnTo>
                <a:lnTo>
                  <a:pt x="4881279" y="320190"/>
                </a:lnTo>
                <a:lnTo>
                  <a:pt x="4892304" y="375612"/>
                </a:lnTo>
                <a:lnTo>
                  <a:pt x="4896000" y="432000"/>
                </a:lnTo>
                <a:lnTo>
                  <a:pt x="4896000" y="1296000"/>
                </a:lnTo>
                <a:lnTo>
                  <a:pt x="4892304" y="1352387"/>
                </a:lnTo>
                <a:lnTo>
                  <a:pt x="4881279" y="1407809"/>
                </a:lnTo>
                <a:lnTo>
                  <a:pt x="4863115" y="1461319"/>
                </a:lnTo>
                <a:lnTo>
                  <a:pt x="4838122" y="1512000"/>
                </a:lnTo>
                <a:lnTo>
                  <a:pt x="4806728" y="1558984"/>
                </a:lnTo>
                <a:lnTo>
                  <a:pt x="4769470" y="1601470"/>
                </a:lnTo>
                <a:lnTo>
                  <a:pt x="4726984" y="1638728"/>
                </a:lnTo>
                <a:lnTo>
                  <a:pt x="4680000" y="1670122"/>
                </a:lnTo>
                <a:lnTo>
                  <a:pt x="4629319" y="1695115"/>
                </a:lnTo>
                <a:lnTo>
                  <a:pt x="4575809" y="1713279"/>
                </a:lnTo>
                <a:lnTo>
                  <a:pt x="4520387" y="1724304"/>
                </a:lnTo>
                <a:lnTo>
                  <a:pt x="4464000" y="1728000"/>
                </a:lnTo>
                <a:lnTo>
                  <a:pt x="0" y="172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832000" y="359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0000" y="2268000"/>
            <a:ext cx="1800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36 %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0000" y="3096000"/>
            <a:ext cx="43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>
                <a:solidFill>
                  <a:srgbClr val="13213A"/>
                </a:solidFill>
                <a:latin typeface="Arial"/>
              </a:rPr>
              <a:t>säger att de har låg kunskap</a:t>
            </a:r>
          </a:p>
        </p:txBody>
      </p:sp>
      <p:sp>
        <p:nvSpPr>
          <p:cNvPr id="17" name="Freeform 16"/>
          <p:cNvSpPr/>
          <p:nvPr/>
        </p:nvSpPr>
        <p:spPr>
          <a:xfrm>
            <a:off x="720000" y="4032000"/>
            <a:ext cx="4896000" cy="1728000"/>
          </a:xfrm>
          <a:custGeom>
            <a:avLst/>
            <a:gdLst/>
            <a:ahLst/>
            <a:cxnLst/>
            <a:rect l="l" t="t" r="r" b="b"/>
            <a:pathLst>
              <a:path w="4896000" h="1728000">
                <a:moveTo>
                  <a:pt x="0" y="0"/>
                </a:moveTo>
                <a:lnTo>
                  <a:pt x="4464000" y="0"/>
                </a:lnTo>
                <a:lnTo>
                  <a:pt x="4520387" y="3695"/>
                </a:lnTo>
                <a:lnTo>
                  <a:pt x="4575809" y="14720"/>
                </a:lnTo>
                <a:lnTo>
                  <a:pt x="4629319" y="32884"/>
                </a:lnTo>
                <a:lnTo>
                  <a:pt x="4680000" y="57877"/>
                </a:lnTo>
                <a:lnTo>
                  <a:pt x="4726984" y="89271"/>
                </a:lnTo>
                <a:lnTo>
                  <a:pt x="4769470" y="126529"/>
                </a:lnTo>
                <a:lnTo>
                  <a:pt x="4806728" y="169015"/>
                </a:lnTo>
                <a:lnTo>
                  <a:pt x="4838122" y="216000"/>
                </a:lnTo>
                <a:lnTo>
                  <a:pt x="4863115" y="266680"/>
                </a:lnTo>
                <a:lnTo>
                  <a:pt x="4881279" y="320190"/>
                </a:lnTo>
                <a:lnTo>
                  <a:pt x="4892304" y="375612"/>
                </a:lnTo>
                <a:lnTo>
                  <a:pt x="4896000" y="432000"/>
                </a:lnTo>
                <a:lnTo>
                  <a:pt x="4896000" y="1296000"/>
                </a:lnTo>
                <a:lnTo>
                  <a:pt x="4892304" y="1352387"/>
                </a:lnTo>
                <a:lnTo>
                  <a:pt x="4881279" y="1407809"/>
                </a:lnTo>
                <a:lnTo>
                  <a:pt x="4863115" y="1461319"/>
                </a:lnTo>
                <a:lnTo>
                  <a:pt x="4838122" y="1512000"/>
                </a:lnTo>
                <a:lnTo>
                  <a:pt x="4806728" y="1558984"/>
                </a:lnTo>
                <a:lnTo>
                  <a:pt x="4769470" y="1601470"/>
                </a:lnTo>
                <a:lnTo>
                  <a:pt x="4726984" y="1638728"/>
                </a:lnTo>
                <a:lnTo>
                  <a:pt x="4680000" y="1670122"/>
                </a:lnTo>
                <a:lnTo>
                  <a:pt x="4629319" y="1695115"/>
                </a:lnTo>
                <a:lnTo>
                  <a:pt x="4575809" y="1713279"/>
                </a:lnTo>
                <a:lnTo>
                  <a:pt x="4520387" y="1724304"/>
                </a:lnTo>
                <a:lnTo>
                  <a:pt x="4464000" y="1728000"/>
                </a:lnTo>
                <a:lnTo>
                  <a:pt x="0" y="172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720000" y="553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8000" y="4212000"/>
            <a:ext cx="1800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57 %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8000" y="5040000"/>
            <a:ext cx="43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>
                <a:solidFill>
                  <a:srgbClr val="13213A"/>
                </a:solidFill>
                <a:latin typeface="Arial"/>
              </a:rPr>
              <a:t>har sina kunskaper från tv, radio och tidningar</a:t>
            </a:r>
          </a:p>
        </p:txBody>
      </p:sp>
      <p:sp>
        <p:nvSpPr>
          <p:cNvPr id="21" name="Freeform 20"/>
          <p:cNvSpPr/>
          <p:nvPr/>
        </p:nvSpPr>
        <p:spPr>
          <a:xfrm>
            <a:off x="5832000" y="4032000"/>
            <a:ext cx="4896000" cy="1728000"/>
          </a:xfrm>
          <a:custGeom>
            <a:avLst/>
            <a:gdLst/>
            <a:ahLst/>
            <a:cxnLst/>
            <a:rect l="l" t="t" r="r" b="b"/>
            <a:pathLst>
              <a:path w="4896000" h="1728000">
                <a:moveTo>
                  <a:pt x="0" y="0"/>
                </a:moveTo>
                <a:lnTo>
                  <a:pt x="4464000" y="0"/>
                </a:lnTo>
                <a:lnTo>
                  <a:pt x="4520387" y="3695"/>
                </a:lnTo>
                <a:lnTo>
                  <a:pt x="4575809" y="14720"/>
                </a:lnTo>
                <a:lnTo>
                  <a:pt x="4629319" y="32884"/>
                </a:lnTo>
                <a:lnTo>
                  <a:pt x="4680000" y="57877"/>
                </a:lnTo>
                <a:lnTo>
                  <a:pt x="4726984" y="89271"/>
                </a:lnTo>
                <a:lnTo>
                  <a:pt x="4769470" y="126529"/>
                </a:lnTo>
                <a:lnTo>
                  <a:pt x="4806728" y="169015"/>
                </a:lnTo>
                <a:lnTo>
                  <a:pt x="4838122" y="216000"/>
                </a:lnTo>
                <a:lnTo>
                  <a:pt x="4863115" y="266680"/>
                </a:lnTo>
                <a:lnTo>
                  <a:pt x="4881279" y="320190"/>
                </a:lnTo>
                <a:lnTo>
                  <a:pt x="4892304" y="375612"/>
                </a:lnTo>
                <a:lnTo>
                  <a:pt x="4896000" y="432000"/>
                </a:lnTo>
                <a:lnTo>
                  <a:pt x="4896000" y="1296000"/>
                </a:lnTo>
                <a:lnTo>
                  <a:pt x="4892304" y="1352387"/>
                </a:lnTo>
                <a:lnTo>
                  <a:pt x="4881279" y="1407809"/>
                </a:lnTo>
                <a:lnTo>
                  <a:pt x="4863115" y="1461319"/>
                </a:lnTo>
                <a:lnTo>
                  <a:pt x="4838122" y="1512000"/>
                </a:lnTo>
                <a:lnTo>
                  <a:pt x="4806728" y="1558984"/>
                </a:lnTo>
                <a:lnTo>
                  <a:pt x="4769470" y="1601470"/>
                </a:lnTo>
                <a:lnTo>
                  <a:pt x="4726984" y="1638728"/>
                </a:lnTo>
                <a:lnTo>
                  <a:pt x="4680000" y="1670122"/>
                </a:lnTo>
                <a:lnTo>
                  <a:pt x="4629319" y="1695115"/>
                </a:lnTo>
                <a:lnTo>
                  <a:pt x="4575809" y="1713279"/>
                </a:lnTo>
                <a:lnTo>
                  <a:pt x="4520387" y="1724304"/>
                </a:lnTo>
                <a:lnTo>
                  <a:pt x="4464000" y="1728000"/>
                </a:lnTo>
                <a:lnTo>
                  <a:pt x="0" y="172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5832000" y="553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0000" y="4212000"/>
            <a:ext cx="1800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38 %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20000" y="5040000"/>
            <a:ext cx="43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>
                <a:solidFill>
                  <a:srgbClr val="13213A"/>
                </a:solidFill>
                <a:latin typeface="Arial"/>
              </a:rPr>
              <a:t>har sina kunskaper från skolan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0000" y="6048000"/>
            <a:ext cx="1008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66175"/>
                </a:solidFill>
                <a:latin typeface="Arial"/>
              </a:rPr>
              <a:t>Novus undersökning för Sanningskommissionen 2024. SOU 2026:58, berättelsevolymen s. 83.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208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326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223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266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Rapporten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Sanningskommissionen</a:t>
            </a:r>
          </a:p>
        </p:txBody>
      </p:sp>
      <p:pic>
        <p:nvPicPr>
          <p:cNvPr id="9" name="Picture 8" descr="kata_b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1872000"/>
            <a:ext cx="4086486" cy="3024000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4680000" y="1944000"/>
            <a:ext cx="6120000" cy="3816000"/>
          </a:xfrm>
          <a:custGeom>
            <a:avLst/>
            <a:gdLst/>
            <a:ahLst/>
            <a:cxnLst/>
            <a:rect l="l" t="t" r="r" b="b"/>
            <a:pathLst>
              <a:path w="6120000" h="3816000">
                <a:moveTo>
                  <a:pt x="0" y="0"/>
                </a:moveTo>
                <a:lnTo>
                  <a:pt x="5688000" y="0"/>
                </a:lnTo>
                <a:lnTo>
                  <a:pt x="5744387" y="3695"/>
                </a:lnTo>
                <a:lnTo>
                  <a:pt x="5799809" y="14720"/>
                </a:lnTo>
                <a:lnTo>
                  <a:pt x="5853319" y="32884"/>
                </a:lnTo>
                <a:lnTo>
                  <a:pt x="5904000" y="57877"/>
                </a:lnTo>
                <a:lnTo>
                  <a:pt x="5950984" y="89271"/>
                </a:lnTo>
                <a:lnTo>
                  <a:pt x="5993470" y="126529"/>
                </a:lnTo>
                <a:lnTo>
                  <a:pt x="6030728" y="169015"/>
                </a:lnTo>
                <a:lnTo>
                  <a:pt x="6062122" y="216000"/>
                </a:lnTo>
                <a:lnTo>
                  <a:pt x="6087115" y="266680"/>
                </a:lnTo>
                <a:lnTo>
                  <a:pt x="6105279" y="320190"/>
                </a:lnTo>
                <a:lnTo>
                  <a:pt x="6116304" y="375612"/>
                </a:lnTo>
                <a:lnTo>
                  <a:pt x="6120000" y="432000"/>
                </a:lnTo>
                <a:lnTo>
                  <a:pt x="6120000" y="3384000"/>
                </a:lnTo>
                <a:lnTo>
                  <a:pt x="6116304" y="3440387"/>
                </a:lnTo>
                <a:lnTo>
                  <a:pt x="6105279" y="3495809"/>
                </a:lnTo>
                <a:lnTo>
                  <a:pt x="6087115" y="3549319"/>
                </a:lnTo>
                <a:lnTo>
                  <a:pt x="6062122" y="3600000"/>
                </a:lnTo>
                <a:lnTo>
                  <a:pt x="6030728" y="3646984"/>
                </a:lnTo>
                <a:lnTo>
                  <a:pt x="5993470" y="3689470"/>
                </a:lnTo>
                <a:lnTo>
                  <a:pt x="5950984" y="3726728"/>
                </a:lnTo>
                <a:lnTo>
                  <a:pt x="5904000" y="3758122"/>
                </a:lnTo>
                <a:lnTo>
                  <a:pt x="5853319" y="3783115"/>
                </a:lnTo>
                <a:lnTo>
                  <a:pt x="5799809" y="3801279"/>
                </a:lnTo>
                <a:lnTo>
                  <a:pt x="5744387" y="3812304"/>
                </a:lnTo>
                <a:lnTo>
                  <a:pt x="5688000" y="3816000"/>
                </a:lnTo>
                <a:lnTo>
                  <a:pt x="0" y="3816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4680000" y="553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40000" y="2160000"/>
            <a:ext cx="5400000" cy="345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13213A"/>
                </a:solidFill>
                <a:latin typeface="Arial"/>
              </a:rPr>
              <a:t>2008 kräver Sáminuorra en kommission.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13213A"/>
                </a:solidFill>
                <a:latin typeface="Arial"/>
              </a:rPr>
              <a:t>2021 inrättar regeringen den.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13213A"/>
                </a:solidFill>
                <a:latin typeface="Arial"/>
              </a:rPr>
              <a:t>Nära 300 berättelser, forskning och granskning av politiken sedan 1600-talet.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13213A"/>
                </a:solidFill>
                <a:latin typeface="Arial"/>
              </a:rPr>
              <a:t>30 september 2026: rapporten och 71 uppmaningar.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13213A"/>
                </a:solidFill>
                <a:latin typeface="Arial"/>
              </a:rPr>
              <a:t>Tre delar som kommissionen liknar vid kåtans tre stänger.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208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326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223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266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Rapporten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Rapporten</a:t>
            </a:r>
          </a:p>
        </p:txBody>
      </p:sp>
      <p:pic>
        <p:nvPicPr>
          <p:cNvPr id="9" name="Picture 8" descr="p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7950" y="576000"/>
            <a:ext cx="1559250" cy="86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12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I par · 24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1800000"/>
          </a:xfrm>
          <a:custGeom>
            <a:avLst/>
            <a:gdLst/>
            <a:ahLst/>
            <a:cxnLst/>
            <a:rect l="l" t="t" r="r" b="b"/>
            <a:pathLst>
              <a:path w="10080000" h="1800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224000"/>
                </a:lnTo>
                <a:lnTo>
                  <a:pt x="10075072" y="1299183"/>
                </a:lnTo>
                <a:lnTo>
                  <a:pt x="10060373" y="1373079"/>
                </a:lnTo>
                <a:lnTo>
                  <a:pt x="10036154" y="1444425"/>
                </a:lnTo>
                <a:lnTo>
                  <a:pt x="10002830" y="1512000"/>
                </a:lnTo>
                <a:lnTo>
                  <a:pt x="9960971" y="1574646"/>
                </a:lnTo>
                <a:lnTo>
                  <a:pt x="9911293" y="1631293"/>
                </a:lnTo>
                <a:lnTo>
                  <a:pt x="9854646" y="1680971"/>
                </a:lnTo>
                <a:lnTo>
                  <a:pt x="9792000" y="1722830"/>
                </a:lnTo>
                <a:lnTo>
                  <a:pt x="9724425" y="1756154"/>
                </a:lnTo>
                <a:lnTo>
                  <a:pt x="9653079" y="1780373"/>
                </a:lnTo>
                <a:lnTo>
                  <a:pt x="9579183" y="1795072"/>
                </a:lnTo>
                <a:lnTo>
                  <a:pt x="9504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59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232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Er uppgift, rapporthäftet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484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FFFFFF"/>
                </a:solidFill>
                <a:latin typeface="Arial"/>
              </a:rPr>
              <a:t>Följ kedjan från beslut till i dag, i fyra teman.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0000" y="3348000"/>
            <a:ext cx="91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DCE3EE"/>
                </a:solidFill>
                <a:latin typeface="Arial"/>
              </a:rPr>
              <a:t>Läs ett tema i taget. Skriv de fyra leden i kedjan på sista sidan, med styckets nummer.</a:t>
            </a:r>
          </a:p>
        </p:txBody>
      </p:sp>
      <p:sp>
        <p:nvSpPr>
          <p:cNvPr id="16" name="Freeform 15"/>
          <p:cNvSpPr/>
          <p:nvPr/>
        </p:nvSpPr>
        <p:spPr>
          <a:xfrm>
            <a:off x="720000" y="4068000"/>
            <a:ext cx="2304000" cy="1872000"/>
          </a:xfrm>
          <a:custGeom>
            <a:avLst/>
            <a:gdLst/>
            <a:ahLst/>
            <a:cxnLst/>
            <a:rect l="l" t="t" r="r" b="b"/>
            <a:pathLst>
              <a:path w="2304000" h="1872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440000"/>
                </a:lnTo>
                <a:lnTo>
                  <a:pt x="2300304" y="1496387"/>
                </a:lnTo>
                <a:lnTo>
                  <a:pt x="2289279" y="1551809"/>
                </a:lnTo>
                <a:lnTo>
                  <a:pt x="2271115" y="1605319"/>
                </a:lnTo>
                <a:lnTo>
                  <a:pt x="2246122" y="1656000"/>
                </a:lnTo>
                <a:lnTo>
                  <a:pt x="2214728" y="1702984"/>
                </a:lnTo>
                <a:lnTo>
                  <a:pt x="2177470" y="1745470"/>
                </a:lnTo>
                <a:lnTo>
                  <a:pt x="2134984" y="1782728"/>
                </a:lnTo>
                <a:lnTo>
                  <a:pt x="2088000" y="1814122"/>
                </a:lnTo>
                <a:lnTo>
                  <a:pt x="2037319" y="1839115"/>
                </a:lnTo>
                <a:lnTo>
                  <a:pt x="1983809" y="1857279"/>
                </a:lnTo>
                <a:lnTo>
                  <a:pt x="1928387" y="1868304"/>
                </a:lnTo>
                <a:lnTo>
                  <a:pt x="1872000" y="1872000"/>
                </a:lnTo>
                <a:lnTo>
                  <a:pt x="0" y="187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720000" y="571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6000" y="4248000"/>
            <a:ext cx="504000" cy="504000"/>
          </a:xfrm>
          <a:custGeom>
            <a:avLst/>
            <a:gdLst/>
            <a:ahLst/>
            <a:cxnLst/>
            <a:rect l="l" t="t" r="r" b="b"/>
            <a:pathLst>
              <a:path w="504000" h="504000">
                <a:moveTo>
                  <a:pt x="0" y="0"/>
                </a:moveTo>
                <a:lnTo>
                  <a:pt x="252000" y="0"/>
                </a:lnTo>
                <a:lnTo>
                  <a:pt x="284892" y="2155"/>
                </a:lnTo>
                <a:lnTo>
                  <a:pt x="317222" y="8586"/>
                </a:lnTo>
                <a:lnTo>
                  <a:pt x="348436" y="19182"/>
                </a:lnTo>
                <a:lnTo>
                  <a:pt x="378000" y="33761"/>
                </a:lnTo>
                <a:lnTo>
                  <a:pt x="405407" y="52074"/>
                </a:lnTo>
                <a:lnTo>
                  <a:pt x="430190" y="73809"/>
                </a:lnTo>
                <a:lnTo>
                  <a:pt x="451925" y="98592"/>
                </a:lnTo>
                <a:lnTo>
                  <a:pt x="470238" y="126000"/>
                </a:lnTo>
                <a:lnTo>
                  <a:pt x="484817" y="155563"/>
                </a:lnTo>
                <a:lnTo>
                  <a:pt x="495413" y="186777"/>
                </a:lnTo>
                <a:lnTo>
                  <a:pt x="501844" y="219107"/>
                </a:lnTo>
                <a:lnTo>
                  <a:pt x="504000" y="252000"/>
                </a:lnTo>
                <a:lnTo>
                  <a:pt x="504000" y="252000"/>
                </a:lnTo>
                <a:lnTo>
                  <a:pt x="501844" y="284892"/>
                </a:lnTo>
                <a:lnTo>
                  <a:pt x="495413" y="317222"/>
                </a:lnTo>
                <a:lnTo>
                  <a:pt x="484817" y="348436"/>
                </a:lnTo>
                <a:lnTo>
                  <a:pt x="470238" y="378000"/>
                </a:lnTo>
                <a:lnTo>
                  <a:pt x="451925" y="405407"/>
                </a:lnTo>
                <a:lnTo>
                  <a:pt x="430190" y="430190"/>
                </a:lnTo>
                <a:lnTo>
                  <a:pt x="405407" y="451925"/>
                </a:lnTo>
                <a:lnTo>
                  <a:pt x="378000" y="470238"/>
                </a:lnTo>
                <a:lnTo>
                  <a:pt x="348436" y="484817"/>
                </a:lnTo>
                <a:lnTo>
                  <a:pt x="317222" y="495413"/>
                </a:lnTo>
                <a:lnTo>
                  <a:pt x="284892" y="501844"/>
                </a:lnTo>
                <a:lnTo>
                  <a:pt x="252000" y="504000"/>
                </a:lnTo>
                <a:lnTo>
                  <a:pt x="0" y="504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6000" y="4248000"/>
            <a:ext cx="504000" cy="50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84000" y="4284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Staten beslutade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6000" y="4932000"/>
            <a:ext cx="2016000" cy="93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66175"/>
                </a:solidFill>
                <a:latin typeface="Arial"/>
              </a:rPr>
              <a:t>Vad bestämde riksdag, regering, myndigheter eller kyrka? När?</a:t>
            </a:r>
          </a:p>
        </p:txBody>
      </p:sp>
      <p:sp>
        <p:nvSpPr>
          <p:cNvPr id="22" name="Freeform 21"/>
          <p:cNvSpPr/>
          <p:nvPr/>
        </p:nvSpPr>
        <p:spPr>
          <a:xfrm>
            <a:off x="3240000" y="4068000"/>
            <a:ext cx="2304000" cy="1872000"/>
          </a:xfrm>
          <a:custGeom>
            <a:avLst/>
            <a:gdLst/>
            <a:ahLst/>
            <a:cxnLst/>
            <a:rect l="l" t="t" r="r" b="b"/>
            <a:pathLst>
              <a:path w="2304000" h="1872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440000"/>
                </a:lnTo>
                <a:lnTo>
                  <a:pt x="2300304" y="1496387"/>
                </a:lnTo>
                <a:lnTo>
                  <a:pt x="2289279" y="1551809"/>
                </a:lnTo>
                <a:lnTo>
                  <a:pt x="2271115" y="1605319"/>
                </a:lnTo>
                <a:lnTo>
                  <a:pt x="2246122" y="1656000"/>
                </a:lnTo>
                <a:lnTo>
                  <a:pt x="2214728" y="1702984"/>
                </a:lnTo>
                <a:lnTo>
                  <a:pt x="2177470" y="1745470"/>
                </a:lnTo>
                <a:lnTo>
                  <a:pt x="2134984" y="1782728"/>
                </a:lnTo>
                <a:lnTo>
                  <a:pt x="2088000" y="1814122"/>
                </a:lnTo>
                <a:lnTo>
                  <a:pt x="2037319" y="1839115"/>
                </a:lnTo>
                <a:lnTo>
                  <a:pt x="1983809" y="1857279"/>
                </a:lnTo>
                <a:lnTo>
                  <a:pt x="1928387" y="1868304"/>
                </a:lnTo>
                <a:lnTo>
                  <a:pt x="1872000" y="1872000"/>
                </a:lnTo>
                <a:lnTo>
                  <a:pt x="0" y="187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3240000" y="571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3456000" y="4248000"/>
            <a:ext cx="504000" cy="504000"/>
          </a:xfrm>
          <a:custGeom>
            <a:avLst/>
            <a:gdLst/>
            <a:ahLst/>
            <a:cxnLst/>
            <a:rect l="l" t="t" r="r" b="b"/>
            <a:pathLst>
              <a:path w="504000" h="504000">
                <a:moveTo>
                  <a:pt x="0" y="0"/>
                </a:moveTo>
                <a:lnTo>
                  <a:pt x="252000" y="0"/>
                </a:lnTo>
                <a:lnTo>
                  <a:pt x="284892" y="2155"/>
                </a:lnTo>
                <a:lnTo>
                  <a:pt x="317222" y="8586"/>
                </a:lnTo>
                <a:lnTo>
                  <a:pt x="348436" y="19182"/>
                </a:lnTo>
                <a:lnTo>
                  <a:pt x="378000" y="33761"/>
                </a:lnTo>
                <a:lnTo>
                  <a:pt x="405407" y="52074"/>
                </a:lnTo>
                <a:lnTo>
                  <a:pt x="430190" y="73809"/>
                </a:lnTo>
                <a:lnTo>
                  <a:pt x="451925" y="98592"/>
                </a:lnTo>
                <a:lnTo>
                  <a:pt x="470238" y="126000"/>
                </a:lnTo>
                <a:lnTo>
                  <a:pt x="484817" y="155563"/>
                </a:lnTo>
                <a:lnTo>
                  <a:pt x="495413" y="186777"/>
                </a:lnTo>
                <a:lnTo>
                  <a:pt x="501844" y="219107"/>
                </a:lnTo>
                <a:lnTo>
                  <a:pt x="504000" y="252000"/>
                </a:lnTo>
                <a:lnTo>
                  <a:pt x="504000" y="252000"/>
                </a:lnTo>
                <a:lnTo>
                  <a:pt x="501844" y="284892"/>
                </a:lnTo>
                <a:lnTo>
                  <a:pt x="495413" y="317222"/>
                </a:lnTo>
                <a:lnTo>
                  <a:pt x="484817" y="348436"/>
                </a:lnTo>
                <a:lnTo>
                  <a:pt x="470238" y="378000"/>
                </a:lnTo>
                <a:lnTo>
                  <a:pt x="451925" y="405407"/>
                </a:lnTo>
                <a:lnTo>
                  <a:pt x="430190" y="430190"/>
                </a:lnTo>
                <a:lnTo>
                  <a:pt x="405407" y="451925"/>
                </a:lnTo>
                <a:lnTo>
                  <a:pt x="378000" y="470238"/>
                </a:lnTo>
                <a:lnTo>
                  <a:pt x="348436" y="484817"/>
                </a:lnTo>
                <a:lnTo>
                  <a:pt x="317222" y="495413"/>
                </a:lnTo>
                <a:lnTo>
                  <a:pt x="284892" y="501844"/>
                </a:lnTo>
                <a:lnTo>
                  <a:pt x="252000" y="504000"/>
                </a:lnTo>
                <a:lnTo>
                  <a:pt x="0" y="504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456000" y="4248000"/>
            <a:ext cx="504000" cy="50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04000" y="4284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Följden då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56000" y="4932000"/>
            <a:ext cx="2016000" cy="93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66175"/>
                </a:solidFill>
                <a:latin typeface="Arial"/>
              </a:rPr>
              <a:t>Vad hände med människorna när beslutet genomfördes?</a:t>
            </a:r>
          </a:p>
        </p:txBody>
      </p:sp>
      <p:sp>
        <p:nvSpPr>
          <p:cNvPr id="28" name="Freeform 27"/>
          <p:cNvSpPr/>
          <p:nvPr/>
        </p:nvSpPr>
        <p:spPr>
          <a:xfrm>
            <a:off x="5760000" y="4068000"/>
            <a:ext cx="2304000" cy="1872000"/>
          </a:xfrm>
          <a:custGeom>
            <a:avLst/>
            <a:gdLst/>
            <a:ahLst/>
            <a:cxnLst/>
            <a:rect l="l" t="t" r="r" b="b"/>
            <a:pathLst>
              <a:path w="2304000" h="1872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440000"/>
                </a:lnTo>
                <a:lnTo>
                  <a:pt x="2300304" y="1496387"/>
                </a:lnTo>
                <a:lnTo>
                  <a:pt x="2289279" y="1551809"/>
                </a:lnTo>
                <a:lnTo>
                  <a:pt x="2271115" y="1605319"/>
                </a:lnTo>
                <a:lnTo>
                  <a:pt x="2246122" y="1656000"/>
                </a:lnTo>
                <a:lnTo>
                  <a:pt x="2214728" y="1702984"/>
                </a:lnTo>
                <a:lnTo>
                  <a:pt x="2177470" y="1745470"/>
                </a:lnTo>
                <a:lnTo>
                  <a:pt x="2134984" y="1782728"/>
                </a:lnTo>
                <a:lnTo>
                  <a:pt x="2088000" y="1814122"/>
                </a:lnTo>
                <a:lnTo>
                  <a:pt x="2037319" y="1839115"/>
                </a:lnTo>
                <a:lnTo>
                  <a:pt x="1983809" y="1857279"/>
                </a:lnTo>
                <a:lnTo>
                  <a:pt x="1928387" y="1868304"/>
                </a:lnTo>
                <a:lnTo>
                  <a:pt x="1872000" y="1872000"/>
                </a:lnTo>
                <a:lnTo>
                  <a:pt x="0" y="187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5760000" y="571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5976000" y="4248000"/>
            <a:ext cx="504000" cy="504000"/>
          </a:xfrm>
          <a:custGeom>
            <a:avLst/>
            <a:gdLst/>
            <a:ahLst/>
            <a:cxnLst/>
            <a:rect l="l" t="t" r="r" b="b"/>
            <a:pathLst>
              <a:path w="504000" h="504000">
                <a:moveTo>
                  <a:pt x="0" y="0"/>
                </a:moveTo>
                <a:lnTo>
                  <a:pt x="252000" y="0"/>
                </a:lnTo>
                <a:lnTo>
                  <a:pt x="284892" y="2155"/>
                </a:lnTo>
                <a:lnTo>
                  <a:pt x="317222" y="8586"/>
                </a:lnTo>
                <a:lnTo>
                  <a:pt x="348436" y="19182"/>
                </a:lnTo>
                <a:lnTo>
                  <a:pt x="378000" y="33761"/>
                </a:lnTo>
                <a:lnTo>
                  <a:pt x="405407" y="52074"/>
                </a:lnTo>
                <a:lnTo>
                  <a:pt x="430190" y="73809"/>
                </a:lnTo>
                <a:lnTo>
                  <a:pt x="451925" y="98592"/>
                </a:lnTo>
                <a:lnTo>
                  <a:pt x="470238" y="126000"/>
                </a:lnTo>
                <a:lnTo>
                  <a:pt x="484817" y="155563"/>
                </a:lnTo>
                <a:lnTo>
                  <a:pt x="495413" y="186777"/>
                </a:lnTo>
                <a:lnTo>
                  <a:pt x="501844" y="219107"/>
                </a:lnTo>
                <a:lnTo>
                  <a:pt x="504000" y="252000"/>
                </a:lnTo>
                <a:lnTo>
                  <a:pt x="504000" y="252000"/>
                </a:lnTo>
                <a:lnTo>
                  <a:pt x="501844" y="284892"/>
                </a:lnTo>
                <a:lnTo>
                  <a:pt x="495413" y="317222"/>
                </a:lnTo>
                <a:lnTo>
                  <a:pt x="484817" y="348436"/>
                </a:lnTo>
                <a:lnTo>
                  <a:pt x="470238" y="378000"/>
                </a:lnTo>
                <a:lnTo>
                  <a:pt x="451925" y="405407"/>
                </a:lnTo>
                <a:lnTo>
                  <a:pt x="430190" y="430190"/>
                </a:lnTo>
                <a:lnTo>
                  <a:pt x="405407" y="451925"/>
                </a:lnTo>
                <a:lnTo>
                  <a:pt x="378000" y="470238"/>
                </a:lnTo>
                <a:lnTo>
                  <a:pt x="348436" y="484817"/>
                </a:lnTo>
                <a:lnTo>
                  <a:pt x="317222" y="495413"/>
                </a:lnTo>
                <a:lnTo>
                  <a:pt x="284892" y="501844"/>
                </a:lnTo>
                <a:lnTo>
                  <a:pt x="252000" y="504000"/>
                </a:lnTo>
                <a:lnTo>
                  <a:pt x="0" y="504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76000" y="4248000"/>
            <a:ext cx="504000" cy="50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24000" y="4284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Kvar i dag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76000" y="4932000"/>
            <a:ext cx="2016000" cy="93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66175"/>
                </a:solidFill>
                <a:latin typeface="Arial"/>
              </a:rPr>
              <a:t>Vad finns kvar eller pågår fortfarande?</a:t>
            </a:r>
          </a:p>
        </p:txBody>
      </p:sp>
      <p:sp>
        <p:nvSpPr>
          <p:cNvPr id="34" name="Freeform 33"/>
          <p:cNvSpPr/>
          <p:nvPr/>
        </p:nvSpPr>
        <p:spPr>
          <a:xfrm>
            <a:off x="8280000" y="4068000"/>
            <a:ext cx="2304000" cy="1872000"/>
          </a:xfrm>
          <a:custGeom>
            <a:avLst/>
            <a:gdLst/>
            <a:ahLst/>
            <a:cxnLst/>
            <a:rect l="l" t="t" r="r" b="b"/>
            <a:pathLst>
              <a:path w="2304000" h="1872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440000"/>
                </a:lnTo>
                <a:lnTo>
                  <a:pt x="2300304" y="1496387"/>
                </a:lnTo>
                <a:lnTo>
                  <a:pt x="2289279" y="1551809"/>
                </a:lnTo>
                <a:lnTo>
                  <a:pt x="2271115" y="1605319"/>
                </a:lnTo>
                <a:lnTo>
                  <a:pt x="2246122" y="1656000"/>
                </a:lnTo>
                <a:lnTo>
                  <a:pt x="2214728" y="1702984"/>
                </a:lnTo>
                <a:lnTo>
                  <a:pt x="2177470" y="1745470"/>
                </a:lnTo>
                <a:lnTo>
                  <a:pt x="2134984" y="1782728"/>
                </a:lnTo>
                <a:lnTo>
                  <a:pt x="2088000" y="1814122"/>
                </a:lnTo>
                <a:lnTo>
                  <a:pt x="2037319" y="1839115"/>
                </a:lnTo>
                <a:lnTo>
                  <a:pt x="1983809" y="1857279"/>
                </a:lnTo>
                <a:lnTo>
                  <a:pt x="1928387" y="1868304"/>
                </a:lnTo>
                <a:lnTo>
                  <a:pt x="1872000" y="1872000"/>
                </a:lnTo>
                <a:lnTo>
                  <a:pt x="0" y="187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8280000" y="571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8496000" y="4248000"/>
            <a:ext cx="504000" cy="504000"/>
          </a:xfrm>
          <a:custGeom>
            <a:avLst/>
            <a:gdLst/>
            <a:ahLst/>
            <a:cxnLst/>
            <a:rect l="l" t="t" r="r" b="b"/>
            <a:pathLst>
              <a:path w="504000" h="504000">
                <a:moveTo>
                  <a:pt x="0" y="0"/>
                </a:moveTo>
                <a:lnTo>
                  <a:pt x="252000" y="0"/>
                </a:lnTo>
                <a:lnTo>
                  <a:pt x="284892" y="2155"/>
                </a:lnTo>
                <a:lnTo>
                  <a:pt x="317222" y="8586"/>
                </a:lnTo>
                <a:lnTo>
                  <a:pt x="348436" y="19182"/>
                </a:lnTo>
                <a:lnTo>
                  <a:pt x="378000" y="33761"/>
                </a:lnTo>
                <a:lnTo>
                  <a:pt x="405407" y="52074"/>
                </a:lnTo>
                <a:lnTo>
                  <a:pt x="430190" y="73809"/>
                </a:lnTo>
                <a:lnTo>
                  <a:pt x="451925" y="98592"/>
                </a:lnTo>
                <a:lnTo>
                  <a:pt x="470238" y="126000"/>
                </a:lnTo>
                <a:lnTo>
                  <a:pt x="484817" y="155563"/>
                </a:lnTo>
                <a:lnTo>
                  <a:pt x="495413" y="186777"/>
                </a:lnTo>
                <a:lnTo>
                  <a:pt x="501844" y="219107"/>
                </a:lnTo>
                <a:lnTo>
                  <a:pt x="504000" y="252000"/>
                </a:lnTo>
                <a:lnTo>
                  <a:pt x="504000" y="252000"/>
                </a:lnTo>
                <a:lnTo>
                  <a:pt x="501844" y="284892"/>
                </a:lnTo>
                <a:lnTo>
                  <a:pt x="495413" y="317222"/>
                </a:lnTo>
                <a:lnTo>
                  <a:pt x="484817" y="348436"/>
                </a:lnTo>
                <a:lnTo>
                  <a:pt x="470238" y="378000"/>
                </a:lnTo>
                <a:lnTo>
                  <a:pt x="451925" y="405407"/>
                </a:lnTo>
                <a:lnTo>
                  <a:pt x="430190" y="430190"/>
                </a:lnTo>
                <a:lnTo>
                  <a:pt x="405407" y="451925"/>
                </a:lnTo>
                <a:lnTo>
                  <a:pt x="378000" y="470238"/>
                </a:lnTo>
                <a:lnTo>
                  <a:pt x="348436" y="484817"/>
                </a:lnTo>
                <a:lnTo>
                  <a:pt x="317222" y="495413"/>
                </a:lnTo>
                <a:lnTo>
                  <a:pt x="284892" y="501844"/>
                </a:lnTo>
                <a:lnTo>
                  <a:pt x="252000" y="504000"/>
                </a:lnTo>
                <a:lnTo>
                  <a:pt x="0" y="504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496000" y="4248000"/>
            <a:ext cx="504000" cy="50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0" y="4284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Samerna svarade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96000" y="4932000"/>
            <a:ext cx="2016000" cy="93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66175"/>
                </a:solidFill>
                <a:latin typeface="Arial"/>
              </a:rPr>
              <a:t>Hur protesterade samer eller tog egna initiativ?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208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326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223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266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Rapporten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2, redovisning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Två påståenden</a:t>
            </a:r>
          </a:p>
        </p:txBody>
      </p:sp>
      <p:pic>
        <p:nvPicPr>
          <p:cNvPr id="9" name="Picture 8" descr="helkl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200" y="576000"/>
            <a:ext cx="3645000" cy="86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12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Helklass · 4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88000"/>
            <a:ext cx="10080000" cy="1656000"/>
          </a:xfrm>
          <a:custGeom>
            <a:avLst/>
            <a:gdLst/>
            <a:ahLst/>
            <a:cxnLst/>
            <a:rect l="l" t="t" r="r" b="b"/>
            <a:pathLst>
              <a:path w="10080000" h="1656000">
                <a:moveTo>
                  <a:pt x="0" y="0"/>
                </a:moveTo>
                <a:lnTo>
                  <a:pt x="9648000" y="0"/>
                </a:lnTo>
                <a:lnTo>
                  <a:pt x="9704387" y="3695"/>
                </a:lnTo>
                <a:lnTo>
                  <a:pt x="9759809" y="14720"/>
                </a:lnTo>
                <a:lnTo>
                  <a:pt x="9813319" y="32884"/>
                </a:lnTo>
                <a:lnTo>
                  <a:pt x="9864000" y="57877"/>
                </a:lnTo>
                <a:lnTo>
                  <a:pt x="9910984" y="89271"/>
                </a:lnTo>
                <a:lnTo>
                  <a:pt x="9953470" y="126529"/>
                </a:lnTo>
                <a:lnTo>
                  <a:pt x="9990728" y="169015"/>
                </a:lnTo>
                <a:lnTo>
                  <a:pt x="10022122" y="216000"/>
                </a:lnTo>
                <a:lnTo>
                  <a:pt x="10047115" y="266680"/>
                </a:lnTo>
                <a:lnTo>
                  <a:pt x="10065279" y="320190"/>
                </a:lnTo>
                <a:lnTo>
                  <a:pt x="10076304" y="375612"/>
                </a:lnTo>
                <a:lnTo>
                  <a:pt x="10080000" y="432000"/>
                </a:lnTo>
                <a:lnTo>
                  <a:pt x="10080000" y="1224000"/>
                </a:lnTo>
                <a:lnTo>
                  <a:pt x="10076304" y="1280387"/>
                </a:lnTo>
                <a:lnTo>
                  <a:pt x="10065279" y="1335809"/>
                </a:lnTo>
                <a:lnTo>
                  <a:pt x="10047115" y="1389319"/>
                </a:lnTo>
                <a:lnTo>
                  <a:pt x="10022122" y="1440000"/>
                </a:lnTo>
                <a:lnTo>
                  <a:pt x="9990728" y="1486984"/>
                </a:lnTo>
                <a:lnTo>
                  <a:pt x="9953470" y="1529470"/>
                </a:lnTo>
                <a:lnTo>
                  <a:pt x="9910984" y="1566728"/>
                </a:lnTo>
                <a:lnTo>
                  <a:pt x="9864000" y="1598122"/>
                </a:lnTo>
                <a:lnTo>
                  <a:pt x="9813319" y="1623115"/>
                </a:lnTo>
                <a:lnTo>
                  <a:pt x="9759809" y="1641279"/>
                </a:lnTo>
                <a:lnTo>
                  <a:pt x="9704387" y="1652304"/>
                </a:lnTo>
                <a:lnTo>
                  <a:pt x="9648000" y="1656000"/>
                </a:lnTo>
                <a:lnTo>
                  <a:pt x="0" y="1656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52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2000" y="2268000"/>
            <a:ext cx="900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Fråga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2000" y="2628000"/>
            <a:ext cx="9360000" cy="10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13213A"/>
                </a:solidFill>
                <a:latin typeface="Arial"/>
              </a:rPr>
              <a:t>”Det där hände för länge sedan. Det har inget med i dag att göra.”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0000" y="4032000"/>
            <a:ext cx="10080000" cy="1656000"/>
          </a:xfrm>
          <a:custGeom>
            <a:avLst/>
            <a:gdLst/>
            <a:ahLst/>
            <a:cxnLst/>
            <a:rect l="l" t="t" r="r" b="b"/>
            <a:pathLst>
              <a:path w="10080000" h="1656000">
                <a:moveTo>
                  <a:pt x="0" y="0"/>
                </a:moveTo>
                <a:lnTo>
                  <a:pt x="9648000" y="0"/>
                </a:lnTo>
                <a:lnTo>
                  <a:pt x="9704387" y="3695"/>
                </a:lnTo>
                <a:lnTo>
                  <a:pt x="9759809" y="14720"/>
                </a:lnTo>
                <a:lnTo>
                  <a:pt x="9813319" y="32884"/>
                </a:lnTo>
                <a:lnTo>
                  <a:pt x="9864000" y="57877"/>
                </a:lnTo>
                <a:lnTo>
                  <a:pt x="9910984" y="89271"/>
                </a:lnTo>
                <a:lnTo>
                  <a:pt x="9953470" y="126529"/>
                </a:lnTo>
                <a:lnTo>
                  <a:pt x="9990728" y="169015"/>
                </a:lnTo>
                <a:lnTo>
                  <a:pt x="10022122" y="216000"/>
                </a:lnTo>
                <a:lnTo>
                  <a:pt x="10047115" y="266680"/>
                </a:lnTo>
                <a:lnTo>
                  <a:pt x="10065279" y="320190"/>
                </a:lnTo>
                <a:lnTo>
                  <a:pt x="10076304" y="375612"/>
                </a:lnTo>
                <a:lnTo>
                  <a:pt x="10080000" y="432000"/>
                </a:lnTo>
                <a:lnTo>
                  <a:pt x="10080000" y="1224000"/>
                </a:lnTo>
                <a:lnTo>
                  <a:pt x="10076304" y="1280387"/>
                </a:lnTo>
                <a:lnTo>
                  <a:pt x="10065279" y="1335809"/>
                </a:lnTo>
                <a:lnTo>
                  <a:pt x="10047115" y="1389319"/>
                </a:lnTo>
                <a:lnTo>
                  <a:pt x="10022122" y="1440000"/>
                </a:lnTo>
                <a:lnTo>
                  <a:pt x="9990728" y="1486984"/>
                </a:lnTo>
                <a:lnTo>
                  <a:pt x="9953470" y="1529470"/>
                </a:lnTo>
                <a:lnTo>
                  <a:pt x="9910984" y="1566728"/>
                </a:lnTo>
                <a:lnTo>
                  <a:pt x="9864000" y="1598122"/>
                </a:lnTo>
                <a:lnTo>
                  <a:pt x="9813319" y="1623115"/>
                </a:lnTo>
                <a:lnTo>
                  <a:pt x="9759809" y="1641279"/>
                </a:lnTo>
                <a:lnTo>
                  <a:pt x="9704387" y="1652304"/>
                </a:lnTo>
                <a:lnTo>
                  <a:pt x="9648000" y="1656000"/>
                </a:lnTo>
                <a:lnTo>
                  <a:pt x="0" y="1656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720000" y="546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52000" y="4212000"/>
            <a:ext cx="900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Fråga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2000" y="4572000"/>
            <a:ext cx="9360000" cy="10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13213A"/>
                </a:solidFill>
                <a:latin typeface="Arial"/>
              </a:rPr>
              <a:t>”Man visste inte bättre på den tiden.”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352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470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367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410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Vem påverkas?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Vem påverkas?</a:t>
            </a:r>
          </a:p>
        </p:txBody>
      </p:sp>
      <p:pic>
        <p:nvPicPr>
          <p:cNvPr id="9" name="Picture 8" descr="grup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7450" y="576000"/>
            <a:ext cx="2949750" cy="86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12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Grupp om 4 · 18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1800000"/>
          </a:xfrm>
          <a:custGeom>
            <a:avLst/>
            <a:gdLst/>
            <a:ahLst/>
            <a:cxnLst/>
            <a:rect l="l" t="t" r="r" b="b"/>
            <a:pathLst>
              <a:path w="10080000" h="1800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224000"/>
                </a:lnTo>
                <a:lnTo>
                  <a:pt x="10075072" y="1299183"/>
                </a:lnTo>
                <a:lnTo>
                  <a:pt x="10060373" y="1373079"/>
                </a:lnTo>
                <a:lnTo>
                  <a:pt x="10036154" y="1444425"/>
                </a:lnTo>
                <a:lnTo>
                  <a:pt x="10002830" y="1512000"/>
                </a:lnTo>
                <a:lnTo>
                  <a:pt x="9960971" y="1574646"/>
                </a:lnTo>
                <a:lnTo>
                  <a:pt x="9911293" y="1631293"/>
                </a:lnTo>
                <a:lnTo>
                  <a:pt x="9854646" y="1680971"/>
                </a:lnTo>
                <a:lnTo>
                  <a:pt x="9792000" y="1722830"/>
                </a:lnTo>
                <a:lnTo>
                  <a:pt x="9724425" y="1756154"/>
                </a:lnTo>
                <a:lnTo>
                  <a:pt x="9653079" y="1780373"/>
                </a:lnTo>
                <a:lnTo>
                  <a:pt x="9579183" y="1795072"/>
                </a:lnTo>
                <a:lnTo>
                  <a:pt x="9504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59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232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Gruppens uppgift, gruppbladet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484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FFFFFF"/>
                </a:solidFill>
                <a:latin typeface="Arial"/>
              </a:rPr>
              <a:t>Vad skulle uppmaningen betyda, för samer och för andra?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0000" y="3348000"/>
            <a:ext cx="91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DCE3EE"/>
                </a:solidFill>
                <a:latin typeface="Arial"/>
              </a:rPr>
              <a:t>Läs fallet. Fyll i konsekvenskartan. Gör en bedömning och läs upp den.</a:t>
            </a:r>
          </a:p>
        </p:txBody>
      </p:sp>
      <p:sp>
        <p:nvSpPr>
          <p:cNvPr id="16" name="Freeform 15"/>
          <p:cNvSpPr/>
          <p:nvPr/>
        </p:nvSpPr>
        <p:spPr>
          <a:xfrm>
            <a:off x="720000" y="4068000"/>
            <a:ext cx="2304000" cy="1800000"/>
          </a:xfrm>
          <a:custGeom>
            <a:avLst/>
            <a:gdLst/>
            <a:ahLst/>
            <a:cxnLst/>
            <a:rect l="l" t="t" r="r" b="b"/>
            <a:pathLst>
              <a:path w="2304000" h="1800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368000"/>
                </a:lnTo>
                <a:lnTo>
                  <a:pt x="2300304" y="1424387"/>
                </a:lnTo>
                <a:lnTo>
                  <a:pt x="2289279" y="1479809"/>
                </a:lnTo>
                <a:lnTo>
                  <a:pt x="2271115" y="1533319"/>
                </a:lnTo>
                <a:lnTo>
                  <a:pt x="2246122" y="1584000"/>
                </a:lnTo>
                <a:lnTo>
                  <a:pt x="2214728" y="1630984"/>
                </a:lnTo>
                <a:lnTo>
                  <a:pt x="2177470" y="1673470"/>
                </a:lnTo>
                <a:lnTo>
                  <a:pt x="2134984" y="1710728"/>
                </a:lnTo>
                <a:lnTo>
                  <a:pt x="2088000" y="1742122"/>
                </a:lnTo>
                <a:lnTo>
                  <a:pt x="2037319" y="1767115"/>
                </a:lnTo>
                <a:lnTo>
                  <a:pt x="1983809" y="1785279"/>
                </a:lnTo>
                <a:lnTo>
                  <a:pt x="1928387" y="1796304"/>
                </a:lnTo>
                <a:lnTo>
                  <a:pt x="1872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720000" y="564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6000" y="4284000"/>
            <a:ext cx="648000" cy="720000"/>
          </a:xfrm>
          <a:custGeom>
            <a:avLst/>
            <a:gdLst/>
            <a:ahLst/>
            <a:cxnLst/>
            <a:rect l="l" t="t" r="r" b="b"/>
            <a:pathLst>
              <a:path w="648000" h="720000">
                <a:moveTo>
                  <a:pt x="0" y="0"/>
                </a:moveTo>
                <a:lnTo>
                  <a:pt x="324000" y="0"/>
                </a:lnTo>
                <a:lnTo>
                  <a:pt x="366290" y="2771"/>
                </a:lnTo>
                <a:lnTo>
                  <a:pt x="407857" y="11040"/>
                </a:lnTo>
                <a:lnTo>
                  <a:pt x="447989" y="24663"/>
                </a:lnTo>
                <a:lnTo>
                  <a:pt x="486000" y="43407"/>
                </a:lnTo>
                <a:lnTo>
                  <a:pt x="521238" y="66953"/>
                </a:lnTo>
                <a:lnTo>
                  <a:pt x="553102" y="94897"/>
                </a:lnTo>
                <a:lnTo>
                  <a:pt x="581046" y="126761"/>
                </a:lnTo>
                <a:lnTo>
                  <a:pt x="604592" y="162000"/>
                </a:lnTo>
                <a:lnTo>
                  <a:pt x="623336" y="200010"/>
                </a:lnTo>
                <a:lnTo>
                  <a:pt x="636959" y="240142"/>
                </a:lnTo>
                <a:lnTo>
                  <a:pt x="645228" y="281709"/>
                </a:lnTo>
                <a:lnTo>
                  <a:pt x="648000" y="324000"/>
                </a:lnTo>
                <a:lnTo>
                  <a:pt x="648000" y="396000"/>
                </a:lnTo>
                <a:lnTo>
                  <a:pt x="645228" y="438290"/>
                </a:lnTo>
                <a:lnTo>
                  <a:pt x="636959" y="479857"/>
                </a:lnTo>
                <a:lnTo>
                  <a:pt x="623336" y="519989"/>
                </a:lnTo>
                <a:lnTo>
                  <a:pt x="604592" y="558000"/>
                </a:lnTo>
                <a:lnTo>
                  <a:pt x="581046" y="593238"/>
                </a:lnTo>
                <a:lnTo>
                  <a:pt x="553102" y="625102"/>
                </a:lnTo>
                <a:lnTo>
                  <a:pt x="521238" y="653046"/>
                </a:lnTo>
                <a:lnTo>
                  <a:pt x="486000" y="676592"/>
                </a:lnTo>
                <a:lnTo>
                  <a:pt x="447989" y="695336"/>
                </a:lnTo>
                <a:lnTo>
                  <a:pt x="407857" y="708959"/>
                </a:lnTo>
                <a:lnTo>
                  <a:pt x="366290" y="717228"/>
                </a:lnTo>
                <a:lnTo>
                  <a:pt x="32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6000" y="4284000"/>
            <a:ext cx="576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800" b="0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6000" y="5112000"/>
            <a:ext cx="2016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Jakten och fisket i fjällen</a:t>
            </a:r>
          </a:p>
        </p:txBody>
      </p:sp>
      <p:sp>
        <p:nvSpPr>
          <p:cNvPr id="21" name="Freeform 20"/>
          <p:cNvSpPr/>
          <p:nvPr/>
        </p:nvSpPr>
        <p:spPr>
          <a:xfrm>
            <a:off x="3240000" y="4068000"/>
            <a:ext cx="2304000" cy="1800000"/>
          </a:xfrm>
          <a:custGeom>
            <a:avLst/>
            <a:gdLst/>
            <a:ahLst/>
            <a:cxnLst/>
            <a:rect l="l" t="t" r="r" b="b"/>
            <a:pathLst>
              <a:path w="2304000" h="1800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368000"/>
                </a:lnTo>
                <a:lnTo>
                  <a:pt x="2300304" y="1424387"/>
                </a:lnTo>
                <a:lnTo>
                  <a:pt x="2289279" y="1479809"/>
                </a:lnTo>
                <a:lnTo>
                  <a:pt x="2271115" y="1533319"/>
                </a:lnTo>
                <a:lnTo>
                  <a:pt x="2246122" y="1584000"/>
                </a:lnTo>
                <a:lnTo>
                  <a:pt x="2214728" y="1630984"/>
                </a:lnTo>
                <a:lnTo>
                  <a:pt x="2177470" y="1673470"/>
                </a:lnTo>
                <a:lnTo>
                  <a:pt x="2134984" y="1710728"/>
                </a:lnTo>
                <a:lnTo>
                  <a:pt x="2088000" y="1742122"/>
                </a:lnTo>
                <a:lnTo>
                  <a:pt x="2037319" y="1767115"/>
                </a:lnTo>
                <a:lnTo>
                  <a:pt x="1983809" y="1785279"/>
                </a:lnTo>
                <a:lnTo>
                  <a:pt x="1928387" y="1796304"/>
                </a:lnTo>
                <a:lnTo>
                  <a:pt x="1872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3240000" y="564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3456000" y="4284000"/>
            <a:ext cx="648000" cy="720000"/>
          </a:xfrm>
          <a:custGeom>
            <a:avLst/>
            <a:gdLst/>
            <a:ahLst/>
            <a:cxnLst/>
            <a:rect l="l" t="t" r="r" b="b"/>
            <a:pathLst>
              <a:path w="648000" h="720000">
                <a:moveTo>
                  <a:pt x="0" y="0"/>
                </a:moveTo>
                <a:lnTo>
                  <a:pt x="324000" y="0"/>
                </a:lnTo>
                <a:lnTo>
                  <a:pt x="366290" y="2771"/>
                </a:lnTo>
                <a:lnTo>
                  <a:pt x="407857" y="11040"/>
                </a:lnTo>
                <a:lnTo>
                  <a:pt x="447989" y="24663"/>
                </a:lnTo>
                <a:lnTo>
                  <a:pt x="486000" y="43407"/>
                </a:lnTo>
                <a:lnTo>
                  <a:pt x="521238" y="66953"/>
                </a:lnTo>
                <a:lnTo>
                  <a:pt x="553102" y="94897"/>
                </a:lnTo>
                <a:lnTo>
                  <a:pt x="581046" y="126761"/>
                </a:lnTo>
                <a:lnTo>
                  <a:pt x="604592" y="162000"/>
                </a:lnTo>
                <a:lnTo>
                  <a:pt x="623336" y="200010"/>
                </a:lnTo>
                <a:lnTo>
                  <a:pt x="636959" y="240142"/>
                </a:lnTo>
                <a:lnTo>
                  <a:pt x="645228" y="281709"/>
                </a:lnTo>
                <a:lnTo>
                  <a:pt x="648000" y="324000"/>
                </a:lnTo>
                <a:lnTo>
                  <a:pt x="648000" y="396000"/>
                </a:lnTo>
                <a:lnTo>
                  <a:pt x="645228" y="438290"/>
                </a:lnTo>
                <a:lnTo>
                  <a:pt x="636959" y="479857"/>
                </a:lnTo>
                <a:lnTo>
                  <a:pt x="623336" y="519989"/>
                </a:lnTo>
                <a:lnTo>
                  <a:pt x="604592" y="558000"/>
                </a:lnTo>
                <a:lnTo>
                  <a:pt x="581046" y="593238"/>
                </a:lnTo>
                <a:lnTo>
                  <a:pt x="553102" y="625102"/>
                </a:lnTo>
                <a:lnTo>
                  <a:pt x="521238" y="653046"/>
                </a:lnTo>
                <a:lnTo>
                  <a:pt x="486000" y="676592"/>
                </a:lnTo>
                <a:lnTo>
                  <a:pt x="447989" y="695336"/>
                </a:lnTo>
                <a:lnTo>
                  <a:pt x="407857" y="708959"/>
                </a:lnTo>
                <a:lnTo>
                  <a:pt x="366290" y="717228"/>
                </a:lnTo>
                <a:lnTo>
                  <a:pt x="32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456000" y="4284000"/>
            <a:ext cx="576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800" b="0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56000" y="5112000"/>
            <a:ext cx="2016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Gruvor och vindkraft</a:t>
            </a:r>
          </a:p>
        </p:txBody>
      </p:sp>
      <p:sp>
        <p:nvSpPr>
          <p:cNvPr id="26" name="Freeform 25"/>
          <p:cNvSpPr/>
          <p:nvPr/>
        </p:nvSpPr>
        <p:spPr>
          <a:xfrm>
            <a:off x="5760000" y="4068000"/>
            <a:ext cx="2304000" cy="1800000"/>
          </a:xfrm>
          <a:custGeom>
            <a:avLst/>
            <a:gdLst/>
            <a:ahLst/>
            <a:cxnLst/>
            <a:rect l="l" t="t" r="r" b="b"/>
            <a:pathLst>
              <a:path w="2304000" h="1800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368000"/>
                </a:lnTo>
                <a:lnTo>
                  <a:pt x="2300304" y="1424387"/>
                </a:lnTo>
                <a:lnTo>
                  <a:pt x="2289279" y="1479809"/>
                </a:lnTo>
                <a:lnTo>
                  <a:pt x="2271115" y="1533319"/>
                </a:lnTo>
                <a:lnTo>
                  <a:pt x="2246122" y="1584000"/>
                </a:lnTo>
                <a:lnTo>
                  <a:pt x="2214728" y="1630984"/>
                </a:lnTo>
                <a:lnTo>
                  <a:pt x="2177470" y="1673470"/>
                </a:lnTo>
                <a:lnTo>
                  <a:pt x="2134984" y="1710728"/>
                </a:lnTo>
                <a:lnTo>
                  <a:pt x="2088000" y="1742122"/>
                </a:lnTo>
                <a:lnTo>
                  <a:pt x="2037319" y="1767115"/>
                </a:lnTo>
                <a:lnTo>
                  <a:pt x="1983809" y="1785279"/>
                </a:lnTo>
                <a:lnTo>
                  <a:pt x="1928387" y="1796304"/>
                </a:lnTo>
                <a:lnTo>
                  <a:pt x="1872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5760000" y="564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5976000" y="4284000"/>
            <a:ext cx="648000" cy="720000"/>
          </a:xfrm>
          <a:custGeom>
            <a:avLst/>
            <a:gdLst/>
            <a:ahLst/>
            <a:cxnLst/>
            <a:rect l="l" t="t" r="r" b="b"/>
            <a:pathLst>
              <a:path w="648000" h="720000">
                <a:moveTo>
                  <a:pt x="0" y="0"/>
                </a:moveTo>
                <a:lnTo>
                  <a:pt x="324000" y="0"/>
                </a:lnTo>
                <a:lnTo>
                  <a:pt x="366290" y="2771"/>
                </a:lnTo>
                <a:lnTo>
                  <a:pt x="407857" y="11040"/>
                </a:lnTo>
                <a:lnTo>
                  <a:pt x="447989" y="24663"/>
                </a:lnTo>
                <a:lnTo>
                  <a:pt x="486000" y="43407"/>
                </a:lnTo>
                <a:lnTo>
                  <a:pt x="521238" y="66953"/>
                </a:lnTo>
                <a:lnTo>
                  <a:pt x="553102" y="94897"/>
                </a:lnTo>
                <a:lnTo>
                  <a:pt x="581046" y="126761"/>
                </a:lnTo>
                <a:lnTo>
                  <a:pt x="604592" y="162000"/>
                </a:lnTo>
                <a:lnTo>
                  <a:pt x="623336" y="200010"/>
                </a:lnTo>
                <a:lnTo>
                  <a:pt x="636959" y="240142"/>
                </a:lnTo>
                <a:lnTo>
                  <a:pt x="645228" y="281709"/>
                </a:lnTo>
                <a:lnTo>
                  <a:pt x="648000" y="324000"/>
                </a:lnTo>
                <a:lnTo>
                  <a:pt x="648000" y="396000"/>
                </a:lnTo>
                <a:lnTo>
                  <a:pt x="645228" y="438290"/>
                </a:lnTo>
                <a:lnTo>
                  <a:pt x="636959" y="479857"/>
                </a:lnTo>
                <a:lnTo>
                  <a:pt x="623336" y="519989"/>
                </a:lnTo>
                <a:lnTo>
                  <a:pt x="604592" y="558000"/>
                </a:lnTo>
                <a:lnTo>
                  <a:pt x="581046" y="593238"/>
                </a:lnTo>
                <a:lnTo>
                  <a:pt x="553102" y="625102"/>
                </a:lnTo>
                <a:lnTo>
                  <a:pt x="521238" y="653046"/>
                </a:lnTo>
                <a:lnTo>
                  <a:pt x="486000" y="676592"/>
                </a:lnTo>
                <a:lnTo>
                  <a:pt x="447989" y="695336"/>
                </a:lnTo>
                <a:lnTo>
                  <a:pt x="407857" y="708959"/>
                </a:lnTo>
                <a:lnTo>
                  <a:pt x="366290" y="717228"/>
                </a:lnTo>
                <a:lnTo>
                  <a:pt x="32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76000" y="4284000"/>
            <a:ext cx="576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800" b="0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76000" y="5112000"/>
            <a:ext cx="2016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Ursäkt och gottgörelse</a:t>
            </a:r>
          </a:p>
        </p:txBody>
      </p:sp>
      <p:sp>
        <p:nvSpPr>
          <p:cNvPr id="31" name="Freeform 30"/>
          <p:cNvSpPr/>
          <p:nvPr/>
        </p:nvSpPr>
        <p:spPr>
          <a:xfrm>
            <a:off x="8280000" y="4068000"/>
            <a:ext cx="2304000" cy="1800000"/>
          </a:xfrm>
          <a:custGeom>
            <a:avLst/>
            <a:gdLst/>
            <a:ahLst/>
            <a:cxnLst/>
            <a:rect l="l" t="t" r="r" b="b"/>
            <a:pathLst>
              <a:path w="2304000" h="1800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368000"/>
                </a:lnTo>
                <a:lnTo>
                  <a:pt x="2300304" y="1424387"/>
                </a:lnTo>
                <a:lnTo>
                  <a:pt x="2289279" y="1479809"/>
                </a:lnTo>
                <a:lnTo>
                  <a:pt x="2271115" y="1533319"/>
                </a:lnTo>
                <a:lnTo>
                  <a:pt x="2246122" y="1584000"/>
                </a:lnTo>
                <a:lnTo>
                  <a:pt x="2214728" y="1630984"/>
                </a:lnTo>
                <a:lnTo>
                  <a:pt x="2177470" y="1673470"/>
                </a:lnTo>
                <a:lnTo>
                  <a:pt x="2134984" y="1710728"/>
                </a:lnTo>
                <a:lnTo>
                  <a:pt x="2088000" y="1742122"/>
                </a:lnTo>
                <a:lnTo>
                  <a:pt x="2037319" y="1767115"/>
                </a:lnTo>
                <a:lnTo>
                  <a:pt x="1983809" y="1785279"/>
                </a:lnTo>
                <a:lnTo>
                  <a:pt x="1928387" y="1796304"/>
                </a:lnTo>
                <a:lnTo>
                  <a:pt x="1872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8280000" y="564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8496000" y="4284000"/>
            <a:ext cx="648000" cy="720000"/>
          </a:xfrm>
          <a:custGeom>
            <a:avLst/>
            <a:gdLst/>
            <a:ahLst/>
            <a:cxnLst/>
            <a:rect l="l" t="t" r="r" b="b"/>
            <a:pathLst>
              <a:path w="648000" h="720000">
                <a:moveTo>
                  <a:pt x="0" y="0"/>
                </a:moveTo>
                <a:lnTo>
                  <a:pt x="324000" y="0"/>
                </a:lnTo>
                <a:lnTo>
                  <a:pt x="366290" y="2771"/>
                </a:lnTo>
                <a:lnTo>
                  <a:pt x="407857" y="11040"/>
                </a:lnTo>
                <a:lnTo>
                  <a:pt x="447989" y="24663"/>
                </a:lnTo>
                <a:lnTo>
                  <a:pt x="486000" y="43407"/>
                </a:lnTo>
                <a:lnTo>
                  <a:pt x="521238" y="66953"/>
                </a:lnTo>
                <a:lnTo>
                  <a:pt x="553102" y="94897"/>
                </a:lnTo>
                <a:lnTo>
                  <a:pt x="581046" y="126761"/>
                </a:lnTo>
                <a:lnTo>
                  <a:pt x="604592" y="162000"/>
                </a:lnTo>
                <a:lnTo>
                  <a:pt x="623336" y="200010"/>
                </a:lnTo>
                <a:lnTo>
                  <a:pt x="636959" y="240142"/>
                </a:lnTo>
                <a:lnTo>
                  <a:pt x="645228" y="281709"/>
                </a:lnTo>
                <a:lnTo>
                  <a:pt x="648000" y="324000"/>
                </a:lnTo>
                <a:lnTo>
                  <a:pt x="648000" y="396000"/>
                </a:lnTo>
                <a:lnTo>
                  <a:pt x="645228" y="438290"/>
                </a:lnTo>
                <a:lnTo>
                  <a:pt x="636959" y="479857"/>
                </a:lnTo>
                <a:lnTo>
                  <a:pt x="623336" y="519989"/>
                </a:lnTo>
                <a:lnTo>
                  <a:pt x="604592" y="558000"/>
                </a:lnTo>
                <a:lnTo>
                  <a:pt x="581046" y="593238"/>
                </a:lnTo>
                <a:lnTo>
                  <a:pt x="553102" y="625102"/>
                </a:lnTo>
                <a:lnTo>
                  <a:pt x="521238" y="653046"/>
                </a:lnTo>
                <a:lnTo>
                  <a:pt x="486000" y="676592"/>
                </a:lnTo>
                <a:lnTo>
                  <a:pt x="447989" y="695336"/>
                </a:lnTo>
                <a:lnTo>
                  <a:pt x="407857" y="708959"/>
                </a:lnTo>
                <a:lnTo>
                  <a:pt x="366290" y="717228"/>
                </a:lnTo>
                <a:lnTo>
                  <a:pt x="32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496000" y="4284000"/>
            <a:ext cx="576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800" b="0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96000" y="5112000"/>
            <a:ext cx="2016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Markrätten och ILO 169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352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470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367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410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Vem påverkas?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Intresse eller rättighet?</a:t>
            </a:r>
          </a:p>
        </p:txBody>
      </p:sp>
      <p:sp>
        <p:nvSpPr>
          <p:cNvPr id="9" name="Freeform 8"/>
          <p:cNvSpPr/>
          <p:nvPr/>
        </p:nvSpPr>
        <p:spPr>
          <a:xfrm>
            <a:off x="720000" y="2088000"/>
            <a:ext cx="4896000" cy="2520000"/>
          </a:xfrm>
          <a:custGeom>
            <a:avLst/>
            <a:gdLst/>
            <a:ahLst/>
            <a:cxnLst/>
            <a:rect l="l" t="t" r="r" b="b"/>
            <a:pathLst>
              <a:path w="4896000" h="2520000">
                <a:moveTo>
                  <a:pt x="0" y="0"/>
                </a:moveTo>
                <a:lnTo>
                  <a:pt x="4464000" y="0"/>
                </a:lnTo>
                <a:lnTo>
                  <a:pt x="4520387" y="3695"/>
                </a:lnTo>
                <a:lnTo>
                  <a:pt x="4575809" y="14720"/>
                </a:lnTo>
                <a:lnTo>
                  <a:pt x="4629319" y="32884"/>
                </a:lnTo>
                <a:lnTo>
                  <a:pt x="4680000" y="57877"/>
                </a:lnTo>
                <a:lnTo>
                  <a:pt x="4726984" y="89271"/>
                </a:lnTo>
                <a:lnTo>
                  <a:pt x="4769470" y="126529"/>
                </a:lnTo>
                <a:lnTo>
                  <a:pt x="4806728" y="169015"/>
                </a:lnTo>
                <a:lnTo>
                  <a:pt x="4838122" y="216000"/>
                </a:lnTo>
                <a:lnTo>
                  <a:pt x="4863115" y="266680"/>
                </a:lnTo>
                <a:lnTo>
                  <a:pt x="4881279" y="320190"/>
                </a:lnTo>
                <a:lnTo>
                  <a:pt x="4892304" y="375612"/>
                </a:lnTo>
                <a:lnTo>
                  <a:pt x="4896000" y="432000"/>
                </a:lnTo>
                <a:lnTo>
                  <a:pt x="4896000" y="2088000"/>
                </a:lnTo>
                <a:lnTo>
                  <a:pt x="4892304" y="2144387"/>
                </a:lnTo>
                <a:lnTo>
                  <a:pt x="4881279" y="2199809"/>
                </a:lnTo>
                <a:lnTo>
                  <a:pt x="4863115" y="2253319"/>
                </a:lnTo>
                <a:lnTo>
                  <a:pt x="4838122" y="2304000"/>
                </a:lnTo>
                <a:lnTo>
                  <a:pt x="4806728" y="2350984"/>
                </a:lnTo>
                <a:lnTo>
                  <a:pt x="4769470" y="2393470"/>
                </a:lnTo>
                <a:lnTo>
                  <a:pt x="4726984" y="2430728"/>
                </a:lnTo>
                <a:lnTo>
                  <a:pt x="4680000" y="2462122"/>
                </a:lnTo>
                <a:lnTo>
                  <a:pt x="4629319" y="2487115"/>
                </a:lnTo>
                <a:lnTo>
                  <a:pt x="4575809" y="2505279"/>
                </a:lnTo>
                <a:lnTo>
                  <a:pt x="4520387" y="2516304"/>
                </a:lnTo>
                <a:lnTo>
                  <a:pt x="4464000" y="2520000"/>
                </a:lnTo>
                <a:lnTo>
                  <a:pt x="0" y="252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20000" y="438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8000" y="2304000"/>
            <a:ext cx="4320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13213A"/>
                </a:solidFill>
                <a:latin typeface="Arial"/>
              </a:rPr>
              <a:t>Ett intresse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8000" y="2880000"/>
            <a:ext cx="4320000" cy="158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3213A"/>
                </a:solidFill>
                <a:latin typeface="Arial"/>
              </a:rPr>
              <a:t>Något någon vill ha eller vinner på. Jobb, el, jakt, låga skatter.</a:t>
            </a:r>
          </a:p>
        </p:txBody>
      </p:sp>
      <p:sp>
        <p:nvSpPr>
          <p:cNvPr id="13" name="Freeform 12"/>
          <p:cNvSpPr/>
          <p:nvPr/>
        </p:nvSpPr>
        <p:spPr>
          <a:xfrm>
            <a:off x="5832000" y="2088000"/>
            <a:ext cx="4896000" cy="2520000"/>
          </a:xfrm>
          <a:custGeom>
            <a:avLst/>
            <a:gdLst/>
            <a:ahLst/>
            <a:cxnLst/>
            <a:rect l="l" t="t" r="r" b="b"/>
            <a:pathLst>
              <a:path w="4896000" h="2520000">
                <a:moveTo>
                  <a:pt x="0" y="0"/>
                </a:moveTo>
                <a:lnTo>
                  <a:pt x="4464000" y="0"/>
                </a:lnTo>
                <a:lnTo>
                  <a:pt x="4520387" y="3695"/>
                </a:lnTo>
                <a:lnTo>
                  <a:pt x="4575809" y="14720"/>
                </a:lnTo>
                <a:lnTo>
                  <a:pt x="4629319" y="32884"/>
                </a:lnTo>
                <a:lnTo>
                  <a:pt x="4680000" y="57877"/>
                </a:lnTo>
                <a:lnTo>
                  <a:pt x="4726984" y="89271"/>
                </a:lnTo>
                <a:lnTo>
                  <a:pt x="4769470" y="126529"/>
                </a:lnTo>
                <a:lnTo>
                  <a:pt x="4806728" y="169015"/>
                </a:lnTo>
                <a:lnTo>
                  <a:pt x="4838122" y="216000"/>
                </a:lnTo>
                <a:lnTo>
                  <a:pt x="4863115" y="266680"/>
                </a:lnTo>
                <a:lnTo>
                  <a:pt x="4881279" y="320190"/>
                </a:lnTo>
                <a:lnTo>
                  <a:pt x="4892304" y="375612"/>
                </a:lnTo>
                <a:lnTo>
                  <a:pt x="4896000" y="432000"/>
                </a:lnTo>
                <a:lnTo>
                  <a:pt x="4896000" y="2088000"/>
                </a:lnTo>
                <a:lnTo>
                  <a:pt x="4892304" y="2144387"/>
                </a:lnTo>
                <a:lnTo>
                  <a:pt x="4881279" y="2199809"/>
                </a:lnTo>
                <a:lnTo>
                  <a:pt x="4863115" y="2253319"/>
                </a:lnTo>
                <a:lnTo>
                  <a:pt x="4838122" y="2304000"/>
                </a:lnTo>
                <a:lnTo>
                  <a:pt x="4806728" y="2350984"/>
                </a:lnTo>
                <a:lnTo>
                  <a:pt x="4769470" y="2393470"/>
                </a:lnTo>
                <a:lnTo>
                  <a:pt x="4726984" y="2430728"/>
                </a:lnTo>
                <a:lnTo>
                  <a:pt x="4680000" y="2462122"/>
                </a:lnTo>
                <a:lnTo>
                  <a:pt x="4629319" y="2487115"/>
                </a:lnTo>
                <a:lnTo>
                  <a:pt x="4575809" y="2505279"/>
                </a:lnTo>
                <a:lnTo>
                  <a:pt x="4520387" y="2516304"/>
                </a:lnTo>
                <a:lnTo>
                  <a:pt x="4464000" y="2520000"/>
                </a:lnTo>
                <a:lnTo>
                  <a:pt x="0" y="2520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832000" y="438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0000" y="2304000"/>
            <a:ext cx="4320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13213A"/>
                </a:solidFill>
                <a:latin typeface="Arial"/>
              </a:rPr>
              <a:t>En rättighet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0000" y="2880000"/>
            <a:ext cx="4320000" cy="158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3213A"/>
                </a:solidFill>
                <a:latin typeface="Arial"/>
              </a:rPr>
              <a:t>Något man har rätt till enligt lag eller konventioner. Samers rätt till renskötsel, jakt och fiske. Markägares rätt till sin mark.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0000" y="4968000"/>
            <a:ext cx="10080000" cy="86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>
                <a:solidFill>
                  <a:srgbClr val="13213A"/>
                </a:solidFill>
                <a:latin typeface="Arial"/>
              </a:rPr>
              <a:t>Ett intresse kan vägas mot andra intressen. En rättighet kan inte vägas bort lika lätt, men rättigheter kan krocka.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352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470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367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410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Vem påverkas?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3, redovisning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Klassens tabell</a:t>
            </a:r>
          </a:p>
        </p:txBody>
      </p:sp>
      <p:pic>
        <p:nvPicPr>
          <p:cNvPr id="9" name="Picture 8" descr="helkl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200" y="576000"/>
            <a:ext cx="3645000" cy="86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12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Helklass · 12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864000"/>
          </a:xfrm>
          <a:custGeom>
            <a:avLst/>
            <a:gdLst/>
            <a:ahLst/>
            <a:cxnLst/>
            <a:rect l="l" t="t" r="r" b="b"/>
            <a:pathLst>
              <a:path w="10080000" h="864000">
                <a:moveTo>
                  <a:pt x="0" y="0"/>
                </a:moveTo>
                <a:lnTo>
                  <a:pt x="9648000" y="0"/>
                </a:lnTo>
                <a:lnTo>
                  <a:pt x="9704387" y="3695"/>
                </a:lnTo>
                <a:lnTo>
                  <a:pt x="9759809" y="14720"/>
                </a:lnTo>
                <a:lnTo>
                  <a:pt x="9813319" y="32884"/>
                </a:lnTo>
                <a:lnTo>
                  <a:pt x="9864000" y="57877"/>
                </a:lnTo>
                <a:lnTo>
                  <a:pt x="9910984" y="89271"/>
                </a:lnTo>
                <a:lnTo>
                  <a:pt x="9953470" y="126529"/>
                </a:lnTo>
                <a:lnTo>
                  <a:pt x="9990728" y="169015"/>
                </a:lnTo>
                <a:lnTo>
                  <a:pt x="10022122" y="216000"/>
                </a:lnTo>
                <a:lnTo>
                  <a:pt x="10047115" y="266680"/>
                </a:lnTo>
                <a:lnTo>
                  <a:pt x="10065279" y="320190"/>
                </a:lnTo>
                <a:lnTo>
                  <a:pt x="10076304" y="375612"/>
                </a:lnTo>
                <a:lnTo>
                  <a:pt x="10080000" y="432000"/>
                </a:lnTo>
                <a:lnTo>
                  <a:pt x="10080000" y="432000"/>
                </a:lnTo>
                <a:lnTo>
                  <a:pt x="10076304" y="488387"/>
                </a:lnTo>
                <a:lnTo>
                  <a:pt x="10065279" y="543809"/>
                </a:lnTo>
                <a:lnTo>
                  <a:pt x="10047115" y="597319"/>
                </a:lnTo>
                <a:lnTo>
                  <a:pt x="10022122" y="648000"/>
                </a:lnTo>
                <a:lnTo>
                  <a:pt x="9990728" y="694984"/>
                </a:lnTo>
                <a:lnTo>
                  <a:pt x="9953470" y="737470"/>
                </a:lnTo>
                <a:lnTo>
                  <a:pt x="9910984" y="774728"/>
                </a:lnTo>
                <a:lnTo>
                  <a:pt x="9864000" y="806122"/>
                </a:lnTo>
                <a:lnTo>
                  <a:pt x="9813319" y="831115"/>
                </a:lnTo>
                <a:lnTo>
                  <a:pt x="9759809" y="849279"/>
                </a:lnTo>
                <a:lnTo>
                  <a:pt x="9704387" y="860304"/>
                </a:lnTo>
                <a:lnTo>
                  <a:pt x="9648000" y="864000"/>
                </a:lnTo>
                <a:lnTo>
                  <a:pt x="0" y="864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8000" y="2016000"/>
            <a:ext cx="432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9A6512"/>
                </a:solidFill>
                <a:latin typeface="Arial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84000" y="2016000"/>
            <a:ext cx="4320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3213A"/>
                </a:solidFill>
                <a:latin typeface="Arial"/>
              </a:rPr>
              <a:t>Jakten och fisket i fjällen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0000" y="2016000"/>
            <a:ext cx="4500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Fullt ut ___   Delvis ___   Inte nu ___</a:t>
            </a:r>
          </a:p>
        </p:txBody>
      </p:sp>
      <p:sp>
        <p:nvSpPr>
          <p:cNvPr id="15" name="Freeform 14"/>
          <p:cNvSpPr/>
          <p:nvPr/>
        </p:nvSpPr>
        <p:spPr>
          <a:xfrm>
            <a:off x="720000" y="3024000"/>
            <a:ext cx="10080000" cy="864000"/>
          </a:xfrm>
          <a:custGeom>
            <a:avLst/>
            <a:gdLst/>
            <a:ahLst/>
            <a:cxnLst/>
            <a:rect l="l" t="t" r="r" b="b"/>
            <a:pathLst>
              <a:path w="10080000" h="864000">
                <a:moveTo>
                  <a:pt x="0" y="0"/>
                </a:moveTo>
                <a:lnTo>
                  <a:pt x="9648000" y="0"/>
                </a:lnTo>
                <a:lnTo>
                  <a:pt x="9704387" y="3695"/>
                </a:lnTo>
                <a:lnTo>
                  <a:pt x="9759809" y="14720"/>
                </a:lnTo>
                <a:lnTo>
                  <a:pt x="9813319" y="32884"/>
                </a:lnTo>
                <a:lnTo>
                  <a:pt x="9864000" y="57877"/>
                </a:lnTo>
                <a:lnTo>
                  <a:pt x="9910984" y="89271"/>
                </a:lnTo>
                <a:lnTo>
                  <a:pt x="9953470" y="126529"/>
                </a:lnTo>
                <a:lnTo>
                  <a:pt x="9990728" y="169015"/>
                </a:lnTo>
                <a:lnTo>
                  <a:pt x="10022122" y="216000"/>
                </a:lnTo>
                <a:lnTo>
                  <a:pt x="10047115" y="266680"/>
                </a:lnTo>
                <a:lnTo>
                  <a:pt x="10065279" y="320190"/>
                </a:lnTo>
                <a:lnTo>
                  <a:pt x="10076304" y="375612"/>
                </a:lnTo>
                <a:lnTo>
                  <a:pt x="10080000" y="432000"/>
                </a:lnTo>
                <a:lnTo>
                  <a:pt x="10080000" y="432000"/>
                </a:lnTo>
                <a:lnTo>
                  <a:pt x="10076304" y="488387"/>
                </a:lnTo>
                <a:lnTo>
                  <a:pt x="10065279" y="543809"/>
                </a:lnTo>
                <a:lnTo>
                  <a:pt x="10047115" y="597319"/>
                </a:lnTo>
                <a:lnTo>
                  <a:pt x="10022122" y="648000"/>
                </a:lnTo>
                <a:lnTo>
                  <a:pt x="9990728" y="694984"/>
                </a:lnTo>
                <a:lnTo>
                  <a:pt x="9953470" y="737470"/>
                </a:lnTo>
                <a:lnTo>
                  <a:pt x="9910984" y="774728"/>
                </a:lnTo>
                <a:lnTo>
                  <a:pt x="9864000" y="806122"/>
                </a:lnTo>
                <a:lnTo>
                  <a:pt x="9813319" y="831115"/>
                </a:lnTo>
                <a:lnTo>
                  <a:pt x="9759809" y="849279"/>
                </a:lnTo>
                <a:lnTo>
                  <a:pt x="9704387" y="860304"/>
                </a:lnTo>
                <a:lnTo>
                  <a:pt x="9648000" y="864000"/>
                </a:lnTo>
                <a:lnTo>
                  <a:pt x="0" y="864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8000" y="3024000"/>
            <a:ext cx="432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9A6512"/>
                </a:solidFill>
                <a:latin typeface="Arial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84000" y="3024000"/>
            <a:ext cx="4320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3213A"/>
                </a:solidFill>
                <a:latin typeface="Arial"/>
              </a:rPr>
              <a:t>Gruvor och vindkraft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0000" y="3024000"/>
            <a:ext cx="4500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Fullt ut ___   Delvis ___   Inte nu ___</a:t>
            </a:r>
          </a:p>
        </p:txBody>
      </p:sp>
      <p:sp>
        <p:nvSpPr>
          <p:cNvPr id="19" name="Freeform 18"/>
          <p:cNvSpPr/>
          <p:nvPr/>
        </p:nvSpPr>
        <p:spPr>
          <a:xfrm>
            <a:off x="720000" y="4032000"/>
            <a:ext cx="10080000" cy="864000"/>
          </a:xfrm>
          <a:custGeom>
            <a:avLst/>
            <a:gdLst/>
            <a:ahLst/>
            <a:cxnLst/>
            <a:rect l="l" t="t" r="r" b="b"/>
            <a:pathLst>
              <a:path w="10080000" h="864000">
                <a:moveTo>
                  <a:pt x="0" y="0"/>
                </a:moveTo>
                <a:lnTo>
                  <a:pt x="9648000" y="0"/>
                </a:lnTo>
                <a:lnTo>
                  <a:pt x="9704387" y="3695"/>
                </a:lnTo>
                <a:lnTo>
                  <a:pt x="9759809" y="14720"/>
                </a:lnTo>
                <a:lnTo>
                  <a:pt x="9813319" y="32884"/>
                </a:lnTo>
                <a:lnTo>
                  <a:pt x="9864000" y="57877"/>
                </a:lnTo>
                <a:lnTo>
                  <a:pt x="9910984" y="89271"/>
                </a:lnTo>
                <a:lnTo>
                  <a:pt x="9953470" y="126529"/>
                </a:lnTo>
                <a:lnTo>
                  <a:pt x="9990728" y="169015"/>
                </a:lnTo>
                <a:lnTo>
                  <a:pt x="10022122" y="216000"/>
                </a:lnTo>
                <a:lnTo>
                  <a:pt x="10047115" y="266680"/>
                </a:lnTo>
                <a:lnTo>
                  <a:pt x="10065279" y="320190"/>
                </a:lnTo>
                <a:lnTo>
                  <a:pt x="10076304" y="375612"/>
                </a:lnTo>
                <a:lnTo>
                  <a:pt x="10080000" y="432000"/>
                </a:lnTo>
                <a:lnTo>
                  <a:pt x="10080000" y="432000"/>
                </a:lnTo>
                <a:lnTo>
                  <a:pt x="10076304" y="488387"/>
                </a:lnTo>
                <a:lnTo>
                  <a:pt x="10065279" y="543809"/>
                </a:lnTo>
                <a:lnTo>
                  <a:pt x="10047115" y="597319"/>
                </a:lnTo>
                <a:lnTo>
                  <a:pt x="10022122" y="648000"/>
                </a:lnTo>
                <a:lnTo>
                  <a:pt x="9990728" y="694984"/>
                </a:lnTo>
                <a:lnTo>
                  <a:pt x="9953470" y="737470"/>
                </a:lnTo>
                <a:lnTo>
                  <a:pt x="9910984" y="774728"/>
                </a:lnTo>
                <a:lnTo>
                  <a:pt x="9864000" y="806122"/>
                </a:lnTo>
                <a:lnTo>
                  <a:pt x="9813319" y="831115"/>
                </a:lnTo>
                <a:lnTo>
                  <a:pt x="9759809" y="849279"/>
                </a:lnTo>
                <a:lnTo>
                  <a:pt x="9704387" y="860304"/>
                </a:lnTo>
                <a:lnTo>
                  <a:pt x="9648000" y="864000"/>
                </a:lnTo>
                <a:lnTo>
                  <a:pt x="0" y="864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8000" y="4032000"/>
            <a:ext cx="432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9A6512"/>
                </a:solidFill>
                <a:latin typeface="Arial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84000" y="4032000"/>
            <a:ext cx="4320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3213A"/>
                </a:solidFill>
                <a:latin typeface="Arial"/>
              </a:rPr>
              <a:t>Ursäkt och gottgörelse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0000" y="4032000"/>
            <a:ext cx="4500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Fullt ut ___   Delvis ___   Inte nu ___</a:t>
            </a:r>
          </a:p>
        </p:txBody>
      </p:sp>
      <p:sp>
        <p:nvSpPr>
          <p:cNvPr id="23" name="Freeform 22"/>
          <p:cNvSpPr/>
          <p:nvPr/>
        </p:nvSpPr>
        <p:spPr>
          <a:xfrm>
            <a:off x="720000" y="5040000"/>
            <a:ext cx="10080000" cy="864000"/>
          </a:xfrm>
          <a:custGeom>
            <a:avLst/>
            <a:gdLst/>
            <a:ahLst/>
            <a:cxnLst/>
            <a:rect l="l" t="t" r="r" b="b"/>
            <a:pathLst>
              <a:path w="10080000" h="864000">
                <a:moveTo>
                  <a:pt x="0" y="0"/>
                </a:moveTo>
                <a:lnTo>
                  <a:pt x="9648000" y="0"/>
                </a:lnTo>
                <a:lnTo>
                  <a:pt x="9704387" y="3695"/>
                </a:lnTo>
                <a:lnTo>
                  <a:pt x="9759809" y="14720"/>
                </a:lnTo>
                <a:lnTo>
                  <a:pt x="9813319" y="32884"/>
                </a:lnTo>
                <a:lnTo>
                  <a:pt x="9864000" y="57877"/>
                </a:lnTo>
                <a:lnTo>
                  <a:pt x="9910984" y="89271"/>
                </a:lnTo>
                <a:lnTo>
                  <a:pt x="9953470" y="126529"/>
                </a:lnTo>
                <a:lnTo>
                  <a:pt x="9990728" y="169015"/>
                </a:lnTo>
                <a:lnTo>
                  <a:pt x="10022122" y="216000"/>
                </a:lnTo>
                <a:lnTo>
                  <a:pt x="10047115" y="266680"/>
                </a:lnTo>
                <a:lnTo>
                  <a:pt x="10065279" y="320190"/>
                </a:lnTo>
                <a:lnTo>
                  <a:pt x="10076304" y="375612"/>
                </a:lnTo>
                <a:lnTo>
                  <a:pt x="10080000" y="432000"/>
                </a:lnTo>
                <a:lnTo>
                  <a:pt x="10080000" y="432000"/>
                </a:lnTo>
                <a:lnTo>
                  <a:pt x="10076304" y="488387"/>
                </a:lnTo>
                <a:lnTo>
                  <a:pt x="10065279" y="543809"/>
                </a:lnTo>
                <a:lnTo>
                  <a:pt x="10047115" y="597319"/>
                </a:lnTo>
                <a:lnTo>
                  <a:pt x="10022122" y="648000"/>
                </a:lnTo>
                <a:lnTo>
                  <a:pt x="9990728" y="694984"/>
                </a:lnTo>
                <a:lnTo>
                  <a:pt x="9953470" y="737470"/>
                </a:lnTo>
                <a:lnTo>
                  <a:pt x="9910984" y="774728"/>
                </a:lnTo>
                <a:lnTo>
                  <a:pt x="9864000" y="806122"/>
                </a:lnTo>
                <a:lnTo>
                  <a:pt x="9813319" y="831115"/>
                </a:lnTo>
                <a:lnTo>
                  <a:pt x="9759809" y="849279"/>
                </a:lnTo>
                <a:lnTo>
                  <a:pt x="9704387" y="860304"/>
                </a:lnTo>
                <a:lnTo>
                  <a:pt x="9648000" y="864000"/>
                </a:lnTo>
                <a:lnTo>
                  <a:pt x="0" y="864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8000" y="5040000"/>
            <a:ext cx="432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9A6512"/>
                </a:solidFill>
                <a:latin typeface="Arial"/>
              </a:rPr>
              <a:t>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84000" y="5040000"/>
            <a:ext cx="4320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13213A"/>
                </a:solidFill>
                <a:latin typeface="Arial"/>
              </a:rPr>
              <a:t>Markrätten och ILO 169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0000" y="5040000"/>
            <a:ext cx="4500000" cy="86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Fullt ut ___   Delvis ___   Inte nu ___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496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614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511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554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Vad är Sverige skyldigt?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Tre slutsatser</a:t>
            </a:r>
          </a:p>
        </p:txBody>
      </p:sp>
      <p:pic>
        <p:nvPicPr>
          <p:cNvPr id="9" name="Picture 8" descr="helkl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200" y="576000"/>
            <a:ext cx="3645000" cy="86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12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Helklass · 3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88000"/>
            <a:ext cx="3096000" cy="3744000"/>
          </a:xfrm>
          <a:custGeom>
            <a:avLst/>
            <a:gdLst/>
            <a:ahLst/>
            <a:cxnLst/>
            <a:rect l="l" t="t" r="r" b="b"/>
            <a:pathLst>
              <a:path w="3096000" h="3744000">
                <a:moveTo>
                  <a:pt x="0" y="0"/>
                </a:moveTo>
                <a:lnTo>
                  <a:pt x="2664000" y="0"/>
                </a:lnTo>
                <a:lnTo>
                  <a:pt x="2720387" y="3695"/>
                </a:lnTo>
                <a:lnTo>
                  <a:pt x="2775809" y="14720"/>
                </a:lnTo>
                <a:lnTo>
                  <a:pt x="2829319" y="32884"/>
                </a:lnTo>
                <a:lnTo>
                  <a:pt x="2880000" y="57877"/>
                </a:lnTo>
                <a:lnTo>
                  <a:pt x="2926984" y="89271"/>
                </a:lnTo>
                <a:lnTo>
                  <a:pt x="2969470" y="126529"/>
                </a:lnTo>
                <a:lnTo>
                  <a:pt x="3006728" y="169015"/>
                </a:lnTo>
                <a:lnTo>
                  <a:pt x="3038122" y="216000"/>
                </a:lnTo>
                <a:lnTo>
                  <a:pt x="3063115" y="266680"/>
                </a:lnTo>
                <a:lnTo>
                  <a:pt x="3081279" y="320190"/>
                </a:lnTo>
                <a:lnTo>
                  <a:pt x="3092304" y="375612"/>
                </a:lnTo>
                <a:lnTo>
                  <a:pt x="3096000" y="432000"/>
                </a:lnTo>
                <a:lnTo>
                  <a:pt x="3096000" y="3312000"/>
                </a:lnTo>
                <a:lnTo>
                  <a:pt x="3092304" y="3368387"/>
                </a:lnTo>
                <a:lnTo>
                  <a:pt x="3081279" y="3423809"/>
                </a:lnTo>
                <a:lnTo>
                  <a:pt x="3063115" y="3477319"/>
                </a:lnTo>
                <a:lnTo>
                  <a:pt x="3038122" y="3528000"/>
                </a:lnTo>
                <a:lnTo>
                  <a:pt x="3006728" y="3574984"/>
                </a:lnTo>
                <a:lnTo>
                  <a:pt x="2969470" y="3617470"/>
                </a:lnTo>
                <a:lnTo>
                  <a:pt x="2926984" y="3654728"/>
                </a:lnTo>
                <a:lnTo>
                  <a:pt x="2880000" y="3686122"/>
                </a:lnTo>
                <a:lnTo>
                  <a:pt x="2829319" y="3711115"/>
                </a:lnTo>
                <a:lnTo>
                  <a:pt x="2775809" y="3729279"/>
                </a:lnTo>
                <a:lnTo>
                  <a:pt x="2720387" y="3740304"/>
                </a:lnTo>
                <a:lnTo>
                  <a:pt x="2664000" y="3744000"/>
                </a:lnTo>
                <a:lnTo>
                  <a:pt x="0" y="3744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5608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8000" y="2304000"/>
            <a:ext cx="25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9A6512"/>
                </a:solidFill>
                <a:latin typeface="Arial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8000" y="3024000"/>
            <a:ext cx="2592000" cy="273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3213A"/>
                </a:solidFill>
                <a:latin typeface="Arial"/>
              </a:rPr>
              <a:t>Staten har tagit samiskt land, delat upp samerna och försökt ta bort språken. Kommissionen säger att staten bär ansvaret.</a:t>
            </a:r>
          </a:p>
        </p:txBody>
      </p:sp>
      <p:sp>
        <p:nvSpPr>
          <p:cNvPr id="15" name="Freeform 14"/>
          <p:cNvSpPr/>
          <p:nvPr/>
        </p:nvSpPr>
        <p:spPr>
          <a:xfrm>
            <a:off x="4104000" y="2088000"/>
            <a:ext cx="3096000" cy="3744000"/>
          </a:xfrm>
          <a:custGeom>
            <a:avLst/>
            <a:gdLst/>
            <a:ahLst/>
            <a:cxnLst/>
            <a:rect l="l" t="t" r="r" b="b"/>
            <a:pathLst>
              <a:path w="3096000" h="3744000">
                <a:moveTo>
                  <a:pt x="0" y="0"/>
                </a:moveTo>
                <a:lnTo>
                  <a:pt x="2664000" y="0"/>
                </a:lnTo>
                <a:lnTo>
                  <a:pt x="2720387" y="3695"/>
                </a:lnTo>
                <a:lnTo>
                  <a:pt x="2775809" y="14720"/>
                </a:lnTo>
                <a:lnTo>
                  <a:pt x="2829319" y="32884"/>
                </a:lnTo>
                <a:lnTo>
                  <a:pt x="2880000" y="57877"/>
                </a:lnTo>
                <a:lnTo>
                  <a:pt x="2926984" y="89271"/>
                </a:lnTo>
                <a:lnTo>
                  <a:pt x="2969470" y="126529"/>
                </a:lnTo>
                <a:lnTo>
                  <a:pt x="3006728" y="169015"/>
                </a:lnTo>
                <a:lnTo>
                  <a:pt x="3038122" y="216000"/>
                </a:lnTo>
                <a:lnTo>
                  <a:pt x="3063115" y="266680"/>
                </a:lnTo>
                <a:lnTo>
                  <a:pt x="3081279" y="320190"/>
                </a:lnTo>
                <a:lnTo>
                  <a:pt x="3092304" y="375612"/>
                </a:lnTo>
                <a:lnTo>
                  <a:pt x="3096000" y="432000"/>
                </a:lnTo>
                <a:lnTo>
                  <a:pt x="3096000" y="3312000"/>
                </a:lnTo>
                <a:lnTo>
                  <a:pt x="3092304" y="3368387"/>
                </a:lnTo>
                <a:lnTo>
                  <a:pt x="3081279" y="3423809"/>
                </a:lnTo>
                <a:lnTo>
                  <a:pt x="3063115" y="3477319"/>
                </a:lnTo>
                <a:lnTo>
                  <a:pt x="3038122" y="3528000"/>
                </a:lnTo>
                <a:lnTo>
                  <a:pt x="3006728" y="3574984"/>
                </a:lnTo>
                <a:lnTo>
                  <a:pt x="2969470" y="3617470"/>
                </a:lnTo>
                <a:lnTo>
                  <a:pt x="2926984" y="3654728"/>
                </a:lnTo>
                <a:lnTo>
                  <a:pt x="2880000" y="3686122"/>
                </a:lnTo>
                <a:lnTo>
                  <a:pt x="2829319" y="3711115"/>
                </a:lnTo>
                <a:lnTo>
                  <a:pt x="2775809" y="3729279"/>
                </a:lnTo>
                <a:lnTo>
                  <a:pt x="2720387" y="3740304"/>
                </a:lnTo>
                <a:lnTo>
                  <a:pt x="2664000" y="3744000"/>
                </a:lnTo>
                <a:lnTo>
                  <a:pt x="0" y="3744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104000" y="5608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92000" y="2304000"/>
            <a:ext cx="25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9A6512"/>
                </a:solidFill>
                <a:latin typeface="Arial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2000" y="3024000"/>
            <a:ext cx="2592000" cy="273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3213A"/>
                </a:solidFill>
                <a:latin typeface="Arial"/>
              </a:rPr>
              <a:t>Samer har hela tiden protesterat och drivit sin sak, från föräldrarna som vägrade till Girjas i Högsta domstolen.</a:t>
            </a:r>
          </a:p>
        </p:txBody>
      </p:sp>
      <p:sp>
        <p:nvSpPr>
          <p:cNvPr id="19" name="Freeform 18"/>
          <p:cNvSpPr/>
          <p:nvPr/>
        </p:nvSpPr>
        <p:spPr>
          <a:xfrm>
            <a:off x="7488000" y="2088000"/>
            <a:ext cx="3096000" cy="3744000"/>
          </a:xfrm>
          <a:custGeom>
            <a:avLst/>
            <a:gdLst/>
            <a:ahLst/>
            <a:cxnLst/>
            <a:rect l="l" t="t" r="r" b="b"/>
            <a:pathLst>
              <a:path w="3096000" h="3744000">
                <a:moveTo>
                  <a:pt x="0" y="0"/>
                </a:moveTo>
                <a:lnTo>
                  <a:pt x="2664000" y="0"/>
                </a:lnTo>
                <a:lnTo>
                  <a:pt x="2720387" y="3695"/>
                </a:lnTo>
                <a:lnTo>
                  <a:pt x="2775809" y="14720"/>
                </a:lnTo>
                <a:lnTo>
                  <a:pt x="2829319" y="32884"/>
                </a:lnTo>
                <a:lnTo>
                  <a:pt x="2880000" y="57877"/>
                </a:lnTo>
                <a:lnTo>
                  <a:pt x="2926984" y="89271"/>
                </a:lnTo>
                <a:lnTo>
                  <a:pt x="2969470" y="126529"/>
                </a:lnTo>
                <a:lnTo>
                  <a:pt x="3006728" y="169015"/>
                </a:lnTo>
                <a:lnTo>
                  <a:pt x="3038122" y="216000"/>
                </a:lnTo>
                <a:lnTo>
                  <a:pt x="3063115" y="266680"/>
                </a:lnTo>
                <a:lnTo>
                  <a:pt x="3081279" y="320190"/>
                </a:lnTo>
                <a:lnTo>
                  <a:pt x="3092304" y="375612"/>
                </a:lnTo>
                <a:lnTo>
                  <a:pt x="3096000" y="432000"/>
                </a:lnTo>
                <a:lnTo>
                  <a:pt x="3096000" y="3312000"/>
                </a:lnTo>
                <a:lnTo>
                  <a:pt x="3092304" y="3368387"/>
                </a:lnTo>
                <a:lnTo>
                  <a:pt x="3081279" y="3423809"/>
                </a:lnTo>
                <a:lnTo>
                  <a:pt x="3063115" y="3477319"/>
                </a:lnTo>
                <a:lnTo>
                  <a:pt x="3038122" y="3528000"/>
                </a:lnTo>
                <a:lnTo>
                  <a:pt x="3006728" y="3574984"/>
                </a:lnTo>
                <a:lnTo>
                  <a:pt x="2969470" y="3617470"/>
                </a:lnTo>
                <a:lnTo>
                  <a:pt x="2926984" y="3654728"/>
                </a:lnTo>
                <a:lnTo>
                  <a:pt x="2880000" y="3686122"/>
                </a:lnTo>
                <a:lnTo>
                  <a:pt x="2829319" y="3711115"/>
                </a:lnTo>
                <a:lnTo>
                  <a:pt x="2775809" y="3729279"/>
                </a:lnTo>
                <a:lnTo>
                  <a:pt x="2720387" y="3740304"/>
                </a:lnTo>
                <a:lnTo>
                  <a:pt x="2664000" y="3744000"/>
                </a:lnTo>
                <a:lnTo>
                  <a:pt x="0" y="3744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7488000" y="5608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6000" y="2304000"/>
            <a:ext cx="25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9A6512"/>
                </a:solidFill>
                <a:latin typeface="Arial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6000" y="3024000"/>
            <a:ext cx="2592000" cy="273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3213A"/>
                </a:solidFill>
                <a:latin typeface="Arial"/>
              </a:rPr>
              <a:t>Att rätta till det krockar ibland med andras intressen: jägare, markägare, gruvor och energi. Vad Sverige gör nu avgörs av riksdag och regering.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496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614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511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554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Vad är Sverige skyldigt?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Exit ticket</a:t>
            </a:r>
          </a:p>
        </p:txBody>
      </p:sp>
      <p:pic>
        <p:nvPicPr>
          <p:cNvPr id="9" name="Picture 8" descr="enski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3200" y="576000"/>
            <a:ext cx="864000" cy="86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12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Enskilt · 6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864000" cy="1080000"/>
          </a:xfrm>
          <a:custGeom>
            <a:avLst/>
            <a:gdLst/>
            <a:ahLst/>
            <a:cxnLst/>
            <a:rect l="l" t="t" r="r" b="b"/>
            <a:pathLst>
              <a:path w="864000" h="1080000">
                <a:moveTo>
                  <a:pt x="0" y="0"/>
                </a:moveTo>
                <a:lnTo>
                  <a:pt x="432000" y="0"/>
                </a:lnTo>
                <a:lnTo>
                  <a:pt x="488387" y="3695"/>
                </a:lnTo>
                <a:lnTo>
                  <a:pt x="543809" y="14720"/>
                </a:lnTo>
                <a:lnTo>
                  <a:pt x="597319" y="32884"/>
                </a:lnTo>
                <a:lnTo>
                  <a:pt x="648000" y="57877"/>
                </a:lnTo>
                <a:lnTo>
                  <a:pt x="694984" y="89271"/>
                </a:lnTo>
                <a:lnTo>
                  <a:pt x="737470" y="126529"/>
                </a:lnTo>
                <a:lnTo>
                  <a:pt x="774728" y="169015"/>
                </a:lnTo>
                <a:lnTo>
                  <a:pt x="806122" y="216000"/>
                </a:lnTo>
                <a:lnTo>
                  <a:pt x="831115" y="266680"/>
                </a:lnTo>
                <a:lnTo>
                  <a:pt x="849279" y="320190"/>
                </a:lnTo>
                <a:lnTo>
                  <a:pt x="860304" y="375612"/>
                </a:lnTo>
                <a:lnTo>
                  <a:pt x="864000" y="432000"/>
                </a:lnTo>
                <a:lnTo>
                  <a:pt x="864000" y="648000"/>
                </a:lnTo>
                <a:lnTo>
                  <a:pt x="860304" y="704387"/>
                </a:lnTo>
                <a:lnTo>
                  <a:pt x="849279" y="759809"/>
                </a:lnTo>
                <a:lnTo>
                  <a:pt x="831115" y="813319"/>
                </a:lnTo>
                <a:lnTo>
                  <a:pt x="806122" y="864000"/>
                </a:lnTo>
                <a:lnTo>
                  <a:pt x="774728" y="910984"/>
                </a:lnTo>
                <a:lnTo>
                  <a:pt x="737470" y="953470"/>
                </a:lnTo>
                <a:lnTo>
                  <a:pt x="694984" y="990728"/>
                </a:lnTo>
                <a:lnTo>
                  <a:pt x="648000" y="1022122"/>
                </a:lnTo>
                <a:lnTo>
                  <a:pt x="597319" y="1047115"/>
                </a:lnTo>
                <a:lnTo>
                  <a:pt x="543809" y="1065279"/>
                </a:lnTo>
                <a:lnTo>
                  <a:pt x="488387" y="1076304"/>
                </a:lnTo>
                <a:lnTo>
                  <a:pt x="432000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0000" y="2016000"/>
            <a:ext cx="792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000" b="0">
                <a:solidFill>
                  <a:srgbClr val="9A6512"/>
                </a:solidFill>
                <a:latin typeface="Arial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2000" y="2016000"/>
            <a:ext cx="900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13213A"/>
                </a:solidFill>
                <a:latin typeface="Arial"/>
              </a:rPr>
              <a:t>Ringa in skalan igen. Är din siffra högre, samma eller lägre?</a:t>
            </a:r>
          </a:p>
        </p:txBody>
      </p:sp>
      <p:sp>
        <p:nvSpPr>
          <p:cNvPr id="14" name="Freeform 13"/>
          <p:cNvSpPr/>
          <p:nvPr/>
        </p:nvSpPr>
        <p:spPr>
          <a:xfrm>
            <a:off x="720000" y="3312000"/>
            <a:ext cx="864000" cy="1080000"/>
          </a:xfrm>
          <a:custGeom>
            <a:avLst/>
            <a:gdLst/>
            <a:ahLst/>
            <a:cxnLst/>
            <a:rect l="l" t="t" r="r" b="b"/>
            <a:pathLst>
              <a:path w="864000" h="1080000">
                <a:moveTo>
                  <a:pt x="0" y="0"/>
                </a:moveTo>
                <a:lnTo>
                  <a:pt x="432000" y="0"/>
                </a:lnTo>
                <a:lnTo>
                  <a:pt x="488387" y="3695"/>
                </a:lnTo>
                <a:lnTo>
                  <a:pt x="543809" y="14720"/>
                </a:lnTo>
                <a:lnTo>
                  <a:pt x="597319" y="32884"/>
                </a:lnTo>
                <a:lnTo>
                  <a:pt x="648000" y="57877"/>
                </a:lnTo>
                <a:lnTo>
                  <a:pt x="694984" y="89271"/>
                </a:lnTo>
                <a:lnTo>
                  <a:pt x="737470" y="126529"/>
                </a:lnTo>
                <a:lnTo>
                  <a:pt x="774728" y="169015"/>
                </a:lnTo>
                <a:lnTo>
                  <a:pt x="806122" y="216000"/>
                </a:lnTo>
                <a:lnTo>
                  <a:pt x="831115" y="266680"/>
                </a:lnTo>
                <a:lnTo>
                  <a:pt x="849279" y="320190"/>
                </a:lnTo>
                <a:lnTo>
                  <a:pt x="860304" y="375612"/>
                </a:lnTo>
                <a:lnTo>
                  <a:pt x="864000" y="432000"/>
                </a:lnTo>
                <a:lnTo>
                  <a:pt x="864000" y="648000"/>
                </a:lnTo>
                <a:lnTo>
                  <a:pt x="860304" y="704387"/>
                </a:lnTo>
                <a:lnTo>
                  <a:pt x="849279" y="759809"/>
                </a:lnTo>
                <a:lnTo>
                  <a:pt x="831115" y="813319"/>
                </a:lnTo>
                <a:lnTo>
                  <a:pt x="806122" y="864000"/>
                </a:lnTo>
                <a:lnTo>
                  <a:pt x="774728" y="910984"/>
                </a:lnTo>
                <a:lnTo>
                  <a:pt x="737470" y="953470"/>
                </a:lnTo>
                <a:lnTo>
                  <a:pt x="694984" y="990728"/>
                </a:lnTo>
                <a:lnTo>
                  <a:pt x="648000" y="1022122"/>
                </a:lnTo>
                <a:lnTo>
                  <a:pt x="597319" y="1047115"/>
                </a:lnTo>
                <a:lnTo>
                  <a:pt x="543809" y="1065279"/>
                </a:lnTo>
                <a:lnTo>
                  <a:pt x="488387" y="1076304"/>
                </a:lnTo>
                <a:lnTo>
                  <a:pt x="432000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0000" y="3312000"/>
            <a:ext cx="792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000" b="0">
                <a:solidFill>
                  <a:srgbClr val="9A6512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72000" y="3312000"/>
            <a:ext cx="900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13213A"/>
                </a:solidFill>
                <a:latin typeface="Arial"/>
              </a:rPr>
              <a:t>Vilken av de fyra frågorna i tabellen blir svårast för Sverige att lösa? Förklara med ett skäl för uppmaningen och ett skäl emot.</a:t>
            </a:r>
          </a:p>
        </p:txBody>
      </p:sp>
      <p:sp>
        <p:nvSpPr>
          <p:cNvPr id="17" name="Freeform 16"/>
          <p:cNvSpPr/>
          <p:nvPr/>
        </p:nvSpPr>
        <p:spPr>
          <a:xfrm>
            <a:off x="720000" y="4608000"/>
            <a:ext cx="864000" cy="1080000"/>
          </a:xfrm>
          <a:custGeom>
            <a:avLst/>
            <a:gdLst/>
            <a:ahLst/>
            <a:cxnLst/>
            <a:rect l="l" t="t" r="r" b="b"/>
            <a:pathLst>
              <a:path w="864000" h="1080000">
                <a:moveTo>
                  <a:pt x="0" y="0"/>
                </a:moveTo>
                <a:lnTo>
                  <a:pt x="432000" y="0"/>
                </a:lnTo>
                <a:lnTo>
                  <a:pt x="488387" y="3695"/>
                </a:lnTo>
                <a:lnTo>
                  <a:pt x="543809" y="14720"/>
                </a:lnTo>
                <a:lnTo>
                  <a:pt x="597319" y="32884"/>
                </a:lnTo>
                <a:lnTo>
                  <a:pt x="648000" y="57877"/>
                </a:lnTo>
                <a:lnTo>
                  <a:pt x="694984" y="89271"/>
                </a:lnTo>
                <a:lnTo>
                  <a:pt x="737470" y="126529"/>
                </a:lnTo>
                <a:lnTo>
                  <a:pt x="774728" y="169015"/>
                </a:lnTo>
                <a:lnTo>
                  <a:pt x="806122" y="216000"/>
                </a:lnTo>
                <a:lnTo>
                  <a:pt x="831115" y="266680"/>
                </a:lnTo>
                <a:lnTo>
                  <a:pt x="849279" y="320190"/>
                </a:lnTo>
                <a:lnTo>
                  <a:pt x="860304" y="375612"/>
                </a:lnTo>
                <a:lnTo>
                  <a:pt x="864000" y="432000"/>
                </a:lnTo>
                <a:lnTo>
                  <a:pt x="864000" y="648000"/>
                </a:lnTo>
                <a:lnTo>
                  <a:pt x="860304" y="704387"/>
                </a:lnTo>
                <a:lnTo>
                  <a:pt x="849279" y="759809"/>
                </a:lnTo>
                <a:lnTo>
                  <a:pt x="831115" y="813319"/>
                </a:lnTo>
                <a:lnTo>
                  <a:pt x="806122" y="864000"/>
                </a:lnTo>
                <a:lnTo>
                  <a:pt x="774728" y="910984"/>
                </a:lnTo>
                <a:lnTo>
                  <a:pt x="737470" y="953470"/>
                </a:lnTo>
                <a:lnTo>
                  <a:pt x="694984" y="990728"/>
                </a:lnTo>
                <a:lnTo>
                  <a:pt x="648000" y="1022122"/>
                </a:lnTo>
                <a:lnTo>
                  <a:pt x="597319" y="1047115"/>
                </a:lnTo>
                <a:lnTo>
                  <a:pt x="543809" y="1065279"/>
                </a:lnTo>
                <a:lnTo>
                  <a:pt x="488387" y="1076304"/>
                </a:lnTo>
                <a:lnTo>
                  <a:pt x="432000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0000" y="4608000"/>
            <a:ext cx="792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000" b="0">
                <a:solidFill>
                  <a:srgbClr val="9A6512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72000" y="4608000"/>
            <a:ext cx="900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13213A"/>
                </a:solidFill>
                <a:latin typeface="Arial"/>
              </a:rPr>
              <a:t>Vad är Sverige skyldigt samerna? En mening och ett stycke ur rapporthäftet.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000" y="5976000"/>
            <a:ext cx="1008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566175"/>
                </a:solidFill>
                <a:latin typeface="Arial"/>
              </a:rPr>
              <a:t>Skriv på baksidan av Mitt blad. Lämna bladet när du går.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642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Vad är Sverige skyldigt samerna?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Didaktikstudion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Fler lektioner</a:t>
            </a:r>
          </a:p>
        </p:txBody>
      </p:sp>
      <p:pic>
        <p:nvPicPr>
          <p:cNvPr id="5" name="Picture 4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2016000"/>
            <a:ext cx="3600000" cy="36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0000" y="2520000"/>
            <a:ext cx="6120000" cy="14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13213A"/>
                </a:solidFill>
                <a:latin typeface="Arial"/>
              </a:rPr>
              <a:t>Lektionen och allt material finns på</a:t>
            </a:r>
          </a:p>
          <a:p>
            <a:pPr algn="l">
              <a:lnSpc>
                <a:spcPct val="110000"/>
              </a:lnSpc>
            </a:pPr>
            <a:r>
              <a:rPr sz="2400" b="1">
                <a:solidFill>
                  <a:srgbClr val="13213A"/>
                </a:solidFill>
                <a:latin typeface="Arial"/>
              </a:rPr>
              <a:t>didaktikstudion.se/</a:t>
            </a:r>
          </a:p>
          <a:p>
            <a:pPr algn="l">
              <a:lnSpc>
                <a:spcPct val="110000"/>
              </a:lnSpc>
            </a:pPr>
            <a:r>
              <a:rPr sz="2400" b="1">
                <a:solidFill>
                  <a:srgbClr val="13213A"/>
                </a:solidFill>
                <a:latin typeface="Arial"/>
              </a:rPr>
              <a:t>sanningskommissionen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60000" y="4248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566175"/>
                </a:solidFill>
                <a:latin typeface="Arial"/>
              </a:rPr>
              <a:t>Fri att använda, dela och anpassa i undervisning. CC BY-NC-SA 4.0.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