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32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Lektionens fråga: Varför söker sig unga till kyrkan?</a:t>
            </a:r>
          </a:p>
          <a:p>
            <a:r>
              <a:t>Eleverna behöver Mitt blad och en penna. Parbladet delas ut i steg 3, gruppbladen i steg 4.</a:t>
            </a:r>
          </a:p>
          <a:p>
            <a:r>
              <a:t>Bilden visar en konfirmation i Göteborg 2023. Lägg märke till två grupper: de unga framme och de äldre i bänkarna. Båda grupperna kommer tillbaka i lektionen.</a:t>
            </a:r>
          </a:p>
          <a:p>
            <a:r>
              <a:t>Fråga aldrig eleverna vad de själva tror, eller om de är döpta, konfirmerade eller medlemmar.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Fler unga går med i Svenska kyrkan. Innan vi tittar på siffrorna: gissa. Det gör inget om ni gissar fel, ni rättar själva senare.</a:t>
            </a:r>
          </a:p>
          <a:p>
            <a:r>
              <a:t>Eleverna ringar in a, b och c och skriver en egen förklaring i d. 4 minuter.</a:t>
            </a:r>
          </a:p>
          <a:p>
            <a:r>
              <a:t>Fråga två eller tre elever vad de skrev i d. Skriv förklaringarna på tavlan utan att värdera dem. Säg inget om svaren: de finns på faktakorten i steg 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Våren 2025 kom en rapport från Bibelsällskapet i Storbritannien. Den sa att allt fler går i kyrkan, särskilt unga män. Bland män 18 till 24 år skulle andelen som går i kyrkan varje månad ha ökat från 4 till 21 procent på sex år. Nyheten spreds över hela världen, också i Sverige.</a:t>
            </a:r>
          </a:p>
          <a:p>
            <a:r>
              <a:t>Fråga gärna: har ni hört talas om det här, eller sett liknande inlägg om unga män och kristendom?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mars 2026 drogs rapporten tillbaka. Undersökningsföretaget YouGov hade glömt att slå på kontrollerna mot falska svar, och en del av de svarande var falska. Bibelsällskapet skrev att undersökningen inte längre kan användas som källa.</a:t>
            </a:r>
          </a:p>
          <a:p>
            <a:r>
              <a:t>Nej. Det betyder bara att den här undersökningen inte kan visa något. För att veta behöver vi andra siffror. Här är de svenska.</a:t>
            </a:r>
          </a:p>
          <a:p>
            <a:r>
              <a:t>Ett påstående kan vara sant även om ett dåligt belägg faller. Därför behövs andra siffror.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Inom religionssociologin brukar man skilja på tre saker: att tro, att tillhöra och att göra, alltså att utöva sin tro.</a:t>
            </a:r>
          </a:p>
          <a:p>
            <a:r>
              <a:t>Sverige beskrivs ofta som ett land där många tillhör utan att tro. Hälften är medlemmar i Svenska kyrkan, men bara ungefär en tredjedel tror på Gud.</a:t>
            </a:r>
          </a:p>
          <a:p>
            <a:r>
              <a:t>Sekularisering: religion betyder allt mindre för allt fler. Definitionen kommer från statsvetaren Magnus Hagevi. Motsatsen kallas sakralisering.</a:t>
            </a:r>
          </a:p>
          <a:p>
            <a:r>
              <a:t>Nu ska ni själva se vad som ökar: tro, tillhöra eller göra.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Här är åtta fakta om religion i Sverige, ur Svenska kyrkans statistik och SOM-institutets undersökningar.</a:t>
            </a:r>
          </a:p>
          <a:p>
            <a:r>
              <a:t>Läs ett kort i taget och ringa in vad det mäter: tro, tillhöra eller göra. Rätta era gissningar på Mitt blad. Svara sedan på fråga 1 och 2 på baksidan.</a:t>
            </a:r>
          </a:p>
          <a:p>
            <a:r>
              <a:t>7 minuter för korten, 3 för frågorna. Gå runt och hjälp med begreppen. Konfirmation och dop kan vara både göra och tillhöra: godta båda om paret kan förklara.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Gå igenom gissningarna. a: 20 151 personer gick själva med 2025 (kort 1). b: unga 13–18 och personer över 70 (kort 3). c: unga kvinnor (kort 8).</a:t>
            </a:r>
          </a:p>
          <a:p>
            <a:r>
              <a:t>Fråga: hur många gissade unga män i c? Kom ihåg det till steg 4.</a:t>
            </a:r>
          </a:p>
          <a:p>
            <a:r>
              <a:t>Fråga 2: samma siffror kan ge två helt olika rubriker. Siffrorna i en nyhet är valda.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Två par blir en grupp. Ni får en förklaring som hörs i debatten. Ni ska inte försvara den, ni ska pröva den.</a:t>
            </a:r>
          </a:p>
          <a:p>
            <a:r>
              <a:t>Dela ut gruppbladen A, B, C, D, A … Grupperna läser framsidan och fördelar rollerna: läsare, faktakoll, sekreterare och talare. 5 minuter.</a:t>
            </a:r>
          </a:p>
          <a:p>
            <a:r>
              <a:t>Grupp D handlar om unga män. Håll samtalet på siffrorna och rösterna, aldrig på pojkarna i klassen.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Vänd bladet och gör provet. En bra förklaring ska passa tre saker om unga: att fler 13–18-åringar går med, att fler unga går på gudstjänst, och att flickorna ökar mest. Raderna säger vilket kort ni ska titta på.</a:t>
            </a:r>
          </a:p>
          <a:p>
            <a:r>
              <a:t>Fråga 4: hälften av dem som går med är över 70. Kan förklaringen förklara det också?</a:t>
            </a:r>
          </a:p>
          <a:p>
            <a:r>
              <a:t>10 minuter. Påminn efter halva tiden: glöm inte fråga 3 och 4. Grupp D räknar också på framsidan. Gruppens dom står i fråga 6.</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grupp per bokstav läser upp sin dom i fråga 6. Har två grupper samma förklaring: den andra lägger till det som saknas. 5 minuter.</a:t>
            </a:r>
          </a:p>
          <a:p>
            <a:r>
              <a:t>Fyll i tabellen på tavlan medan grupperna läser. Eleverna ringar in klassens dom på parbladet.</a:t>
            </a:r>
          </a:p>
          <a:p>
            <a:r>
              <a:t>Rimliga svar. A: unga går med passar, gudstjänst och flickorna delvis, de äldre delvis. B: delvis på alla, men svår att belägga. C: unga går med passar, gudstjänst och flickorna passar inte, de äldre ja. D: delvis, delvis, flickorna passar inte, de äldre nej.</a:t>
            </a:r>
          </a:p>
          <a:p>
            <a:r>
              <a:t>Låt sedan paren svara på fråga 3 på parbladet: vilken förklaring passar sämst, och varför hörs den ändå mest? 3 minuter. Visa därefter bild 11.</a:t>
            </a:r>
          </a:p>
          <a:p>
            <a:r>
              <a:t>Om någon säger invandring: Hagevi har prövat det. Andelen unga på gudstjänst ökade lika mycket bland unga utan utländsk bakgrund, från 19 till 38 procent.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slutsatserna. Den första handlar om sekulariseringen: den har inte vänt, men fler unga gör något religiöst.</a:t>
            </a:r>
          </a:p>
          <a:p>
            <a:r>
              <a:t>Det forskarna säger: Andreas Sandberg på Svenska kyrkan visar att inträdena till stor del drivs av unga som döps inför konfirmationen, och att kompisar är ett vanligt skäl. Magnus Hagevi visar i SOM-undersökningarna att ökningen mest gäller de som går sällan, att unga kvinnor går oftare än unga män, och att det är för tidigt att tala om en vändning.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Titta på din gissning i början av lektionen. Tror du samma sak nu? Ringa in. Svara sedan på lektionens fråga i tre delar.</a:t>
            </a:r>
          </a:p>
          <a:p>
            <a:r>
              <a:t>9 minuter. Fråga någon som ändrade sig vad som fick hen att göra det. Samla in Mitt blad.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_fit_6516696033689613673.jpg"/>
          <p:cNvPicPr>
            <a:picLocks noChangeAspect="1"/>
          </p:cNvPicPr>
          <p:nvPr/>
        </p:nvPicPr>
        <p:blipFill>
          <a:blip r:embed="rId2"/>
          <a:stretch>
            <a:fillRect/>
          </a:stretch>
        </p:blipFill>
        <p:spPr>
          <a:xfrm>
            <a:off x="0" y="0"/>
            <a:ext cx="6828192" cy="6858000"/>
          </a:xfrm>
          <a:prstGeom prst="rect">
            <a:avLst/>
          </a:prstGeom>
        </p:spPr>
      </p:pic>
      <p:sp>
        <p:nvSpPr>
          <p:cNvPr id="3" name="Freeform 2"/>
          <p:cNvSpPr/>
          <p:nvPr/>
        </p:nvSpPr>
        <p:spPr>
          <a:xfrm>
            <a:off x="0" y="5346000"/>
            <a:ext cx="756000" cy="1512000"/>
          </a:xfrm>
          <a:custGeom>
            <a:avLst/>
            <a:gdLst/>
            <a:ahLst/>
            <a:cxnLst/>
            <a:rect l="l" t="t" r="r" b="b"/>
            <a:pathLst>
              <a:path w="756000" h="1512000">
                <a:moveTo>
                  <a:pt x="0" y="576000"/>
                </a:moveTo>
                <a:lnTo>
                  <a:pt x="756000" y="0"/>
                </a:lnTo>
                <a:lnTo>
                  <a:pt x="756000" y="1512000"/>
                </a:lnTo>
                <a:lnTo>
                  <a:pt x="0" y="1512000"/>
                </a:lnTo>
                <a:close/>
              </a:path>
            </a:pathLst>
          </a:custGeom>
          <a:solidFill>
            <a:srgbClr val="DA9A35"/>
          </a:solidFill>
          <a:ln>
            <a:noFill/>
          </a:ln>
        </p:spPr>
        <p:txBody>
          <a:bodyPr rtlCol="0" anchor="ctr"/>
          <a:lstStyle/>
          <a:p>
            <a:pPr algn="ctr"/>
          </a:p>
        </p:txBody>
      </p:sp>
      <p:sp>
        <p:nvSpPr>
          <p:cNvPr id="4" name="TextBox 3"/>
          <p:cNvSpPr txBox="1"/>
          <p:nvPr/>
        </p:nvSpPr>
        <p:spPr>
          <a:xfrm>
            <a:off x="7380000" y="1080000"/>
            <a:ext cx="4320000" cy="288000"/>
          </a:xfrm>
          <a:prstGeom prst="rect">
            <a:avLst/>
          </a:prstGeom>
          <a:noFill/>
        </p:spPr>
        <p:txBody>
          <a:bodyPr wrap="square" lIns="0" rIns="0" tIns="0" bIns="0" anchor="t">
            <a:spAutoFit/>
          </a:bodyPr>
          <a:lstStyle/>
          <a:p>
            <a:pPr algn="l">
              <a:lnSpc>
                <a:spcPct val="110000"/>
              </a:lnSpc>
            </a:pPr>
            <a:r>
              <a:rPr sz="1100" b="1">
                <a:solidFill>
                  <a:srgbClr val="9A6512"/>
                </a:solidFill>
                <a:latin typeface="Arial"/>
              </a:rPr>
              <a:t>Religionskunskap · Åk 7 till gymnasiet</a:t>
            </a:r>
          </a:p>
        </p:txBody>
      </p:sp>
      <p:sp>
        <p:nvSpPr>
          <p:cNvPr id="5" name="TextBox 4"/>
          <p:cNvSpPr txBox="1"/>
          <p:nvPr/>
        </p:nvSpPr>
        <p:spPr>
          <a:xfrm>
            <a:off x="7380000" y="1512000"/>
            <a:ext cx="4392000" cy="2160000"/>
          </a:xfrm>
          <a:prstGeom prst="rect">
            <a:avLst/>
          </a:prstGeom>
          <a:noFill/>
        </p:spPr>
        <p:txBody>
          <a:bodyPr wrap="square" lIns="0" rIns="0" tIns="0" bIns="0" anchor="t">
            <a:spAutoFit/>
          </a:bodyPr>
          <a:lstStyle/>
          <a:p>
            <a:pPr algn="l">
              <a:lnSpc>
                <a:spcPct val="110000"/>
              </a:lnSpc>
            </a:pPr>
            <a:r>
              <a:rPr sz="3800" b="1">
                <a:solidFill>
                  <a:srgbClr val="13213A"/>
                </a:solidFill>
                <a:latin typeface="Arial"/>
              </a:rPr>
              <a:t>Varför söker sig unga till kyrkan?</a:t>
            </a:r>
          </a:p>
        </p:txBody>
      </p:sp>
      <p:sp>
        <p:nvSpPr>
          <p:cNvPr id="6" name="Freeform 5"/>
          <p:cNvSpPr/>
          <p:nvPr/>
        </p:nvSpPr>
        <p:spPr>
          <a:xfrm>
            <a:off x="7380000" y="3960000"/>
            <a:ext cx="4320000" cy="1656000"/>
          </a:xfrm>
          <a:custGeom>
            <a:avLst/>
            <a:gdLst/>
            <a:ahLst/>
            <a:cxnLst/>
            <a:rect l="l" t="t" r="r" b="b"/>
            <a:pathLst>
              <a:path w="4320000" h="1656000">
                <a:moveTo>
                  <a:pt x="0" y="0"/>
                </a:moveTo>
                <a:lnTo>
                  <a:pt x="3816000" y="0"/>
                </a:lnTo>
                <a:lnTo>
                  <a:pt x="3881785" y="4311"/>
                </a:lnTo>
                <a:lnTo>
                  <a:pt x="3946444" y="17173"/>
                </a:lnTo>
                <a:lnTo>
                  <a:pt x="4008872" y="38364"/>
                </a:lnTo>
                <a:lnTo>
                  <a:pt x="4068000" y="67523"/>
                </a:lnTo>
                <a:lnTo>
                  <a:pt x="4122815" y="104149"/>
                </a:lnTo>
                <a:lnTo>
                  <a:pt x="4172381" y="147618"/>
                </a:lnTo>
                <a:lnTo>
                  <a:pt x="4215850" y="197184"/>
                </a:lnTo>
                <a:lnTo>
                  <a:pt x="4252476" y="252000"/>
                </a:lnTo>
                <a:lnTo>
                  <a:pt x="4281635" y="311127"/>
                </a:lnTo>
                <a:lnTo>
                  <a:pt x="4302826" y="373555"/>
                </a:lnTo>
                <a:lnTo>
                  <a:pt x="4315688" y="438214"/>
                </a:lnTo>
                <a:lnTo>
                  <a:pt x="4320000" y="504000"/>
                </a:lnTo>
                <a:lnTo>
                  <a:pt x="4320000" y="1152000"/>
                </a:lnTo>
                <a:lnTo>
                  <a:pt x="4315688" y="1217785"/>
                </a:lnTo>
                <a:lnTo>
                  <a:pt x="4302826" y="1282444"/>
                </a:lnTo>
                <a:lnTo>
                  <a:pt x="4281635" y="1344872"/>
                </a:lnTo>
                <a:lnTo>
                  <a:pt x="4252476" y="1404000"/>
                </a:lnTo>
                <a:lnTo>
                  <a:pt x="4215850" y="1458815"/>
                </a:lnTo>
                <a:lnTo>
                  <a:pt x="4172381" y="1508381"/>
                </a:lnTo>
                <a:lnTo>
                  <a:pt x="4122815" y="1551850"/>
                </a:lnTo>
                <a:lnTo>
                  <a:pt x="4068000" y="1588476"/>
                </a:lnTo>
                <a:lnTo>
                  <a:pt x="4008872" y="1617635"/>
                </a:lnTo>
                <a:lnTo>
                  <a:pt x="3946444" y="1638826"/>
                </a:lnTo>
                <a:lnTo>
                  <a:pt x="3881785" y="1651688"/>
                </a:lnTo>
                <a:lnTo>
                  <a:pt x="3816000" y="1656000"/>
                </a:lnTo>
                <a:lnTo>
                  <a:pt x="0" y="1656000"/>
                </a:lnTo>
                <a:close/>
              </a:path>
            </a:pathLst>
          </a:custGeom>
          <a:solidFill>
            <a:srgbClr val="FBF0DB"/>
          </a:solidFill>
          <a:ln>
            <a:noFill/>
          </a:ln>
        </p:spPr>
        <p:txBody>
          <a:bodyPr rtlCol="0" anchor="ctr"/>
          <a:lstStyle/>
          <a:p>
            <a:pPr algn="ctr"/>
          </a:p>
        </p:txBody>
      </p:sp>
      <p:sp>
        <p:nvSpPr>
          <p:cNvPr id="7" name="Freeform 6"/>
          <p:cNvSpPr/>
          <p:nvPr/>
        </p:nvSpPr>
        <p:spPr>
          <a:xfrm>
            <a:off x="7380000" y="53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8" name="TextBox 7"/>
          <p:cNvSpPr txBox="1"/>
          <p:nvPr/>
        </p:nvSpPr>
        <p:spPr>
          <a:xfrm>
            <a:off x="7668000" y="4176000"/>
            <a:ext cx="378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Ert uppdrag</a:t>
            </a:r>
          </a:p>
        </p:txBody>
      </p:sp>
      <p:sp>
        <p:nvSpPr>
          <p:cNvPr id="9" name="TextBox 8"/>
          <p:cNvSpPr txBox="1"/>
          <p:nvPr/>
        </p:nvSpPr>
        <p:spPr>
          <a:xfrm>
            <a:off x="7668000" y="4464000"/>
            <a:ext cx="3780000" cy="1080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Fler unga går med i Svenska kyrkan och går på gudstjänst. Ta reda på vad siffrorna visar, och pröva vilken förklaring som håller.</a:t>
            </a:r>
          </a:p>
        </p:txBody>
      </p:sp>
      <p:sp>
        <p:nvSpPr>
          <p:cNvPr id="10" name="TextBox 9"/>
          <p:cNvSpPr txBox="1"/>
          <p:nvPr/>
        </p:nvSpPr>
        <p:spPr>
          <a:xfrm>
            <a:off x="7380000" y="5832000"/>
            <a:ext cx="4320000" cy="288000"/>
          </a:xfrm>
          <a:prstGeom prst="rect">
            <a:avLst/>
          </a:prstGeom>
          <a:noFill/>
        </p:spPr>
        <p:txBody>
          <a:bodyPr wrap="square" lIns="0" rIns="0" tIns="0" bIns="0" anchor="t">
            <a:spAutoFit/>
          </a:bodyPr>
          <a:lstStyle/>
          <a:p>
            <a:pPr algn="l">
              <a:lnSpc>
                <a:spcPct val="110000"/>
              </a:lnSpc>
            </a:pPr>
            <a:r>
              <a:rPr sz="800" b="0">
                <a:solidFill>
                  <a:srgbClr val="566175"/>
                </a:solidFill>
                <a:latin typeface="Arial"/>
              </a:rPr>
              <a:t>Foto: konfirmation i Sankt Pauli kyrka i Göteborg 2023, DKjellby, CC BY-SA 4.0.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Gissa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Enskilt · Mitt blad, framsidan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Gissa först</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5 min</a:t>
            </a:r>
          </a:p>
        </p:txBody>
      </p:sp>
      <p:sp>
        <p:nvSpPr>
          <p:cNvPr id="11" name="Freeform 10"/>
          <p:cNvSpPr/>
          <p:nvPr/>
        </p:nvSpPr>
        <p:spPr>
          <a:xfrm>
            <a:off x="720000" y="1872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12" name="Freeform 11"/>
          <p:cNvSpPr/>
          <p:nvPr/>
        </p:nvSpPr>
        <p:spPr>
          <a:xfrm>
            <a:off x="720000" y="26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08000" y="1998000"/>
            <a:ext cx="9360000" cy="324000"/>
          </a:xfrm>
          <a:prstGeom prst="rect">
            <a:avLst/>
          </a:prstGeom>
          <a:noFill/>
        </p:spPr>
        <p:txBody>
          <a:bodyPr wrap="square" lIns="0" rIns="0" tIns="0" bIns="0" anchor="t">
            <a:spAutoFit/>
          </a:bodyPr>
          <a:lstStyle/>
          <a:p>
            <a:pPr algn="l">
              <a:lnSpc>
                <a:spcPct val="110000"/>
              </a:lnSpc>
            </a:pPr>
            <a:r>
              <a:rPr sz="1600" b="1">
                <a:solidFill>
                  <a:srgbClr val="9A6512"/>
                </a:solidFill>
                <a:latin typeface="Arial"/>
              </a:rPr>
              <a:t>a   </a:t>
            </a:r>
            <a:r>
              <a:rPr sz="1600" b="1">
                <a:solidFill>
                  <a:srgbClr val="13213A"/>
                </a:solidFill>
                <a:latin typeface="Arial"/>
              </a:rPr>
              <a:t>Hur många gick själva med i Svenska kyrkan under 2025? Bebisar som döps räknas inte.</a:t>
            </a:r>
          </a:p>
        </p:txBody>
      </p:sp>
      <p:sp>
        <p:nvSpPr>
          <p:cNvPr id="14" name="Freeform 13"/>
          <p:cNvSpPr/>
          <p:nvPr/>
        </p:nvSpPr>
        <p:spPr>
          <a:xfrm>
            <a:off x="1296000" y="2358000"/>
            <a:ext cx="1270560" cy="360000"/>
          </a:xfrm>
          <a:custGeom>
            <a:avLst/>
            <a:gdLst/>
            <a:ahLst/>
            <a:cxnLst/>
            <a:rect l="l" t="t" r="r" b="b"/>
            <a:pathLst>
              <a:path w="1270560" h="360000">
                <a:moveTo>
                  <a:pt x="0" y="0"/>
                </a:moveTo>
                <a:lnTo>
                  <a:pt x="1090560" y="0"/>
                </a:lnTo>
                <a:lnTo>
                  <a:pt x="1114054" y="1539"/>
                </a:lnTo>
                <a:lnTo>
                  <a:pt x="1137147" y="6133"/>
                </a:lnTo>
                <a:lnTo>
                  <a:pt x="1159443" y="13701"/>
                </a:lnTo>
                <a:lnTo>
                  <a:pt x="1180560" y="24115"/>
                </a:lnTo>
                <a:lnTo>
                  <a:pt x="1200137" y="37196"/>
                </a:lnTo>
                <a:lnTo>
                  <a:pt x="1217839" y="52720"/>
                </a:lnTo>
                <a:lnTo>
                  <a:pt x="1233363" y="70422"/>
                </a:lnTo>
                <a:lnTo>
                  <a:pt x="1246444" y="90000"/>
                </a:lnTo>
                <a:lnTo>
                  <a:pt x="1256858" y="111116"/>
                </a:lnTo>
                <a:lnTo>
                  <a:pt x="1264426" y="133412"/>
                </a:lnTo>
                <a:lnTo>
                  <a:pt x="1269020" y="156505"/>
                </a:lnTo>
                <a:lnTo>
                  <a:pt x="1270560" y="180000"/>
                </a:lnTo>
                <a:lnTo>
                  <a:pt x="1270560" y="180000"/>
                </a:lnTo>
                <a:lnTo>
                  <a:pt x="1269020" y="203494"/>
                </a:lnTo>
                <a:lnTo>
                  <a:pt x="1264426" y="226587"/>
                </a:lnTo>
                <a:lnTo>
                  <a:pt x="1256858" y="248883"/>
                </a:lnTo>
                <a:lnTo>
                  <a:pt x="1246444" y="270000"/>
                </a:lnTo>
                <a:lnTo>
                  <a:pt x="1233363" y="289577"/>
                </a:lnTo>
                <a:lnTo>
                  <a:pt x="1217839" y="307279"/>
                </a:lnTo>
                <a:lnTo>
                  <a:pt x="1200137" y="322803"/>
                </a:lnTo>
                <a:lnTo>
                  <a:pt x="1180560" y="335884"/>
                </a:lnTo>
                <a:lnTo>
                  <a:pt x="1159443" y="346298"/>
                </a:lnTo>
                <a:lnTo>
                  <a:pt x="1137147" y="353866"/>
                </a:lnTo>
                <a:lnTo>
                  <a:pt x="1114054" y="358460"/>
                </a:lnTo>
                <a:lnTo>
                  <a:pt x="1090560" y="360000"/>
                </a:lnTo>
                <a:lnTo>
                  <a:pt x="0" y="360000"/>
                </a:lnTo>
                <a:close/>
              </a:path>
            </a:pathLst>
          </a:custGeom>
          <a:solidFill>
            <a:srgbClr val="FFFFFF"/>
          </a:solidFill>
          <a:ln w="12700">
            <a:solidFill>
              <a:srgbClr val="C7CFDB"/>
            </a:solidFill>
          </a:ln>
        </p:spPr>
        <p:txBody>
          <a:bodyPr rtlCol="0" anchor="ctr"/>
          <a:lstStyle/>
          <a:p>
            <a:pPr algn="ctr"/>
          </a:p>
        </p:txBody>
      </p:sp>
      <p:sp>
        <p:nvSpPr>
          <p:cNvPr id="15" name="TextBox 14"/>
          <p:cNvSpPr txBox="1"/>
          <p:nvPr/>
        </p:nvSpPr>
        <p:spPr>
          <a:xfrm>
            <a:off x="1296000" y="2430000"/>
            <a:ext cx="127056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Omkring 2 000</a:t>
            </a:r>
          </a:p>
        </p:txBody>
      </p:sp>
      <p:sp>
        <p:nvSpPr>
          <p:cNvPr id="16" name="Freeform 15"/>
          <p:cNvSpPr/>
          <p:nvPr/>
        </p:nvSpPr>
        <p:spPr>
          <a:xfrm>
            <a:off x="2710560" y="2358000"/>
            <a:ext cx="1270560" cy="360000"/>
          </a:xfrm>
          <a:custGeom>
            <a:avLst/>
            <a:gdLst/>
            <a:ahLst/>
            <a:cxnLst/>
            <a:rect l="l" t="t" r="r" b="b"/>
            <a:pathLst>
              <a:path w="1270560" h="360000">
                <a:moveTo>
                  <a:pt x="0" y="0"/>
                </a:moveTo>
                <a:lnTo>
                  <a:pt x="1090560" y="0"/>
                </a:lnTo>
                <a:lnTo>
                  <a:pt x="1114054" y="1539"/>
                </a:lnTo>
                <a:lnTo>
                  <a:pt x="1137147" y="6133"/>
                </a:lnTo>
                <a:lnTo>
                  <a:pt x="1159443" y="13701"/>
                </a:lnTo>
                <a:lnTo>
                  <a:pt x="1180560" y="24115"/>
                </a:lnTo>
                <a:lnTo>
                  <a:pt x="1200137" y="37196"/>
                </a:lnTo>
                <a:lnTo>
                  <a:pt x="1217839" y="52720"/>
                </a:lnTo>
                <a:lnTo>
                  <a:pt x="1233363" y="70422"/>
                </a:lnTo>
                <a:lnTo>
                  <a:pt x="1246444" y="90000"/>
                </a:lnTo>
                <a:lnTo>
                  <a:pt x="1256858" y="111116"/>
                </a:lnTo>
                <a:lnTo>
                  <a:pt x="1264426" y="133412"/>
                </a:lnTo>
                <a:lnTo>
                  <a:pt x="1269020" y="156505"/>
                </a:lnTo>
                <a:lnTo>
                  <a:pt x="1270560" y="180000"/>
                </a:lnTo>
                <a:lnTo>
                  <a:pt x="1270560" y="180000"/>
                </a:lnTo>
                <a:lnTo>
                  <a:pt x="1269020" y="203494"/>
                </a:lnTo>
                <a:lnTo>
                  <a:pt x="1264426" y="226587"/>
                </a:lnTo>
                <a:lnTo>
                  <a:pt x="1256858" y="248883"/>
                </a:lnTo>
                <a:lnTo>
                  <a:pt x="1246444" y="270000"/>
                </a:lnTo>
                <a:lnTo>
                  <a:pt x="1233363" y="289577"/>
                </a:lnTo>
                <a:lnTo>
                  <a:pt x="1217839" y="307279"/>
                </a:lnTo>
                <a:lnTo>
                  <a:pt x="1200137" y="322803"/>
                </a:lnTo>
                <a:lnTo>
                  <a:pt x="1180560" y="335884"/>
                </a:lnTo>
                <a:lnTo>
                  <a:pt x="1159443" y="346298"/>
                </a:lnTo>
                <a:lnTo>
                  <a:pt x="1137147" y="353866"/>
                </a:lnTo>
                <a:lnTo>
                  <a:pt x="1114054" y="358460"/>
                </a:lnTo>
                <a:lnTo>
                  <a:pt x="1090560" y="360000"/>
                </a:lnTo>
                <a:lnTo>
                  <a:pt x="0" y="360000"/>
                </a:lnTo>
                <a:close/>
              </a:path>
            </a:pathLst>
          </a:custGeom>
          <a:solidFill>
            <a:srgbClr val="FFFFFF"/>
          </a:solidFill>
          <a:ln w="12700">
            <a:solidFill>
              <a:srgbClr val="C7CFDB"/>
            </a:solidFill>
          </a:ln>
        </p:spPr>
        <p:txBody>
          <a:bodyPr rtlCol="0" anchor="ctr"/>
          <a:lstStyle/>
          <a:p>
            <a:pPr algn="ctr"/>
          </a:p>
        </p:txBody>
      </p:sp>
      <p:sp>
        <p:nvSpPr>
          <p:cNvPr id="17" name="TextBox 16"/>
          <p:cNvSpPr txBox="1"/>
          <p:nvPr/>
        </p:nvSpPr>
        <p:spPr>
          <a:xfrm>
            <a:off x="2710560" y="2430000"/>
            <a:ext cx="127056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Omkring 5 000</a:t>
            </a:r>
          </a:p>
        </p:txBody>
      </p:sp>
      <p:sp>
        <p:nvSpPr>
          <p:cNvPr id="18" name="Freeform 17"/>
          <p:cNvSpPr/>
          <p:nvPr/>
        </p:nvSpPr>
        <p:spPr>
          <a:xfrm>
            <a:off x="4125120" y="2358000"/>
            <a:ext cx="1351680" cy="360000"/>
          </a:xfrm>
          <a:custGeom>
            <a:avLst/>
            <a:gdLst/>
            <a:ahLst/>
            <a:cxnLst/>
            <a:rect l="l" t="t" r="r" b="b"/>
            <a:pathLst>
              <a:path w="1351680" h="360000">
                <a:moveTo>
                  <a:pt x="0" y="0"/>
                </a:moveTo>
                <a:lnTo>
                  <a:pt x="1171680" y="0"/>
                </a:lnTo>
                <a:lnTo>
                  <a:pt x="1195174" y="1539"/>
                </a:lnTo>
                <a:lnTo>
                  <a:pt x="1218267" y="6133"/>
                </a:lnTo>
                <a:lnTo>
                  <a:pt x="1240563" y="13701"/>
                </a:lnTo>
                <a:lnTo>
                  <a:pt x="1261680" y="24115"/>
                </a:lnTo>
                <a:lnTo>
                  <a:pt x="1281257" y="37196"/>
                </a:lnTo>
                <a:lnTo>
                  <a:pt x="1298959" y="52720"/>
                </a:lnTo>
                <a:lnTo>
                  <a:pt x="1314483" y="70422"/>
                </a:lnTo>
                <a:lnTo>
                  <a:pt x="1327564" y="90000"/>
                </a:lnTo>
                <a:lnTo>
                  <a:pt x="1337978" y="111116"/>
                </a:lnTo>
                <a:lnTo>
                  <a:pt x="1345546" y="133412"/>
                </a:lnTo>
                <a:lnTo>
                  <a:pt x="1350140" y="156505"/>
                </a:lnTo>
                <a:lnTo>
                  <a:pt x="1351680" y="180000"/>
                </a:lnTo>
                <a:lnTo>
                  <a:pt x="1351680" y="180000"/>
                </a:lnTo>
                <a:lnTo>
                  <a:pt x="1350140" y="203494"/>
                </a:lnTo>
                <a:lnTo>
                  <a:pt x="1345546" y="226587"/>
                </a:lnTo>
                <a:lnTo>
                  <a:pt x="1337978" y="248883"/>
                </a:lnTo>
                <a:lnTo>
                  <a:pt x="1327564" y="270000"/>
                </a:lnTo>
                <a:lnTo>
                  <a:pt x="1314483" y="289577"/>
                </a:lnTo>
                <a:lnTo>
                  <a:pt x="1298959" y="307279"/>
                </a:lnTo>
                <a:lnTo>
                  <a:pt x="1281257" y="322803"/>
                </a:lnTo>
                <a:lnTo>
                  <a:pt x="1261680" y="335884"/>
                </a:lnTo>
                <a:lnTo>
                  <a:pt x="1240563" y="346298"/>
                </a:lnTo>
                <a:lnTo>
                  <a:pt x="1218267" y="353866"/>
                </a:lnTo>
                <a:lnTo>
                  <a:pt x="1195174" y="358460"/>
                </a:lnTo>
                <a:lnTo>
                  <a:pt x="1171680" y="360000"/>
                </a:lnTo>
                <a:lnTo>
                  <a:pt x="0" y="360000"/>
                </a:lnTo>
                <a:close/>
              </a:path>
            </a:pathLst>
          </a:custGeom>
          <a:solidFill>
            <a:srgbClr val="FFFFFF"/>
          </a:solidFill>
          <a:ln w="12700">
            <a:solidFill>
              <a:srgbClr val="C7CFDB"/>
            </a:solidFill>
          </a:ln>
        </p:spPr>
        <p:txBody>
          <a:bodyPr rtlCol="0" anchor="ctr"/>
          <a:lstStyle/>
          <a:p>
            <a:pPr algn="ctr"/>
          </a:p>
        </p:txBody>
      </p:sp>
      <p:sp>
        <p:nvSpPr>
          <p:cNvPr id="19" name="TextBox 18"/>
          <p:cNvSpPr txBox="1"/>
          <p:nvPr/>
        </p:nvSpPr>
        <p:spPr>
          <a:xfrm>
            <a:off x="4125120" y="2430000"/>
            <a:ext cx="135168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Omkring 10 000</a:t>
            </a:r>
          </a:p>
        </p:txBody>
      </p:sp>
      <p:sp>
        <p:nvSpPr>
          <p:cNvPr id="20" name="Freeform 19"/>
          <p:cNvSpPr/>
          <p:nvPr/>
        </p:nvSpPr>
        <p:spPr>
          <a:xfrm>
            <a:off x="5620800" y="2358000"/>
            <a:ext cx="1351680" cy="360000"/>
          </a:xfrm>
          <a:custGeom>
            <a:avLst/>
            <a:gdLst/>
            <a:ahLst/>
            <a:cxnLst/>
            <a:rect l="l" t="t" r="r" b="b"/>
            <a:pathLst>
              <a:path w="1351680" h="360000">
                <a:moveTo>
                  <a:pt x="0" y="0"/>
                </a:moveTo>
                <a:lnTo>
                  <a:pt x="1171680" y="0"/>
                </a:lnTo>
                <a:lnTo>
                  <a:pt x="1195174" y="1539"/>
                </a:lnTo>
                <a:lnTo>
                  <a:pt x="1218267" y="6133"/>
                </a:lnTo>
                <a:lnTo>
                  <a:pt x="1240563" y="13701"/>
                </a:lnTo>
                <a:lnTo>
                  <a:pt x="1261680" y="24115"/>
                </a:lnTo>
                <a:lnTo>
                  <a:pt x="1281257" y="37196"/>
                </a:lnTo>
                <a:lnTo>
                  <a:pt x="1298959" y="52720"/>
                </a:lnTo>
                <a:lnTo>
                  <a:pt x="1314483" y="70422"/>
                </a:lnTo>
                <a:lnTo>
                  <a:pt x="1327564" y="90000"/>
                </a:lnTo>
                <a:lnTo>
                  <a:pt x="1337978" y="111116"/>
                </a:lnTo>
                <a:lnTo>
                  <a:pt x="1345546" y="133412"/>
                </a:lnTo>
                <a:lnTo>
                  <a:pt x="1350140" y="156505"/>
                </a:lnTo>
                <a:lnTo>
                  <a:pt x="1351680" y="180000"/>
                </a:lnTo>
                <a:lnTo>
                  <a:pt x="1351680" y="180000"/>
                </a:lnTo>
                <a:lnTo>
                  <a:pt x="1350140" y="203494"/>
                </a:lnTo>
                <a:lnTo>
                  <a:pt x="1345546" y="226587"/>
                </a:lnTo>
                <a:lnTo>
                  <a:pt x="1337978" y="248883"/>
                </a:lnTo>
                <a:lnTo>
                  <a:pt x="1327564" y="270000"/>
                </a:lnTo>
                <a:lnTo>
                  <a:pt x="1314483" y="289577"/>
                </a:lnTo>
                <a:lnTo>
                  <a:pt x="1298959" y="307279"/>
                </a:lnTo>
                <a:lnTo>
                  <a:pt x="1281257" y="322803"/>
                </a:lnTo>
                <a:lnTo>
                  <a:pt x="1261680" y="335884"/>
                </a:lnTo>
                <a:lnTo>
                  <a:pt x="1240563" y="346298"/>
                </a:lnTo>
                <a:lnTo>
                  <a:pt x="1218267" y="353866"/>
                </a:lnTo>
                <a:lnTo>
                  <a:pt x="1195174" y="358460"/>
                </a:lnTo>
                <a:lnTo>
                  <a:pt x="1171680" y="360000"/>
                </a:lnTo>
                <a:lnTo>
                  <a:pt x="0" y="360000"/>
                </a:lnTo>
                <a:close/>
              </a:path>
            </a:pathLst>
          </a:custGeom>
          <a:solidFill>
            <a:srgbClr val="FFFFFF"/>
          </a:solidFill>
          <a:ln w="12700">
            <a:solidFill>
              <a:srgbClr val="C7CFDB"/>
            </a:solidFill>
          </a:ln>
        </p:spPr>
        <p:txBody>
          <a:bodyPr rtlCol="0" anchor="ctr"/>
          <a:lstStyle/>
          <a:p>
            <a:pPr algn="ctr"/>
          </a:p>
        </p:txBody>
      </p:sp>
      <p:sp>
        <p:nvSpPr>
          <p:cNvPr id="21" name="TextBox 20"/>
          <p:cNvSpPr txBox="1"/>
          <p:nvPr/>
        </p:nvSpPr>
        <p:spPr>
          <a:xfrm>
            <a:off x="5620800" y="2430000"/>
            <a:ext cx="135168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Omkring 20 000</a:t>
            </a:r>
          </a:p>
        </p:txBody>
      </p:sp>
      <p:sp>
        <p:nvSpPr>
          <p:cNvPr id="22" name="Freeform 21"/>
          <p:cNvSpPr/>
          <p:nvPr/>
        </p:nvSpPr>
        <p:spPr>
          <a:xfrm>
            <a:off x="720000" y="2952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23" name="Freeform 22"/>
          <p:cNvSpPr/>
          <p:nvPr/>
        </p:nvSpPr>
        <p:spPr>
          <a:xfrm>
            <a:off x="720000" y="370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4" name="TextBox 23"/>
          <p:cNvSpPr txBox="1"/>
          <p:nvPr/>
        </p:nvSpPr>
        <p:spPr>
          <a:xfrm>
            <a:off x="1008000" y="3078000"/>
            <a:ext cx="9360000" cy="324000"/>
          </a:xfrm>
          <a:prstGeom prst="rect">
            <a:avLst/>
          </a:prstGeom>
          <a:noFill/>
        </p:spPr>
        <p:txBody>
          <a:bodyPr wrap="square" lIns="0" rIns="0" tIns="0" bIns="0" anchor="t">
            <a:spAutoFit/>
          </a:bodyPr>
          <a:lstStyle/>
          <a:p>
            <a:pPr algn="l">
              <a:lnSpc>
                <a:spcPct val="110000"/>
              </a:lnSpc>
            </a:pPr>
            <a:r>
              <a:rPr sz="1600" b="1">
                <a:solidFill>
                  <a:srgbClr val="9A6512"/>
                </a:solidFill>
                <a:latin typeface="Arial"/>
              </a:rPr>
              <a:t>b   </a:t>
            </a:r>
            <a:r>
              <a:rPr sz="1600" b="1">
                <a:solidFill>
                  <a:srgbClr val="13213A"/>
                </a:solidFill>
                <a:latin typeface="Arial"/>
              </a:rPr>
              <a:t>Vilka är flest bland dem som går med?</a:t>
            </a:r>
          </a:p>
        </p:txBody>
      </p:sp>
      <p:sp>
        <p:nvSpPr>
          <p:cNvPr id="25" name="Freeform 24"/>
          <p:cNvSpPr/>
          <p:nvPr/>
        </p:nvSpPr>
        <p:spPr>
          <a:xfrm>
            <a:off x="1296000" y="3438000"/>
            <a:ext cx="1757280" cy="360000"/>
          </a:xfrm>
          <a:custGeom>
            <a:avLst/>
            <a:gdLst/>
            <a:ahLst/>
            <a:cxnLst/>
            <a:rect l="l" t="t" r="r" b="b"/>
            <a:pathLst>
              <a:path w="1757280" h="360000">
                <a:moveTo>
                  <a:pt x="0" y="0"/>
                </a:moveTo>
                <a:lnTo>
                  <a:pt x="1577280" y="0"/>
                </a:lnTo>
                <a:lnTo>
                  <a:pt x="1600774" y="1539"/>
                </a:lnTo>
                <a:lnTo>
                  <a:pt x="1623867" y="6133"/>
                </a:lnTo>
                <a:lnTo>
                  <a:pt x="1646163" y="13701"/>
                </a:lnTo>
                <a:lnTo>
                  <a:pt x="1667280" y="24115"/>
                </a:lnTo>
                <a:lnTo>
                  <a:pt x="1686857" y="37196"/>
                </a:lnTo>
                <a:lnTo>
                  <a:pt x="1704559" y="52720"/>
                </a:lnTo>
                <a:lnTo>
                  <a:pt x="1720083" y="70422"/>
                </a:lnTo>
                <a:lnTo>
                  <a:pt x="1733164" y="90000"/>
                </a:lnTo>
                <a:lnTo>
                  <a:pt x="1743578" y="111116"/>
                </a:lnTo>
                <a:lnTo>
                  <a:pt x="1751146" y="133412"/>
                </a:lnTo>
                <a:lnTo>
                  <a:pt x="1755740" y="156505"/>
                </a:lnTo>
                <a:lnTo>
                  <a:pt x="1757280" y="180000"/>
                </a:lnTo>
                <a:lnTo>
                  <a:pt x="1757280" y="180000"/>
                </a:lnTo>
                <a:lnTo>
                  <a:pt x="1755740" y="203494"/>
                </a:lnTo>
                <a:lnTo>
                  <a:pt x="1751146" y="226587"/>
                </a:lnTo>
                <a:lnTo>
                  <a:pt x="1743578" y="248883"/>
                </a:lnTo>
                <a:lnTo>
                  <a:pt x="1733164" y="270000"/>
                </a:lnTo>
                <a:lnTo>
                  <a:pt x="1720083" y="289577"/>
                </a:lnTo>
                <a:lnTo>
                  <a:pt x="1704559" y="307279"/>
                </a:lnTo>
                <a:lnTo>
                  <a:pt x="1686857" y="322803"/>
                </a:lnTo>
                <a:lnTo>
                  <a:pt x="1667280" y="335884"/>
                </a:lnTo>
                <a:lnTo>
                  <a:pt x="1646163" y="346298"/>
                </a:lnTo>
                <a:lnTo>
                  <a:pt x="1623867" y="353866"/>
                </a:lnTo>
                <a:lnTo>
                  <a:pt x="1600774" y="358460"/>
                </a:lnTo>
                <a:lnTo>
                  <a:pt x="1577280" y="360000"/>
                </a:lnTo>
                <a:lnTo>
                  <a:pt x="0" y="360000"/>
                </a:lnTo>
                <a:close/>
              </a:path>
            </a:pathLst>
          </a:custGeom>
          <a:solidFill>
            <a:srgbClr val="FFFFFF"/>
          </a:solidFill>
          <a:ln w="12700">
            <a:solidFill>
              <a:srgbClr val="C7CFDB"/>
            </a:solidFill>
          </a:ln>
        </p:spPr>
        <p:txBody>
          <a:bodyPr rtlCol="0" anchor="ctr"/>
          <a:lstStyle/>
          <a:p>
            <a:pPr algn="ctr"/>
          </a:p>
        </p:txBody>
      </p:sp>
      <p:sp>
        <p:nvSpPr>
          <p:cNvPr id="26" name="TextBox 25"/>
          <p:cNvSpPr txBox="1"/>
          <p:nvPr/>
        </p:nvSpPr>
        <p:spPr>
          <a:xfrm>
            <a:off x="1296000" y="3510000"/>
            <a:ext cx="175728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Mest unga, 13–18 år</a:t>
            </a:r>
          </a:p>
        </p:txBody>
      </p:sp>
      <p:sp>
        <p:nvSpPr>
          <p:cNvPr id="27" name="Freeform 26"/>
          <p:cNvSpPr/>
          <p:nvPr/>
        </p:nvSpPr>
        <p:spPr>
          <a:xfrm>
            <a:off x="3197280" y="3438000"/>
            <a:ext cx="1838400" cy="360000"/>
          </a:xfrm>
          <a:custGeom>
            <a:avLst/>
            <a:gdLst/>
            <a:ahLst/>
            <a:cxnLst/>
            <a:rect l="l" t="t" r="r" b="b"/>
            <a:pathLst>
              <a:path w="1838400" h="360000">
                <a:moveTo>
                  <a:pt x="0" y="0"/>
                </a:moveTo>
                <a:lnTo>
                  <a:pt x="1658400" y="0"/>
                </a:lnTo>
                <a:lnTo>
                  <a:pt x="1681894" y="1539"/>
                </a:lnTo>
                <a:lnTo>
                  <a:pt x="1704987" y="6133"/>
                </a:lnTo>
                <a:lnTo>
                  <a:pt x="1727283" y="13701"/>
                </a:lnTo>
                <a:lnTo>
                  <a:pt x="1748400" y="24115"/>
                </a:lnTo>
                <a:lnTo>
                  <a:pt x="1767977" y="37196"/>
                </a:lnTo>
                <a:lnTo>
                  <a:pt x="1785679" y="52720"/>
                </a:lnTo>
                <a:lnTo>
                  <a:pt x="1801203" y="70422"/>
                </a:lnTo>
                <a:lnTo>
                  <a:pt x="1814284" y="90000"/>
                </a:lnTo>
                <a:lnTo>
                  <a:pt x="1824698" y="111116"/>
                </a:lnTo>
                <a:lnTo>
                  <a:pt x="1832266" y="133412"/>
                </a:lnTo>
                <a:lnTo>
                  <a:pt x="1836860" y="156505"/>
                </a:lnTo>
                <a:lnTo>
                  <a:pt x="1838400" y="180000"/>
                </a:lnTo>
                <a:lnTo>
                  <a:pt x="1838400" y="180000"/>
                </a:lnTo>
                <a:lnTo>
                  <a:pt x="1836860" y="203494"/>
                </a:lnTo>
                <a:lnTo>
                  <a:pt x="1832266" y="226587"/>
                </a:lnTo>
                <a:lnTo>
                  <a:pt x="1824698" y="248883"/>
                </a:lnTo>
                <a:lnTo>
                  <a:pt x="1814284" y="270000"/>
                </a:lnTo>
                <a:lnTo>
                  <a:pt x="1801203" y="289577"/>
                </a:lnTo>
                <a:lnTo>
                  <a:pt x="1785679" y="307279"/>
                </a:lnTo>
                <a:lnTo>
                  <a:pt x="1767977" y="322803"/>
                </a:lnTo>
                <a:lnTo>
                  <a:pt x="1748400" y="335884"/>
                </a:lnTo>
                <a:lnTo>
                  <a:pt x="1727283" y="346298"/>
                </a:lnTo>
                <a:lnTo>
                  <a:pt x="1704987" y="353866"/>
                </a:lnTo>
                <a:lnTo>
                  <a:pt x="1681894" y="358460"/>
                </a:lnTo>
                <a:lnTo>
                  <a:pt x="1658400" y="360000"/>
                </a:lnTo>
                <a:lnTo>
                  <a:pt x="0" y="360000"/>
                </a:lnTo>
                <a:close/>
              </a:path>
            </a:pathLst>
          </a:custGeom>
          <a:solidFill>
            <a:srgbClr val="FFFFFF"/>
          </a:solidFill>
          <a:ln w="12700">
            <a:solidFill>
              <a:srgbClr val="C7CFDB"/>
            </a:solidFill>
          </a:ln>
        </p:spPr>
        <p:txBody>
          <a:bodyPr rtlCol="0" anchor="ctr"/>
          <a:lstStyle/>
          <a:p>
            <a:pPr algn="ctr"/>
          </a:p>
        </p:txBody>
      </p:sp>
      <p:sp>
        <p:nvSpPr>
          <p:cNvPr id="28" name="TextBox 27"/>
          <p:cNvSpPr txBox="1"/>
          <p:nvPr/>
        </p:nvSpPr>
        <p:spPr>
          <a:xfrm>
            <a:off x="3197280" y="3510000"/>
            <a:ext cx="183840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Mest vuxna, 30–69 år</a:t>
            </a:r>
          </a:p>
        </p:txBody>
      </p:sp>
      <p:sp>
        <p:nvSpPr>
          <p:cNvPr id="29" name="Freeform 28"/>
          <p:cNvSpPr/>
          <p:nvPr/>
        </p:nvSpPr>
        <p:spPr>
          <a:xfrm>
            <a:off x="5179680" y="3438000"/>
            <a:ext cx="2000640" cy="360000"/>
          </a:xfrm>
          <a:custGeom>
            <a:avLst/>
            <a:gdLst/>
            <a:ahLst/>
            <a:cxnLst/>
            <a:rect l="l" t="t" r="r" b="b"/>
            <a:pathLst>
              <a:path w="2000640" h="360000">
                <a:moveTo>
                  <a:pt x="0" y="0"/>
                </a:moveTo>
                <a:lnTo>
                  <a:pt x="1820640" y="0"/>
                </a:lnTo>
                <a:lnTo>
                  <a:pt x="1844134" y="1539"/>
                </a:lnTo>
                <a:lnTo>
                  <a:pt x="1867227" y="6133"/>
                </a:lnTo>
                <a:lnTo>
                  <a:pt x="1889523" y="13701"/>
                </a:lnTo>
                <a:lnTo>
                  <a:pt x="1910640" y="24115"/>
                </a:lnTo>
                <a:lnTo>
                  <a:pt x="1930217" y="37196"/>
                </a:lnTo>
                <a:lnTo>
                  <a:pt x="1947919" y="52720"/>
                </a:lnTo>
                <a:lnTo>
                  <a:pt x="1963443" y="70422"/>
                </a:lnTo>
                <a:lnTo>
                  <a:pt x="1976524" y="90000"/>
                </a:lnTo>
                <a:lnTo>
                  <a:pt x="1986938" y="111116"/>
                </a:lnTo>
                <a:lnTo>
                  <a:pt x="1994506" y="133412"/>
                </a:lnTo>
                <a:lnTo>
                  <a:pt x="1999100" y="156505"/>
                </a:lnTo>
                <a:lnTo>
                  <a:pt x="2000640" y="180000"/>
                </a:lnTo>
                <a:lnTo>
                  <a:pt x="2000640" y="180000"/>
                </a:lnTo>
                <a:lnTo>
                  <a:pt x="1999100" y="203494"/>
                </a:lnTo>
                <a:lnTo>
                  <a:pt x="1994506" y="226587"/>
                </a:lnTo>
                <a:lnTo>
                  <a:pt x="1986938" y="248883"/>
                </a:lnTo>
                <a:lnTo>
                  <a:pt x="1976524" y="270000"/>
                </a:lnTo>
                <a:lnTo>
                  <a:pt x="1963443" y="289577"/>
                </a:lnTo>
                <a:lnTo>
                  <a:pt x="1947919" y="307279"/>
                </a:lnTo>
                <a:lnTo>
                  <a:pt x="1930217" y="322803"/>
                </a:lnTo>
                <a:lnTo>
                  <a:pt x="1910640" y="335884"/>
                </a:lnTo>
                <a:lnTo>
                  <a:pt x="1889523" y="346298"/>
                </a:lnTo>
                <a:lnTo>
                  <a:pt x="1867227" y="353866"/>
                </a:lnTo>
                <a:lnTo>
                  <a:pt x="1844134" y="358460"/>
                </a:lnTo>
                <a:lnTo>
                  <a:pt x="1820640" y="360000"/>
                </a:lnTo>
                <a:lnTo>
                  <a:pt x="0" y="360000"/>
                </a:lnTo>
                <a:close/>
              </a:path>
            </a:pathLst>
          </a:custGeom>
          <a:solidFill>
            <a:srgbClr val="FFFFFF"/>
          </a:solidFill>
          <a:ln w="12700">
            <a:solidFill>
              <a:srgbClr val="C7CFDB"/>
            </a:solidFill>
          </a:ln>
        </p:spPr>
        <p:txBody>
          <a:bodyPr rtlCol="0" anchor="ctr"/>
          <a:lstStyle/>
          <a:p>
            <a:pPr algn="ctr"/>
          </a:p>
        </p:txBody>
      </p:sp>
      <p:sp>
        <p:nvSpPr>
          <p:cNvPr id="30" name="TextBox 29"/>
          <p:cNvSpPr txBox="1"/>
          <p:nvPr/>
        </p:nvSpPr>
        <p:spPr>
          <a:xfrm>
            <a:off x="5179680" y="3510000"/>
            <a:ext cx="200064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Mest äldre, över 70 år</a:t>
            </a:r>
          </a:p>
        </p:txBody>
      </p:sp>
      <p:sp>
        <p:nvSpPr>
          <p:cNvPr id="31" name="Freeform 30"/>
          <p:cNvSpPr/>
          <p:nvPr/>
        </p:nvSpPr>
        <p:spPr>
          <a:xfrm>
            <a:off x="7324320" y="3438000"/>
            <a:ext cx="2892960" cy="360000"/>
          </a:xfrm>
          <a:custGeom>
            <a:avLst/>
            <a:gdLst/>
            <a:ahLst/>
            <a:cxnLst/>
            <a:rect l="l" t="t" r="r" b="b"/>
            <a:pathLst>
              <a:path w="2892960" h="360000">
                <a:moveTo>
                  <a:pt x="0" y="0"/>
                </a:moveTo>
                <a:lnTo>
                  <a:pt x="2712960" y="0"/>
                </a:lnTo>
                <a:lnTo>
                  <a:pt x="2736454" y="1539"/>
                </a:lnTo>
                <a:lnTo>
                  <a:pt x="2759547" y="6133"/>
                </a:lnTo>
                <a:lnTo>
                  <a:pt x="2781843" y="13701"/>
                </a:lnTo>
                <a:lnTo>
                  <a:pt x="2802960" y="24115"/>
                </a:lnTo>
                <a:lnTo>
                  <a:pt x="2822537" y="37196"/>
                </a:lnTo>
                <a:lnTo>
                  <a:pt x="2840239" y="52720"/>
                </a:lnTo>
                <a:lnTo>
                  <a:pt x="2855763" y="70422"/>
                </a:lnTo>
                <a:lnTo>
                  <a:pt x="2868844" y="90000"/>
                </a:lnTo>
                <a:lnTo>
                  <a:pt x="2879258" y="111116"/>
                </a:lnTo>
                <a:lnTo>
                  <a:pt x="2886826" y="133412"/>
                </a:lnTo>
                <a:lnTo>
                  <a:pt x="2891420" y="156505"/>
                </a:lnTo>
                <a:lnTo>
                  <a:pt x="2892960" y="180000"/>
                </a:lnTo>
                <a:lnTo>
                  <a:pt x="2892960" y="180000"/>
                </a:lnTo>
                <a:lnTo>
                  <a:pt x="2891420" y="203494"/>
                </a:lnTo>
                <a:lnTo>
                  <a:pt x="2886826" y="226587"/>
                </a:lnTo>
                <a:lnTo>
                  <a:pt x="2879258" y="248883"/>
                </a:lnTo>
                <a:lnTo>
                  <a:pt x="2868844" y="270000"/>
                </a:lnTo>
                <a:lnTo>
                  <a:pt x="2855763" y="289577"/>
                </a:lnTo>
                <a:lnTo>
                  <a:pt x="2840239" y="307279"/>
                </a:lnTo>
                <a:lnTo>
                  <a:pt x="2822537" y="322803"/>
                </a:lnTo>
                <a:lnTo>
                  <a:pt x="2802960" y="335884"/>
                </a:lnTo>
                <a:lnTo>
                  <a:pt x="2781843" y="346298"/>
                </a:lnTo>
                <a:lnTo>
                  <a:pt x="2759547" y="353866"/>
                </a:lnTo>
                <a:lnTo>
                  <a:pt x="2736454" y="358460"/>
                </a:lnTo>
                <a:lnTo>
                  <a:pt x="2712960" y="360000"/>
                </a:lnTo>
                <a:lnTo>
                  <a:pt x="0" y="360000"/>
                </a:lnTo>
                <a:close/>
              </a:path>
            </a:pathLst>
          </a:custGeom>
          <a:solidFill>
            <a:srgbClr val="FFFFFF"/>
          </a:solidFill>
          <a:ln w="12700">
            <a:solidFill>
              <a:srgbClr val="C7CFDB"/>
            </a:solidFill>
          </a:ln>
        </p:spPr>
        <p:txBody>
          <a:bodyPr rtlCol="0" anchor="ctr"/>
          <a:lstStyle/>
          <a:p>
            <a:pPr algn="ctr"/>
          </a:p>
        </p:txBody>
      </p:sp>
      <p:sp>
        <p:nvSpPr>
          <p:cNvPr id="32" name="TextBox 31"/>
          <p:cNvSpPr txBox="1"/>
          <p:nvPr/>
        </p:nvSpPr>
        <p:spPr>
          <a:xfrm>
            <a:off x="7324320" y="3510000"/>
            <a:ext cx="289296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Både unga 13–18 och äldre över 70</a:t>
            </a:r>
          </a:p>
        </p:txBody>
      </p:sp>
      <p:sp>
        <p:nvSpPr>
          <p:cNvPr id="33" name="Freeform 32"/>
          <p:cNvSpPr/>
          <p:nvPr/>
        </p:nvSpPr>
        <p:spPr>
          <a:xfrm>
            <a:off x="720000" y="4032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34" name="Freeform 33"/>
          <p:cNvSpPr/>
          <p:nvPr/>
        </p:nvSpPr>
        <p:spPr>
          <a:xfrm>
            <a:off x="720000" y="478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35" name="TextBox 34"/>
          <p:cNvSpPr txBox="1"/>
          <p:nvPr/>
        </p:nvSpPr>
        <p:spPr>
          <a:xfrm>
            <a:off x="1008000" y="4158000"/>
            <a:ext cx="9360000" cy="324000"/>
          </a:xfrm>
          <a:prstGeom prst="rect">
            <a:avLst/>
          </a:prstGeom>
          <a:noFill/>
        </p:spPr>
        <p:txBody>
          <a:bodyPr wrap="square" lIns="0" rIns="0" tIns="0" bIns="0" anchor="t">
            <a:spAutoFit/>
          </a:bodyPr>
          <a:lstStyle/>
          <a:p>
            <a:pPr algn="l">
              <a:lnSpc>
                <a:spcPct val="110000"/>
              </a:lnSpc>
            </a:pPr>
            <a:r>
              <a:rPr sz="1600" b="1">
                <a:solidFill>
                  <a:srgbClr val="9A6512"/>
                </a:solidFill>
                <a:latin typeface="Arial"/>
              </a:rPr>
              <a:t>c   </a:t>
            </a:r>
            <a:r>
              <a:rPr sz="1600" b="1">
                <a:solidFill>
                  <a:srgbClr val="13213A"/>
                </a:solidFill>
                <a:latin typeface="Arial"/>
              </a:rPr>
              <a:t>Vilka går oftast på gudstjänst, unga män eller unga kvinnor?</a:t>
            </a:r>
          </a:p>
        </p:txBody>
      </p:sp>
      <p:sp>
        <p:nvSpPr>
          <p:cNvPr id="36" name="Freeform 35"/>
          <p:cNvSpPr/>
          <p:nvPr/>
        </p:nvSpPr>
        <p:spPr>
          <a:xfrm>
            <a:off x="1296000" y="4518000"/>
            <a:ext cx="864960" cy="360000"/>
          </a:xfrm>
          <a:custGeom>
            <a:avLst/>
            <a:gdLst/>
            <a:ahLst/>
            <a:cxnLst/>
            <a:rect l="l" t="t" r="r" b="b"/>
            <a:pathLst>
              <a:path w="864960" h="360000">
                <a:moveTo>
                  <a:pt x="0" y="0"/>
                </a:moveTo>
                <a:lnTo>
                  <a:pt x="684960" y="0"/>
                </a:lnTo>
                <a:lnTo>
                  <a:pt x="708454" y="1539"/>
                </a:lnTo>
                <a:lnTo>
                  <a:pt x="731547" y="6133"/>
                </a:lnTo>
                <a:lnTo>
                  <a:pt x="753843" y="13701"/>
                </a:lnTo>
                <a:lnTo>
                  <a:pt x="774960" y="24115"/>
                </a:lnTo>
                <a:lnTo>
                  <a:pt x="794537" y="37196"/>
                </a:lnTo>
                <a:lnTo>
                  <a:pt x="812239" y="52720"/>
                </a:lnTo>
                <a:lnTo>
                  <a:pt x="827763" y="70422"/>
                </a:lnTo>
                <a:lnTo>
                  <a:pt x="840844" y="90000"/>
                </a:lnTo>
                <a:lnTo>
                  <a:pt x="851258" y="111116"/>
                </a:lnTo>
                <a:lnTo>
                  <a:pt x="858826" y="133412"/>
                </a:lnTo>
                <a:lnTo>
                  <a:pt x="863420" y="156505"/>
                </a:lnTo>
                <a:lnTo>
                  <a:pt x="864960" y="180000"/>
                </a:lnTo>
                <a:lnTo>
                  <a:pt x="864960" y="180000"/>
                </a:lnTo>
                <a:lnTo>
                  <a:pt x="863420" y="203494"/>
                </a:lnTo>
                <a:lnTo>
                  <a:pt x="858826" y="226587"/>
                </a:lnTo>
                <a:lnTo>
                  <a:pt x="851258" y="248883"/>
                </a:lnTo>
                <a:lnTo>
                  <a:pt x="840844" y="270000"/>
                </a:lnTo>
                <a:lnTo>
                  <a:pt x="827763" y="289577"/>
                </a:lnTo>
                <a:lnTo>
                  <a:pt x="812239" y="307279"/>
                </a:lnTo>
                <a:lnTo>
                  <a:pt x="794537" y="322803"/>
                </a:lnTo>
                <a:lnTo>
                  <a:pt x="774960" y="335884"/>
                </a:lnTo>
                <a:lnTo>
                  <a:pt x="753843" y="346298"/>
                </a:lnTo>
                <a:lnTo>
                  <a:pt x="731547" y="353866"/>
                </a:lnTo>
                <a:lnTo>
                  <a:pt x="708454" y="358460"/>
                </a:lnTo>
                <a:lnTo>
                  <a:pt x="684960" y="360000"/>
                </a:lnTo>
                <a:lnTo>
                  <a:pt x="0" y="360000"/>
                </a:lnTo>
                <a:close/>
              </a:path>
            </a:pathLst>
          </a:custGeom>
          <a:solidFill>
            <a:srgbClr val="FFFFFF"/>
          </a:solidFill>
          <a:ln w="12700">
            <a:solidFill>
              <a:srgbClr val="C7CFDB"/>
            </a:solidFill>
          </a:ln>
        </p:spPr>
        <p:txBody>
          <a:bodyPr rtlCol="0" anchor="ctr"/>
          <a:lstStyle/>
          <a:p>
            <a:pPr algn="ctr"/>
          </a:p>
        </p:txBody>
      </p:sp>
      <p:sp>
        <p:nvSpPr>
          <p:cNvPr id="37" name="TextBox 36"/>
          <p:cNvSpPr txBox="1"/>
          <p:nvPr/>
        </p:nvSpPr>
        <p:spPr>
          <a:xfrm>
            <a:off x="1296000" y="4590000"/>
            <a:ext cx="86496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Unga män</a:t>
            </a:r>
          </a:p>
        </p:txBody>
      </p:sp>
      <p:sp>
        <p:nvSpPr>
          <p:cNvPr id="38" name="Freeform 37"/>
          <p:cNvSpPr/>
          <p:nvPr/>
        </p:nvSpPr>
        <p:spPr>
          <a:xfrm>
            <a:off x="2304960" y="4518000"/>
            <a:ext cx="1189440" cy="360000"/>
          </a:xfrm>
          <a:custGeom>
            <a:avLst/>
            <a:gdLst/>
            <a:ahLst/>
            <a:cxnLst/>
            <a:rect l="l" t="t" r="r" b="b"/>
            <a:pathLst>
              <a:path w="1189440" h="360000">
                <a:moveTo>
                  <a:pt x="0" y="0"/>
                </a:moveTo>
                <a:lnTo>
                  <a:pt x="1009440" y="0"/>
                </a:lnTo>
                <a:lnTo>
                  <a:pt x="1032934" y="1539"/>
                </a:lnTo>
                <a:lnTo>
                  <a:pt x="1056027" y="6133"/>
                </a:lnTo>
                <a:lnTo>
                  <a:pt x="1078323" y="13701"/>
                </a:lnTo>
                <a:lnTo>
                  <a:pt x="1099440" y="24115"/>
                </a:lnTo>
                <a:lnTo>
                  <a:pt x="1119017" y="37196"/>
                </a:lnTo>
                <a:lnTo>
                  <a:pt x="1136719" y="52720"/>
                </a:lnTo>
                <a:lnTo>
                  <a:pt x="1152243" y="70422"/>
                </a:lnTo>
                <a:lnTo>
                  <a:pt x="1165324" y="90000"/>
                </a:lnTo>
                <a:lnTo>
                  <a:pt x="1175738" y="111116"/>
                </a:lnTo>
                <a:lnTo>
                  <a:pt x="1183306" y="133412"/>
                </a:lnTo>
                <a:lnTo>
                  <a:pt x="1187900" y="156505"/>
                </a:lnTo>
                <a:lnTo>
                  <a:pt x="1189440" y="180000"/>
                </a:lnTo>
                <a:lnTo>
                  <a:pt x="1189440" y="180000"/>
                </a:lnTo>
                <a:lnTo>
                  <a:pt x="1187900" y="203494"/>
                </a:lnTo>
                <a:lnTo>
                  <a:pt x="1183306" y="226587"/>
                </a:lnTo>
                <a:lnTo>
                  <a:pt x="1175738" y="248883"/>
                </a:lnTo>
                <a:lnTo>
                  <a:pt x="1165324" y="270000"/>
                </a:lnTo>
                <a:lnTo>
                  <a:pt x="1152243" y="289577"/>
                </a:lnTo>
                <a:lnTo>
                  <a:pt x="1136719" y="307279"/>
                </a:lnTo>
                <a:lnTo>
                  <a:pt x="1119017" y="322803"/>
                </a:lnTo>
                <a:lnTo>
                  <a:pt x="1099440" y="335884"/>
                </a:lnTo>
                <a:lnTo>
                  <a:pt x="1078323" y="346298"/>
                </a:lnTo>
                <a:lnTo>
                  <a:pt x="1056027" y="353866"/>
                </a:lnTo>
                <a:lnTo>
                  <a:pt x="1032934" y="358460"/>
                </a:lnTo>
                <a:lnTo>
                  <a:pt x="1009440" y="360000"/>
                </a:lnTo>
                <a:lnTo>
                  <a:pt x="0" y="360000"/>
                </a:lnTo>
                <a:close/>
              </a:path>
            </a:pathLst>
          </a:custGeom>
          <a:solidFill>
            <a:srgbClr val="FFFFFF"/>
          </a:solidFill>
          <a:ln w="12700">
            <a:solidFill>
              <a:srgbClr val="C7CFDB"/>
            </a:solidFill>
          </a:ln>
        </p:spPr>
        <p:txBody>
          <a:bodyPr rtlCol="0" anchor="ctr"/>
          <a:lstStyle/>
          <a:p>
            <a:pPr algn="ctr"/>
          </a:p>
        </p:txBody>
      </p:sp>
      <p:sp>
        <p:nvSpPr>
          <p:cNvPr id="39" name="TextBox 38"/>
          <p:cNvSpPr txBox="1"/>
          <p:nvPr/>
        </p:nvSpPr>
        <p:spPr>
          <a:xfrm>
            <a:off x="2304960" y="4590000"/>
            <a:ext cx="118944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Unga kvinnor</a:t>
            </a:r>
          </a:p>
        </p:txBody>
      </p:sp>
      <p:sp>
        <p:nvSpPr>
          <p:cNvPr id="40" name="Freeform 39"/>
          <p:cNvSpPr/>
          <p:nvPr/>
        </p:nvSpPr>
        <p:spPr>
          <a:xfrm>
            <a:off x="3638400" y="4518000"/>
            <a:ext cx="946080" cy="360000"/>
          </a:xfrm>
          <a:custGeom>
            <a:avLst/>
            <a:gdLst/>
            <a:ahLst/>
            <a:cxnLst/>
            <a:rect l="l" t="t" r="r" b="b"/>
            <a:pathLst>
              <a:path w="946080" h="360000">
                <a:moveTo>
                  <a:pt x="0" y="0"/>
                </a:moveTo>
                <a:lnTo>
                  <a:pt x="766080" y="0"/>
                </a:lnTo>
                <a:lnTo>
                  <a:pt x="789574" y="1539"/>
                </a:lnTo>
                <a:lnTo>
                  <a:pt x="812667" y="6133"/>
                </a:lnTo>
                <a:lnTo>
                  <a:pt x="834963" y="13701"/>
                </a:lnTo>
                <a:lnTo>
                  <a:pt x="856080" y="24115"/>
                </a:lnTo>
                <a:lnTo>
                  <a:pt x="875657" y="37196"/>
                </a:lnTo>
                <a:lnTo>
                  <a:pt x="893359" y="52720"/>
                </a:lnTo>
                <a:lnTo>
                  <a:pt x="908883" y="70422"/>
                </a:lnTo>
                <a:lnTo>
                  <a:pt x="921964" y="90000"/>
                </a:lnTo>
                <a:lnTo>
                  <a:pt x="932378" y="111116"/>
                </a:lnTo>
                <a:lnTo>
                  <a:pt x="939946" y="133412"/>
                </a:lnTo>
                <a:lnTo>
                  <a:pt x="944540" y="156505"/>
                </a:lnTo>
                <a:lnTo>
                  <a:pt x="946080" y="180000"/>
                </a:lnTo>
                <a:lnTo>
                  <a:pt x="946080" y="180000"/>
                </a:lnTo>
                <a:lnTo>
                  <a:pt x="944540" y="203494"/>
                </a:lnTo>
                <a:lnTo>
                  <a:pt x="939946" y="226587"/>
                </a:lnTo>
                <a:lnTo>
                  <a:pt x="932378" y="248883"/>
                </a:lnTo>
                <a:lnTo>
                  <a:pt x="921964" y="270000"/>
                </a:lnTo>
                <a:lnTo>
                  <a:pt x="908883" y="289577"/>
                </a:lnTo>
                <a:lnTo>
                  <a:pt x="893359" y="307279"/>
                </a:lnTo>
                <a:lnTo>
                  <a:pt x="875657" y="322803"/>
                </a:lnTo>
                <a:lnTo>
                  <a:pt x="856080" y="335884"/>
                </a:lnTo>
                <a:lnTo>
                  <a:pt x="834963" y="346298"/>
                </a:lnTo>
                <a:lnTo>
                  <a:pt x="812667" y="353866"/>
                </a:lnTo>
                <a:lnTo>
                  <a:pt x="789574" y="358460"/>
                </a:lnTo>
                <a:lnTo>
                  <a:pt x="766080" y="360000"/>
                </a:lnTo>
                <a:lnTo>
                  <a:pt x="0" y="360000"/>
                </a:lnTo>
                <a:close/>
              </a:path>
            </a:pathLst>
          </a:custGeom>
          <a:solidFill>
            <a:srgbClr val="FFFFFF"/>
          </a:solidFill>
          <a:ln w="12700">
            <a:solidFill>
              <a:srgbClr val="C7CFDB"/>
            </a:solidFill>
          </a:ln>
        </p:spPr>
        <p:txBody>
          <a:bodyPr rtlCol="0" anchor="ctr"/>
          <a:lstStyle/>
          <a:p>
            <a:pPr algn="ctr"/>
          </a:p>
        </p:txBody>
      </p:sp>
      <p:sp>
        <p:nvSpPr>
          <p:cNvPr id="41" name="TextBox 40"/>
          <p:cNvSpPr txBox="1"/>
          <p:nvPr/>
        </p:nvSpPr>
        <p:spPr>
          <a:xfrm>
            <a:off x="3638400" y="4590000"/>
            <a:ext cx="946080" cy="252000"/>
          </a:xfrm>
          <a:prstGeom prst="rect">
            <a:avLst/>
          </a:prstGeom>
          <a:noFill/>
        </p:spPr>
        <p:txBody>
          <a:bodyPr wrap="square" lIns="0" rIns="0" tIns="0" bIns="0" anchor="t">
            <a:spAutoFit/>
          </a:bodyPr>
          <a:lstStyle/>
          <a:p>
            <a:pPr algn="ctr">
              <a:lnSpc>
                <a:spcPct val="110000"/>
              </a:lnSpc>
            </a:pPr>
            <a:r>
              <a:rPr sz="1300" b="1">
                <a:solidFill>
                  <a:srgbClr val="13213A"/>
                </a:solidFill>
                <a:latin typeface="Arial"/>
              </a:rPr>
              <a:t>Lika ofta</a:t>
            </a:r>
          </a:p>
        </p:txBody>
      </p:sp>
      <p:sp>
        <p:nvSpPr>
          <p:cNvPr id="42" name="TextBox 41"/>
          <p:cNvSpPr txBox="1"/>
          <p:nvPr/>
        </p:nvSpPr>
        <p:spPr>
          <a:xfrm>
            <a:off x="720000" y="5256000"/>
            <a:ext cx="10080000" cy="360000"/>
          </a:xfrm>
          <a:prstGeom prst="rect">
            <a:avLst/>
          </a:prstGeom>
          <a:noFill/>
        </p:spPr>
        <p:txBody>
          <a:bodyPr wrap="square" lIns="0" rIns="0" tIns="0" bIns="0" anchor="t">
            <a:spAutoFit/>
          </a:bodyPr>
          <a:lstStyle/>
          <a:p>
            <a:pPr algn="l">
              <a:lnSpc>
                <a:spcPct val="110000"/>
              </a:lnSpc>
            </a:pPr>
            <a:r>
              <a:rPr sz="1600" b="1">
                <a:solidFill>
                  <a:srgbClr val="9A6512"/>
                </a:solidFill>
                <a:latin typeface="Arial"/>
              </a:rPr>
              <a:t>d   </a:t>
            </a:r>
            <a:r>
              <a:rPr sz="1600" b="1">
                <a:solidFill>
                  <a:srgbClr val="13213A"/>
                </a:solidFill>
                <a:latin typeface="Arial"/>
              </a:rPr>
              <a:t>Varför tror du att fler unga går med i kyrkan? Skriv din gissning.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Väckelsen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Helklass · Våren 2025</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En väckelse?</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Helklass · 7 min</a:t>
            </a:r>
          </a:p>
        </p:txBody>
      </p:sp>
      <p:pic>
        <p:nvPicPr>
          <p:cNvPr id="11" name="Picture 10" descr="_fit_4634031430960398277.jpg"/>
          <p:cNvPicPr>
            <a:picLocks noChangeAspect="1"/>
          </p:cNvPicPr>
          <p:nvPr/>
        </p:nvPicPr>
        <p:blipFill>
          <a:blip r:embed="rId3"/>
          <a:stretch>
            <a:fillRect/>
          </a:stretch>
        </p:blipFill>
        <p:spPr>
          <a:xfrm>
            <a:off x="7416000" y="1872000"/>
            <a:ext cx="3384000" cy="3960000"/>
          </a:xfrm>
          <a:prstGeom prst="rect">
            <a:avLst/>
          </a:prstGeom>
        </p:spPr>
      </p:pic>
      <p:sp>
        <p:nvSpPr>
          <p:cNvPr id="12" name="TextBox 11"/>
          <p:cNvSpPr txBox="1"/>
          <p:nvPr/>
        </p:nvSpPr>
        <p:spPr>
          <a:xfrm>
            <a:off x="720000" y="1872000"/>
            <a:ext cx="6336000" cy="1440000"/>
          </a:xfrm>
          <a:prstGeom prst="rect">
            <a:avLst/>
          </a:prstGeom>
          <a:noFill/>
        </p:spPr>
        <p:txBody>
          <a:bodyPr wrap="square" lIns="0" rIns="0" tIns="0" bIns="0" anchor="t">
            <a:spAutoFit/>
          </a:bodyPr>
          <a:lstStyle/>
          <a:p>
            <a:pPr algn="l">
              <a:lnSpc>
                <a:spcPct val="120000"/>
              </a:lnSpc>
            </a:pPr>
            <a:r>
              <a:rPr sz="1500" b="0">
                <a:solidFill>
                  <a:srgbClr val="13213A"/>
                </a:solidFill>
                <a:latin typeface="Arial"/>
              </a:rPr>
              <a:t>Våren 2025 kom en rapport från Bibelsällskapet i Storbritannien. Den sa att allt fler går i kyrkan, särskilt unga män. Bland män 18 till 24 år skulle andelen som går i kyrkan varje månad ha ökat från 4 till 21 procent på sex år. Nyheten spreds över hela världen, också i Sverige.</a:t>
            </a:r>
          </a:p>
        </p:txBody>
      </p:sp>
      <p:sp>
        <p:nvSpPr>
          <p:cNvPr id="13" name="TextBox 12"/>
          <p:cNvSpPr txBox="1"/>
          <p:nvPr/>
        </p:nvSpPr>
        <p:spPr>
          <a:xfrm>
            <a:off x="720000" y="3672000"/>
            <a:ext cx="6336000" cy="288000"/>
          </a:xfrm>
          <a:prstGeom prst="rect">
            <a:avLst/>
          </a:prstGeom>
          <a:noFill/>
        </p:spPr>
        <p:txBody>
          <a:bodyPr wrap="square" lIns="0" rIns="0" tIns="0" bIns="0" anchor="t">
            <a:spAutoFit/>
          </a:bodyPr>
          <a:lstStyle/>
          <a:p>
            <a:pPr algn="l">
              <a:lnSpc>
                <a:spcPct val="110000"/>
              </a:lnSpc>
            </a:pPr>
            <a:r>
              <a:rPr sz="1100" b="1">
                <a:solidFill>
                  <a:srgbClr val="566175"/>
                </a:solidFill>
                <a:latin typeface="Arial"/>
              </a:rPr>
              <a:t>Unga män 18–24 år som går i kyrkan varje månad, enligt rapporten</a:t>
            </a:r>
          </a:p>
        </p:txBody>
      </p:sp>
      <p:sp>
        <p:nvSpPr>
          <p:cNvPr id="14" name="TextBox 13"/>
          <p:cNvSpPr txBox="1"/>
          <p:nvPr/>
        </p:nvSpPr>
        <p:spPr>
          <a:xfrm>
            <a:off x="720000" y="4086000"/>
            <a:ext cx="576000" cy="252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2018</a:t>
            </a:r>
          </a:p>
        </p:txBody>
      </p:sp>
      <p:sp>
        <p:nvSpPr>
          <p:cNvPr id="15" name="Freeform 14"/>
          <p:cNvSpPr/>
          <p:nvPr/>
        </p:nvSpPr>
        <p:spPr>
          <a:xfrm>
            <a:off x="1368000" y="4032000"/>
            <a:ext cx="714240" cy="288000"/>
          </a:xfrm>
          <a:custGeom>
            <a:avLst/>
            <a:gdLst/>
            <a:ahLst/>
            <a:cxnLst/>
            <a:rect l="l" t="t" r="r" b="b"/>
            <a:pathLst>
              <a:path w="714240" h="288000">
                <a:moveTo>
                  <a:pt x="0" y="0"/>
                </a:moveTo>
                <a:lnTo>
                  <a:pt x="570240" y="0"/>
                </a:lnTo>
                <a:lnTo>
                  <a:pt x="589035" y="1231"/>
                </a:lnTo>
                <a:lnTo>
                  <a:pt x="607509" y="4906"/>
                </a:lnTo>
                <a:lnTo>
                  <a:pt x="625346" y="10961"/>
                </a:lnTo>
                <a:lnTo>
                  <a:pt x="642240" y="19292"/>
                </a:lnTo>
                <a:lnTo>
                  <a:pt x="657901" y="29757"/>
                </a:lnTo>
                <a:lnTo>
                  <a:pt x="672063" y="42176"/>
                </a:lnTo>
                <a:lnTo>
                  <a:pt x="684482" y="56338"/>
                </a:lnTo>
                <a:lnTo>
                  <a:pt x="694947" y="72000"/>
                </a:lnTo>
                <a:lnTo>
                  <a:pt x="703278" y="88893"/>
                </a:lnTo>
                <a:lnTo>
                  <a:pt x="709333" y="106730"/>
                </a:lnTo>
                <a:lnTo>
                  <a:pt x="713008" y="125204"/>
                </a:lnTo>
                <a:lnTo>
                  <a:pt x="714240" y="144000"/>
                </a:lnTo>
                <a:lnTo>
                  <a:pt x="714240" y="144000"/>
                </a:lnTo>
                <a:lnTo>
                  <a:pt x="713008" y="162795"/>
                </a:lnTo>
                <a:lnTo>
                  <a:pt x="709333" y="181269"/>
                </a:lnTo>
                <a:lnTo>
                  <a:pt x="703278" y="199106"/>
                </a:lnTo>
                <a:lnTo>
                  <a:pt x="694947" y="216000"/>
                </a:lnTo>
                <a:lnTo>
                  <a:pt x="684482" y="231661"/>
                </a:lnTo>
                <a:lnTo>
                  <a:pt x="672063" y="245823"/>
                </a:lnTo>
                <a:lnTo>
                  <a:pt x="657901" y="258242"/>
                </a:lnTo>
                <a:lnTo>
                  <a:pt x="642240" y="268707"/>
                </a:lnTo>
                <a:lnTo>
                  <a:pt x="625346" y="277038"/>
                </a:lnTo>
                <a:lnTo>
                  <a:pt x="607509" y="283093"/>
                </a:lnTo>
                <a:lnTo>
                  <a:pt x="589035" y="286768"/>
                </a:lnTo>
                <a:lnTo>
                  <a:pt x="570240" y="288000"/>
                </a:lnTo>
                <a:lnTo>
                  <a:pt x="0" y="288000"/>
                </a:lnTo>
                <a:close/>
              </a:path>
            </a:pathLst>
          </a:custGeom>
          <a:solidFill>
            <a:srgbClr val="C7CFDB"/>
          </a:solidFill>
          <a:ln>
            <a:noFill/>
          </a:ln>
        </p:spPr>
        <p:txBody>
          <a:bodyPr rtlCol="0" anchor="ctr"/>
          <a:lstStyle/>
          <a:p>
            <a:pPr algn="ctr"/>
          </a:p>
        </p:txBody>
      </p:sp>
      <p:sp>
        <p:nvSpPr>
          <p:cNvPr id="16" name="TextBox 15"/>
          <p:cNvSpPr txBox="1"/>
          <p:nvPr/>
        </p:nvSpPr>
        <p:spPr>
          <a:xfrm>
            <a:off x="2154240" y="4078800"/>
            <a:ext cx="1152000" cy="252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4 %</a:t>
            </a:r>
          </a:p>
        </p:txBody>
      </p:sp>
      <p:sp>
        <p:nvSpPr>
          <p:cNvPr id="17" name="TextBox 16"/>
          <p:cNvSpPr txBox="1"/>
          <p:nvPr/>
        </p:nvSpPr>
        <p:spPr>
          <a:xfrm>
            <a:off x="720000" y="4482000"/>
            <a:ext cx="576000" cy="252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2024</a:t>
            </a:r>
          </a:p>
        </p:txBody>
      </p:sp>
      <p:sp>
        <p:nvSpPr>
          <p:cNvPr id="18" name="Freeform 17"/>
          <p:cNvSpPr/>
          <p:nvPr/>
        </p:nvSpPr>
        <p:spPr>
          <a:xfrm>
            <a:off x="1368000" y="4428000"/>
            <a:ext cx="3749760" cy="288000"/>
          </a:xfrm>
          <a:custGeom>
            <a:avLst/>
            <a:gdLst/>
            <a:ahLst/>
            <a:cxnLst/>
            <a:rect l="l" t="t" r="r" b="b"/>
            <a:pathLst>
              <a:path w="3749760" h="288000">
                <a:moveTo>
                  <a:pt x="0" y="0"/>
                </a:moveTo>
                <a:lnTo>
                  <a:pt x="3605760" y="0"/>
                </a:lnTo>
                <a:lnTo>
                  <a:pt x="3624555" y="1231"/>
                </a:lnTo>
                <a:lnTo>
                  <a:pt x="3643029" y="4906"/>
                </a:lnTo>
                <a:lnTo>
                  <a:pt x="3660866" y="10961"/>
                </a:lnTo>
                <a:lnTo>
                  <a:pt x="3677760" y="19292"/>
                </a:lnTo>
                <a:lnTo>
                  <a:pt x="3693421" y="29757"/>
                </a:lnTo>
                <a:lnTo>
                  <a:pt x="3707583" y="42176"/>
                </a:lnTo>
                <a:lnTo>
                  <a:pt x="3720002" y="56338"/>
                </a:lnTo>
                <a:lnTo>
                  <a:pt x="3730467" y="72000"/>
                </a:lnTo>
                <a:lnTo>
                  <a:pt x="3738798" y="88893"/>
                </a:lnTo>
                <a:lnTo>
                  <a:pt x="3744853" y="106730"/>
                </a:lnTo>
                <a:lnTo>
                  <a:pt x="3748528" y="125204"/>
                </a:lnTo>
                <a:lnTo>
                  <a:pt x="3749760" y="144000"/>
                </a:lnTo>
                <a:lnTo>
                  <a:pt x="3749760" y="144000"/>
                </a:lnTo>
                <a:lnTo>
                  <a:pt x="3748528" y="162795"/>
                </a:lnTo>
                <a:lnTo>
                  <a:pt x="3744853" y="181269"/>
                </a:lnTo>
                <a:lnTo>
                  <a:pt x="3738798" y="199106"/>
                </a:lnTo>
                <a:lnTo>
                  <a:pt x="3730467" y="216000"/>
                </a:lnTo>
                <a:lnTo>
                  <a:pt x="3720002" y="231661"/>
                </a:lnTo>
                <a:lnTo>
                  <a:pt x="3707583" y="245823"/>
                </a:lnTo>
                <a:lnTo>
                  <a:pt x="3693421" y="258242"/>
                </a:lnTo>
                <a:lnTo>
                  <a:pt x="3677760" y="268707"/>
                </a:lnTo>
                <a:lnTo>
                  <a:pt x="3660866" y="277038"/>
                </a:lnTo>
                <a:lnTo>
                  <a:pt x="3643029" y="283093"/>
                </a:lnTo>
                <a:lnTo>
                  <a:pt x="3624555" y="286768"/>
                </a:lnTo>
                <a:lnTo>
                  <a:pt x="3605760" y="288000"/>
                </a:lnTo>
                <a:lnTo>
                  <a:pt x="0" y="288000"/>
                </a:lnTo>
                <a:close/>
              </a:path>
            </a:pathLst>
          </a:custGeom>
          <a:solidFill>
            <a:srgbClr val="13213A"/>
          </a:solidFill>
          <a:ln>
            <a:noFill/>
          </a:ln>
        </p:spPr>
        <p:txBody>
          <a:bodyPr rtlCol="0" anchor="ctr"/>
          <a:lstStyle/>
          <a:p>
            <a:pPr algn="ctr"/>
          </a:p>
        </p:txBody>
      </p:sp>
      <p:sp>
        <p:nvSpPr>
          <p:cNvPr id="19" name="TextBox 18"/>
          <p:cNvSpPr txBox="1"/>
          <p:nvPr/>
        </p:nvSpPr>
        <p:spPr>
          <a:xfrm>
            <a:off x="5189760" y="4474800"/>
            <a:ext cx="1152000" cy="252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21 %</a:t>
            </a:r>
          </a:p>
        </p:txBody>
      </p:sp>
      <p:sp>
        <p:nvSpPr>
          <p:cNvPr id="20" name="TextBox 19"/>
          <p:cNvSpPr txBox="1"/>
          <p:nvPr/>
        </p:nvSpPr>
        <p:spPr>
          <a:xfrm>
            <a:off x="720000" y="5040000"/>
            <a:ext cx="6336000" cy="288000"/>
          </a:xfrm>
          <a:prstGeom prst="rect">
            <a:avLst/>
          </a:prstGeom>
          <a:noFill/>
        </p:spPr>
        <p:txBody>
          <a:bodyPr wrap="square" lIns="0" rIns="0" tIns="0" bIns="0" anchor="t">
            <a:spAutoFit/>
          </a:bodyPr>
          <a:lstStyle/>
          <a:p>
            <a:pPr algn="l">
              <a:lnSpc>
                <a:spcPct val="110000"/>
              </a:lnSpc>
            </a:pPr>
            <a:r>
              <a:rPr sz="800" b="0">
                <a:solidFill>
                  <a:srgbClr val="566175"/>
                </a:solidFill>
                <a:latin typeface="Arial"/>
              </a:rPr>
              <a:t>Bible Society, The Quiet Revival, 2025. Foto: konfirmation i Oscarskyrkan 2026, Atleett, CC0.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Väckelsen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Helklass · Mars 2026</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Rapporten drogs tillbaka</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
            </a:r>
          </a:p>
        </p:txBody>
      </p:sp>
      <p:sp>
        <p:nvSpPr>
          <p:cNvPr id="11" name="TextBox 10"/>
          <p:cNvSpPr txBox="1"/>
          <p:nvPr/>
        </p:nvSpPr>
        <p:spPr>
          <a:xfrm>
            <a:off x="720000" y="1872000"/>
            <a:ext cx="10080000" cy="1080000"/>
          </a:xfrm>
          <a:prstGeom prst="rect">
            <a:avLst/>
          </a:prstGeom>
          <a:noFill/>
        </p:spPr>
        <p:txBody>
          <a:bodyPr wrap="square" lIns="0" rIns="0" tIns="0" bIns="0" anchor="t">
            <a:spAutoFit/>
          </a:bodyPr>
          <a:lstStyle/>
          <a:p>
            <a:pPr algn="l">
              <a:lnSpc>
                <a:spcPct val="120000"/>
              </a:lnSpc>
            </a:pPr>
            <a:r>
              <a:rPr sz="1600" b="0">
                <a:solidFill>
                  <a:srgbClr val="13213A"/>
                </a:solidFill>
                <a:latin typeface="Arial"/>
              </a:rPr>
              <a:t>I mars 2026 drogs rapporten tillbaka. Undersökningsföretaget YouGov hade glömt att slå på kontrollerna mot falska svar, och en del av de svarande var falska. Bibelsällskapet skrev att undersökningen inte längre kan användas som källa.</a:t>
            </a:r>
          </a:p>
        </p:txBody>
      </p:sp>
      <p:sp>
        <p:nvSpPr>
          <p:cNvPr id="12" name="Freeform 11"/>
          <p:cNvSpPr/>
          <p:nvPr/>
        </p:nvSpPr>
        <p:spPr>
          <a:xfrm>
            <a:off x="720000" y="3312000"/>
            <a:ext cx="10080000" cy="1728000"/>
          </a:xfrm>
          <a:custGeom>
            <a:avLst/>
            <a:gdLst/>
            <a:ahLst/>
            <a:cxnLst/>
            <a:rect l="l" t="t" r="r" b="b"/>
            <a:pathLst>
              <a:path w="10080000" h="1728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152000"/>
                </a:lnTo>
                <a:lnTo>
                  <a:pt x="10075072" y="1227183"/>
                </a:lnTo>
                <a:lnTo>
                  <a:pt x="10060373" y="1301079"/>
                </a:lnTo>
                <a:lnTo>
                  <a:pt x="10036154" y="1372425"/>
                </a:lnTo>
                <a:lnTo>
                  <a:pt x="10002830" y="1440000"/>
                </a:lnTo>
                <a:lnTo>
                  <a:pt x="9960971" y="1502646"/>
                </a:lnTo>
                <a:lnTo>
                  <a:pt x="9911293" y="1559293"/>
                </a:lnTo>
                <a:lnTo>
                  <a:pt x="9854646" y="1608971"/>
                </a:lnTo>
                <a:lnTo>
                  <a:pt x="9792000" y="1650830"/>
                </a:lnTo>
                <a:lnTo>
                  <a:pt x="9724425" y="1684154"/>
                </a:lnTo>
                <a:lnTo>
                  <a:pt x="9653079" y="1708373"/>
                </a:lnTo>
                <a:lnTo>
                  <a:pt x="9579183" y="1723072"/>
                </a:lnTo>
                <a:lnTo>
                  <a:pt x="9504000" y="1728000"/>
                </a:lnTo>
                <a:lnTo>
                  <a:pt x="0" y="1728000"/>
                </a:lnTo>
                <a:close/>
              </a:path>
            </a:pathLst>
          </a:custGeom>
          <a:solidFill>
            <a:srgbClr val="13213A"/>
          </a:solidFill>
          <a:ln>
            <a:noFill/>
          </a:ln>
        </p:spPr>
        <p:txBody>
          <a:bodyPr rtlCol="0" anchor="ctr"/>
          <a:lstStyle/>
          <a:p>
            <a:pPr algn="ctr"/>
          </a:p>
        </p:txBody>
      </p:sp>
      <p:sp>
        <p:nvSpPr>
          <p:cNvPr id="13" name="Freeform 12"/>
          <p:cNvSpPr/>
          <p:nvPr/>
        </p:nvSpPr>
        <p:spPr>
          <a:xfrm>
            <a:off x="720000" y="481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1080000" y="3528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Fråga klassen</a:t>
            </a:r>
          </a:p>
        </p:txBody>
      </p:sp>
      <p:sp>
        <p:nvSpPr>
          <p:cNvPr id="15" name="TextBox 14"/>
          <p:cNvSpPr txBox="1"/>
          <p:nvPr/>
        </p:nvSpPr>
        <p:spPr>
          <a:xfrm>
            <a:off x="1080000" y="3780000"/>
            <a:ext cx="9180000" cy="720000"/>
          </a:xfrm>
          <a:prstGeom prst="rect">
            <a:avLst/>
          </a:prstGeom>
          <a:noFill/>
        </p:spPr>
        <p:txBody>
          <a:bodyPr wrap="square" lIns="0" rIns="0" tIns="0" bIns="0" anchor="t">
            <a:spAutoFit/>
          </a:bodyPr>
          <a:lstStyle/>
          <a:p>
            <a:pPr algn="l">
              <a:lnSpc>
                <a:spcPct val="110000"/>
              </a:lnSpc>
            </a:pPr>
            <a:r>
              <a:rPr sz="2600" b="1">
                <a:solidFill>
                  <a:srgbClr val="FFFFFF"/>
                </a:solidFill>
                <a:latin typeface="Arial"/>
              </a:rPr>
              <a:t>Betyder det att det inte finns någon väckelse?</a:t>
            </a:r>
          </a:p>
        </p:txBody>
      </p:sp>
      <p:sp>
        <p:nvSpPr>
          <p:cNvPr id="16" name="TextBox 15"/>
          <p:cNvSpPr txBox="1"/>
          <p:nvPr/>
        </p:nvSpPr>
        <p:spPr>
          <a:xfrm>
            <a:off x="1080000" y="4572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Låt två elever svara innan du visar nästa bild.</a:t>
            </a:r>
          </a:p>
        </p:txBody>
      </p:sp>
      <p:sp>
        <p:nvSpPr>
          <p:cNvPr id="17" name="TextBox 16"/>
          <p:cNvSpPr txBox="1"/>
          <p:nvPr/>
        </p:nvSpPr>
        <p:spPr>
          <a:xfrm>
            <a:off x="720000" y="5328000"/>
            <a:ext cx="10080000" cy="288000"/>
          </a:xfrm>
          <a:prstGeom prst="rect">
            <a:avLst/>
          </a:prstGeom>
          <a:noFill/>
        </p:spPr>
        <p:txBody>
          <a:bodyPr wrap="square" lIns="0" rIns="0" tIns="0" bIns="0" anchor="t">
            <a:spAutoFit/>
          </a:bodyPr>
          <a:lstStyle/>
          <a:p>
            <a:pPr algn="l">
              <a:lnSpc>
                <a:spcPct val="110000"/>
              </a:lnSpc>
            </a:pPr>
            <a:r>
              <a:rPr sz="900" b="0">
                <a:solidFill>
                  <a:srgbClr val="566175"/>
                </a:solidFill>
                <a:latin typeface="Arial"/>
              </a:rPr>
              <a:t>Bible Society, uttalande 26 mars 2026. Christian Today, 26 mars 2026.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Väckelsen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Helklass · Begreppen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Tre sätt att vara religiös</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
            </a:r>
          </a:p>
        </p:txBody>
      </p:sp>
      <p:sp>
        <p:nvSpPr>
          <p:cNvPr id="11" name="Freeform 10"/>
          <p:cNvSpPr/>
          <p:nvPr/>
        </p:nvSpPr>
        <p:spPr>
          <a:xfrm>
            <a:off x="720000" y="1944000"/>
            <a:ext cx="3204000" cy="2016000"/>
          </a:xfrm>
          <a:custGeom>
            <a:avLst/>
            <a:gdLst/>
            <a:ahLst/>
            <a:cxnLst/>
            <a:rect l="l" t="t" r="r" b="b"/>
            <a:pathLst>
              <a:path w="3204000" h="201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584000"/>
                </a:lnTo>
                <a:lnTo>
                  <a:pt x="3200304" y="1640387"/>
                </a:lnTo>
                <a:lnTo>
                  <a:pt x="3189279" y="1695809"/>
                </a:lnTo>
                <a:lnTo>
                  <a:pt x="3171115" y="1749319"/>
                </a:lnTo>
                <a:lnTo>
                  <a:pt x="3146122" y="1800000"/>
                </a:lnTo>
                <a:lnTo>
                  <a:pt x="3114728" y="1846984"/>
                </a:lnTo>
                <a:lnTo>
                  <a:pt x="3077470" y="1889470"/>
                </a:lnTo>
                <a:lnTo>
                  <a:pt x="3034984" y="1926728"/>
                </a:lnTo>
                <a:lnTo>
                  <a:pt x="2988000" y="1958122"/>
                </a:lnTo>
                <a:lnTo>
                  <a:pt x="2937319" y="1983115"/>
                </a:lnTo>
                <a:lnTo>
                  <a:pt x="2883809" y="2001279"/>
                </a:lnTo>
                <a:lnTo>
                  <a:pt x="2828387" y="2012304"/>
                </a:lnTo>
                <a:lnTo>
                  <a:pt x="2772000" y="2016000"/>
                </a:lnTo>
                <a:lnTo>
                  <a:pt x="0" y="2016000"/>
                </a:lnTo>
                <a:close/>
              </a:path>
            </a:pathLst>
          </a:custGeom>
          <a:solidFill>
            <a:srgbClr val="EFF2F7"/>
          </a:solidFill>
          <a:ln>
            <a:noFill/>
          </a:ln>
        </p:spPr>
        <p:txBody>
          <a:bodyPr rtlCol="0" anchor="ctr"/>
          <a:lstStyle/>
          <a:p>
            <a:pPr algn="ctr"/>
          </a:p>
        </p:txBody>
      </p:sp>
      <p:sp>
        <p:nvSpPr>
          <p:cNvPr id="12" name="Freeform 11"/>
          <p:cNvSpPr/>
          <p:nvPr/>
        </p:nvSpPr>
        <p:spPr>
          <a:xfrm>
            <a:off x="720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72000" y="2160000"/>
            <a:ext cx="2736000" cy="504000"/>
          </a:xfrm>
          <a:prstGeom prst="rect">
            <a:avLst/>
          </a:prstGeom>
          <a:noFill/>
        </p:spPr>
        <p:txBody>
          <a:bodyPr wrap="square" lIns="0" rIns="0" tIns="0" bIns="0" anchor="t">
            <a:spAutoFit/>
          </a:bodyPr>
          <a:lstStyle/>
          <a:p>
            <a:pPr algn="l">
              <a:lnSpc>
                <a:spcPct val="110000"/>
              </a:lnSpc>
            </a:pPr>
            <a:r>
              <a:rPr sz="3000" b="1">
                <a:solidFill>
                  <a:srgbClr val="13213A"/>
                </a:solidFill>
                <a:latin typeface="Arial"/>
              </a:rPr>
              <a:t>Tro</a:t>
            </a:r>
          </a:p>
        </p:txBody>
      </p:sp>
      <p:sp>
        <p:nvSpPr>
          <p:cNvPr id="14" name="TextBox 13"/>
          <p:cNvSpPr txBox="1"/>
          <p:nvPr/>
        </p:nvSpPr>
        <p:spPr>
          <a:xfrm>
            <a:off x="972000" y="2808000"/>
            <a:ext cx="2736000" cy="1080000"/>
          </a:xfrm>
          <a:prstGeom prst="rect">
            <a:avLst/>
          </a:prstGeom>
          <a:noFill/>
        </p:spPr>
        <p:txBody>
          <a:bodyPr wrap="square" lIns="0" rIns="0" tIns="0" bIns="0" anchor="t">
            <a:spAutoFit/>
          </a:bodyPr>
          <a:lstStyle/>
          <a:p>
            <a:pPr algn="l">
              <a:lnSpc>
                <a:spcPct val="110000"/>
              </a:lnSpc>
            </a:pPr>
            <a:r>
              <a:rPr sz="1500" b="0">
                <a:solidFill>
                  <a:srgbClr val="13213A"/>
                </a:solidFill>
                <a:latin typeface="Arial"/>
              </a:rPr>
              <a:t>Det man tror på. Till exempel att Gud finns.</a:t>
            </a:r>
          </a:p>
        </p:txBody>
      </p:sp>
      <p:sp>
        <p:nvSpPr>
          <p:cNvPr id="15" name="Freeform 14"/>
          <p:cNvSpPr/>
          <p:nvPr/>
        </p:nvSpPr>
        <p:spPr>
          <a:xfrm>
            <a:off x="4140000" y="1944000"/>
            <a:ext cx="3204000" cy="2016000"/>
          </a:xfrm>
          <a:custGeom>
            <a:avLst/>
            <a:gdLst/>
            <a:ahLst/>
            <a:cxnLst/>
            <a:rect l="l" t="t" r="r" b="b"/>
            <a:pathLst>
              <a:path w="3204000" h="201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584000"/>
                </a:lnTo>
                <a:lnTo>
                  <a:pt x="3200304" y="1640387"/>
                </a:lnTo>
                <a:lnTo>
                  <a:pt x="3189279" y="1695809"/>
                </a:lnTo>
                <a:lnTo>
                  <a:pt x="3171115" y="1749319"/>
                </a:lnTo>
                <a:lnTo>
                  <a:pt x="3146122" y="1800000"/>
                </a:lnTo>
                <a:lnTo>
                  <a:pt x="3114728" y="1846984"/>
                </a:lnTo>
                <a:lnTo>
                  <a:pt x="3077470" y="1889470"/>
                </a:lnTo>
                <a:lnTo>
                  <a:pt x="3034984" y="1926728"/>
                </a:lnTo>
                <a:lnTo>
                  <a:pt x="2988000" y="1958122"/>
                </a:lnTo>
                <a:lnTo>
                  <a:pt x="2937319" y="1983115"/>
                </a:lnTo>
                <a:lnTo>
                  <a:pt x="2883809" y="2001279"/>
                </a:lnTo>
                <a:lnTo>
                  <a:pt x="2828387" y="2012304"/>
                </a:lnTo>
                <a:lnTo>
                  <a:pt x="2772000" y="2016000"/>
                </a:lnTo>
                <a:lnTo>
                  <a:pt x="0" y="2016000"/>
                </a:lnTo>
                <a:close/>
              </a:path>
            </a:pathLst>
          </a:custGeom>
          <a:solidFill>
            <a:srgbClr val="EFF2F7"/>
          </a:solidFill>
          <a:ln>
            <a:noFill/>
          </a:ln>
        </p:spPr>
        <p:txBody>
          <a:bodyPr rtlCol="0" anchor="ctr"/>
          <a:lstStyle/>
          <a:p>
            <a:pPr algn="ctr"/>
          </a:p>
        </p:txBody>
      </p:sp>
      <p:sp>
        <p:nvSpPr>
          <p:cNvPr id="16" name="Freeform 15"/>
          <p:cNvSpPr/>
          <p:nvPr/>
        </p:nvSpPr>
        <p:spPr>
          <a:xfrm>
            <a:off x="4140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4392000" y="2160000"/>
            <a:ext cx="2736000" cy="504000"/>
          </a:xfrm>
          <a:prstGeom prst="rect">
            <a:avLst/>
          </a:prstGeom>
          <a:noFill/>
        </p:spPr>
        <p:txBody>
          <a:bodyPr wrap="square" lIns="0" rIns="0" tIns="0" bIns="0" anchor="t">
            <a:spAutoFit/>
          </a:bodyPr>
          <a:lstStyle/>
          <a:p>
            <a:pPr algn="l">
              <a:lnSpc>
                <a:spcPct val="110000"/>
              </a:lnSpc>
            </a:pPr>
            <a:r>
              <a:rPr sz="3000" b="1">
                <a:solidFill>
                  <a:srgbClr val="13213A"/>
                </a:solidFill>
                <a:latin typeface="Arial"/>
              </a:rPr>
              <a:t>Tillhöra</a:t>
            </a:r>
          </a:p>
        </p:txBody>
      </p:sp>
      <p:sp>
        <p:nvSpPr>
          <p:cNvPr id="18" name="TextBox 17"/>
          <p:cNvSpPr txBox="1"/>
          <p:nvPr/>
        </p:nvSpPr>
        <p:spPr>
          <a:xfrm>
            <a:off x="4392000" y="2808000"/>
            <a:ext cx="2736000" cy="1080000"/>
          </a:xfrm>
          <a:prstGeom prst="rect">
            <a:avLst/>
          </a:prstGeom>
          <a:noFill/>
        </p:spPr>
        <p:txBody>
          <a:bodyPr wrap="square" lIns="0" rIns="0" tIns="0" bIns="0" anchor="t">
            <a:spAutoFit/>
          </a:bodyPr>
          <a:lstStyle/>
          <a:p>
            <a:pPr algn="l">
              <a:lnSpc>
                <a:spcPct val="110000"/>
              </a:lnSpc>
            </a:pPr>
            <a:r>
              <a:rPr sz="1500" b="0">
                <a:solidFill>
                  <a:srgbClr val="13213A"/>
                </a:solidFill>
                <a:latin typeface="Arial"/>
              </a:rPr>
              <a:t>Att vara med i en gemenskap. Till exempel att vara medlem i ett samfund.</a:t>
            </a:r>
          </a:p>
        </p:txBody>
      </p:sp>
      <p:sp>
        <p:nvSpPr>
          <p:cNvPr id="19" name="Freeform 18"/>
          <p:cNvSpPr/>
          <p:nvPr/>
        </p:nvSpPr>
        <p:spPr>
          <a:xfrm>
            <a:off x="7560000" y="1944000"/>
            <a:ext cx="3204000" cy="2016000"/>
          </a:xfrm>
          <a:custGeom>
            <a:avLst/>
            <a:gdLst/>
            <a:ahLst/>
            <a:cxnLst/>
            <a:rect l="l" t="t" r="r" b="b"/>
            <a:pathLst>
              <a:path w="3204000" h="201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584000"/>
                </a:lnTo>
                <a:lnTo>
                  <a:pt x="3200304" y="1640387"/>
                </a:lnTo>
                <a:lnTo>
                  <a:pt x="3189279" y="1695809"/>
                </a:lnTo>
                <a:lnTo>
                  <a:pt x="3171115" y="1749319"/>
                </a:lnTo>
                <a:lnTo>
                  <a:pt x="3146122" y="1800000"/>
                </a:lnTo>
                <a:lnTo>
                  <a:pt x="3114728" y="1846984"/>
                </a:lnTo>
                <a:lnTo>
                  <a:pt x="3077470" y="1889470"/>
                </a:lnTo>
                <a:lnTo>
                  <a:pt x="3034984" y="1926728"/>
                </a:lnTo>
                <a:lnTo>
                  <a:pt x="2988000" y="1958122"/>
                </a:lnTo>
                <a:lnTo>
                  <a:pt x="2937319" y="1983115"/>
                </a:lnTo>
                <a:lnTo>
                  <a:pt x="2883809" y="2001279"/>
                </a:lnTo>
                <a:lnTo>
                  <a:pt x="2828387" y="2012304"/>
                </a:lnTo>
                <a:lnTo>
                  <a:pt x="2772000" y="2016000"/>
                </a:lnTo>
                <a:lnTo>
                  <a:pt x="0" y="2016000"/>
                </a:lnTo>
                <a:close/>
              </a:path>
            </a:pathLst>
          </a:custGeom>
          <a:solidFill>
            <a:srgbClr val="EFF2F7"/>
          </a:solidFill>
          <a:ln>
            <a:noFill/>
          </a:ln>
        </p:spPr>
        <p:txBody>
          <a:bodyPr rtlCol="0" anchor="ctr"/>
          <a:lstStyle/>
          <a:p>
            <a:pPr algn="ctr"/>
          </a:p>
        </p:txBody>
      </p:sp>
      <p:sp>
        <p:nvSpPr>
          <p:cNvPr id="20" name="Freeform 19"/>
          <p:cNvSpPr/>
          <p:nvPr/>
        </p:nvSpPr>
        <p:spPr>
          <a:xfrm>
            <a:off x="7560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7812000" y="2160000"/>
            <a:ext cx="2736000" cy="504000"/>
          </a:xfrm>
          <a:prstGeom prst="rect">
            <a:avLst/>
          </a:prstGeom>
          <a:noFill/>
        </p:spPr>
        <p:txBody>
          <a:bodyPr wrap="square" lIns="0" rIns="0" tIns="0" bIns="0" anchor="t">
            <a:spAutoFit/>
          </a:bodyPr>
          <a:lstStyle/>
          <a:p>
            <a:pPr algn="l">
              <a:lnSpc>
                <a:spcPct val="110000"/>
              </a:lnSpc>
            </a:pPr>
            <a:r>
              <a:rPr sz="3000" b="1">
                <a:solidFill>
                  <a:srgbClr val="13213A"/>
                </a:solidFill>
                <a:latin typeface="Arial"/>
              </a:rPr>
              <a:t>Göra</a:t>
            </a:r>
          </a:p>
        </p:txBody>
      </p:sp>
      <p:sp>
        <p:nvSpPr>
          <p:cNvPr id="22" name="TextBox 21"/>
          <p:cNvSpPr txBox="1"/>
          <p:nvPr/>
        </p:nvSpPr>
        <p:spPr>
          <a:xfrm>
            <a:off x="7812000" y="2808000"/>
            <a:ext cx="2736000" cy="1080000"/>
          </a:xfrm>
          <a:prstGeom prst="rect">
            <a:avLst/>
          </a:prstGeom>
          <a:noFill/>
        </p:spPr>
        <p:txBody>
          <a:bodyPr wrap="square" lIns="0" rIns="0" tIns="0" bIns="0" anchor="t">
            <a:spAutoFit/>
          </a:bodyPr>
          <a:lstStyle/>
          <a:p>
            <a:pPr algn="l">
              <a:lnSpc>
                <a:spcPct val="110000"/>
              </a:lnSpc>
            </a:pPr>
            <a:r>
              <a:rPr sz="1500" b="0">
                <a:solidFill>
                  <a:srgbClr val="13213A"/>
                </a:solidFill>
                <a:latin typeface="Arial"/>
              </a:rPr>
              <a:t>Det man gör. Till exempel att be, gå på gudstjänst eller konfirmera sig.</a:t>
            </a:r>
          </a:p>
        </p:txBody>
      </p:sp>
      <p:sp>
        <p:nvSpPr>
          <p:cNvPr id="23" name="Freeform 22"/>
          <p:cNvSpPr/>
          <p:nvPr/>
        </p:nvSpPr>
        <p:spPr>
          <a:xfrm>
            <a:off x="720000" y="4248000"/>
            <a:ext cx="10080000" cy="1080000"/>
          </a:xfrm>
          <a:custGeom>
            <a:avLst/>
            <a:gdLst/>
            <a:ahLst/>
            <a:cxnLst/>
            <a:rect l="l" t="t" r="r" b="b"/>
            <a:pathLst>
              <a:path w="10080000" h="1080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648000"/>
                </a:lnTo>
                <a:lnTo>
                  <a:pt x="10076304" y="704387"/>
                </a:lnTo>
                <a:lnTo>
                  <a:pt x="10065279" y="759809"/>
                </a:lnTo>
                <a:lnTo>
                  <a:pt x="10047115" y="813319"/>
                </a:lnTo>
                <a:lnTo>
                  <a:pt x="10022122" y="864000"/>
                </a:lnTo>
                <a:lnTo>
                  <a:pt x="9990728" y="910984"/>
                </a:lnTo>
                <a:lnTo>
                  <a:pt x="9953470" y="953470"/>
                </a:lnTo>
                <a:lnTo>
                  <a:pt x="9910984" y="990728"/>
                </a:lnTo>
                <a:lnTo>
                  <a:pt x="9864000" y="1022122"/>
                </a:lnTo>
                <a:lnTo>
                  <a:pt x="9813319" y="1047115"/>
                </a:lnTo>
                <a:lnTo>
                  <a:pt x="9759809" y="1065279"/>
                </a:lnTo>
                <a:lnTo>
                  <a:pt x="9704387" y="1076304"/>
                </a:lnTo>
                <a:lnTo>
                  <a:pt x="9648000" y="1080000"/>
                </a:lnTo>
                <a:lnTo>
                  <a:pt x="0" y="1080000"/>
                </a:lnTo>
                <a:close/>
              </a:path>
            </a:pathLst>
          </a:custGeom>
          <a:solidFill>
            <a:srgbClr val="FBF0DB"/>
          </a:solidFill>
          <a:ln>
            <a:noFill/>
          </a:ln>
        </p:spPr>
        <p:txBody>
          <a:bodyPr rtlCol="0" anchor="ctr"/>
          <a:lstStyle/>
          <a:p>
            <a:pPr algn="ctr"/>
          </a:p>
        </p:txBody>
      </p:sp>
      <p:sp>
        <p:nvSpPr>
          <p:cNvPr id="24" name="Freeform 23"/>
          <p:cNvSpPr/>
          <p:nvPr/>
        </p:nvSpPr>
        <p:spPr>
          <a:xfrm>
            <a:off x="7200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1008000" y="4428000"/>
            <a:ext cx="9504000" cy="864000"/>
          </a:xfrm>
          <a:prstGeom prst="rect">
            <a:avLst/>
          </a:prstGeom>
          <a:noFill/>
        </p:spPr>
        <p:txBody>
          <a:bodyPr wrap="square" lIns="0" rIns="0" tIns="0" bIns="0" anchor="t">
            <a:spAutoFit/>
          </a:bodyPr>
          <a:lstStyle/>
          <a:p>
            <a:pPr algn="l">
              <a:lnSpc>
                <a:spcPct val="115000"/>
              </a:lnSpc>
            </a:pPr>
            <a:r>
              <a:rPr sz="1700" b="1">
                <a:solidFill>
                  <a:srgbClr val="9A6512"/>
                </a:solidFill>
                <a:latin typeface="Arial"/>
              </a:rPr>
              <a:t>Sekularisering: </a:t>
            </a:r>
            <a:r>
              <a:rPr sz="1700" b="0">
                <a:solidFill>
                  <a:srgbClr val="13213A"/>
                </a:solidFill>
                <a:latin typeface="Arial"/>
              </a:rPr>
              <a:t>att religion betyder allt mindre för allt fler människor och på allt fler områden i samhället. Motsatsen kallas sakralisering.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Faktakorten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I par · Parbladet, framsidan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Faktakorten</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12 min</a:t>
            </a:r>
          </a:p>
        </p:txBody>
      </p:sp>
      <p:sp>
        <p:nvSpPr>
          <p:cNvPr id="11" name="Freeform 10"/>
          <p:cNvSpPr/>
          <p:nvPr/>
        </p:nvSpPr>
        <p:spPr>
          <a:xfrm>
            <a:off x="720000" y="1800000"/>
            <a:ext cx="10080000" cy="936000"/>
          </a:xfrm>
          <a:custGeom>
            <a:avLst/>
            <a:gdLst/>
            <a:ahLst/>
            <a:cxnLst/>
            <a:rect l="l" t="t" r="r" b="b"/>
            <a:pathLst>
              <a:path w="10080000" h="936000">
                <a:moveTo>
                  <a:pt x="0" y="0"/>
                </a:moveTo>
                <a:lnTo>
                  <a:pt x="9612000" y="0"/>
                </a:lnTo>
                <a:lnTo>
                  <a:pt x="9673086" y="4003"/>
                </a:lnTo>
                <a:lnTo>
                  <a:pt x="9733127" y="15946"/>
                </a:lnTo>
                <a:lnTo>
                  <a:pt x="9791095" y="35624"/>
                </a:lnTo>
                <a:lnTo>
                  <a:pt x="9846000" y="62700"/>
                </a:lnTo>
                <a:lnTo>
                  <a:pt x="9896900" y="96710"/>
                </a:lnTo>
                <a:lnTo>
                  <a:pt x="9942925" y="137074"/>
                </a:lnTo>
                <a:lnTo>
                  <a:pt x="9983289" y="183099"/>
                </a:lnTo>
                <a:lnTo>
                  <a:pt x="10017299" y="234000"/>
                </a:lnTo>
                <a:lnTo>
                  <a:pt x="10044375" y="288904"/>
                </a:lnTo>
                <a:lnTo>
                  <a:pt x="10064053" y="346872"/>
                </a:lnTo>
                <a:lnTo>
                  <a:pt x="10075996" y="406913"/>
                </a:lnTo>
                <a:lnTo>
                  <a:pt x="10080000" y="468000"/>
                </a:lnTo>
                <a:lnTo>
                  <a:pt x="10080000" y="468000"/>
                </a:lnTo>
                <a:lnTo>
                  <a:pt x="10075996" y="529086"/>
                </a:lnTo>
                <a:lnTo>
                  <a:pt x="10064053" y="589127"/>
                </a:lnTo>
                <a:lnTo>
                  <a:pt x="10044375" y="647095"/>
                </a:lnTo>
                <a:lnTo>
                  <a:pt x="10017299" y="702000"/>
                </a:lnTo>
                <a:lnTo>
                  <a:pt x="9983289" y="752900"/>
                </a:lnTo>
                <a:lnTo>
                  <a:pt x="9942925" y="798925"/>
                </a:lnTo>
                <a:lnTo>
                  <a:pt x="9896900" y="839289"/>
                </a:lnTo>
                <a:lnTo>
                  <a:pt x="9846000" y="873299"/>
                </a:lnTo>
                <a:lnTo>
                  <a:pt x="9791095" y="900375"/>
                </a:lnTo>
                <a:lnTo>
                  <a:pt x="9733127" y="920053"/>
                </a:lnTo>
                <a:lnTo>
                  <a:pt x="9673086" y="931996"/>
                </a:lnTo>
                <a:lnTo>
                  <a:pt x="9612000" y="936000"/>
                </a:lnTo>
                <a:lnTo>
                  <a:pt x="0" y="936000"/>
                </a:lnTo>
                <a:close/>
              </a:path>
            </a:pathLst>
          </a:custGeom>
          <a:solidFill>
            <a:srgbClr val="13213A"/>
          </a:solidFill>
          <a:ln>
            <a:noFill/>
          </a:ln>
        </p:spPr>
        <p:txBody>
          <a:bodyPr rtlCol="0" anchor="ctr"/>
          <a:lstStyle/>
          <a:p>
            <a:pPr algn="ctr"/>
          </a:p>
        </p:txBody>
      </p:sp>
      <p:sp>
        <p:nvSpPr>
          <p:cNvPr id="12" name="Freeform 11"/>
          <p:cNvSpPr/>
          <p:nvPr/>
        </p:nvSpPr>
        <p:spPr>
          <a:xfrm>
            <a:off x="720000" y="251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016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Er uppgift</a:t>
            </a:r>
          </a:p>
        </p:txBody>
      </p:sp>
      <p:sp>
        <p:nvSpPr>
          <p:cNvPr id="14" name="TextBox 13"/>
          <p:cNvSpPr txBox="1"/>
          <p:nvPr/>
        </p:nvSpPr>
        <p:spPr>
          <a:xfrm>
            <a:off x="1080000" y="2268000"/>
            <a:ext cx="9180000" cy="720000"/>
          </a:xfrm>
          <a:prstGeom prst="rect">
            <a:avLst/>
          </a:prstGeom>
          <a:noFill/>
        </p:spPr>
        <p:txBody>
          <a:bodyPr wrap="square" lIns="0" rIns="0" tIns="0" bIns="0" anchor="t">
            <a:spAutoFit/>
          </a:bodyPr>
          <a:lstStyle/>
          <a:p>
            <a:pPr algn="l">
              <a:lnSpc>
                <a:spcPct val="110000"/>
              </a:lnSpc>
            </a:pPr>
            <a:r>
              <a:rPr sz="2400" b="1">
                <a:solidFill>
                  <a:srgbClr val="FFFFFF"/>
                </a:solidFill>
                <a:latin typeface="Arial"/>
              </a:rPr>
              <a:t>Vad är det som ökar: tro, tillhöra eller göra?</a:t>
            </a:r>
          </a:p>
        </p:txBody>
      </p:sp>
      <p:sp>
        <p:nvSpPr>
          <p:cNvPr id="15" name="TextBox 14"/>
          <p:cNvSpPr txBox="1"/>
          <p:nvPr/>
        </p:nvSpPr>
        <p:spPr>
          <a:xfrm>
            <a:off x="720000" y="2952000"/>
            <a:ext cx="48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1  </a:t>
            </a:r>
            <a:r>
              <a:rPr sz="1500" b="0">
                <a:solidFill>
                  <a:srgbClr val="13213A"/>
                </a:solidFill>
                <a:latin typeface="Arial"/>
              </a:rPr>
              <a:t>Läs ett kort i taget, högt för varandra.</a:t>
            </a:r>
          </a:p>
        </p:txBody>
      </p:sp>
      <p:sp>
        <p:nvSpPr>
          <p:cNvPr id="16" name="TextBox 15"/>
          <p:cNvSpPr txBox="1"/>
          <p:nvPr/>
        </p:nvSpPr>
        <p:spPr>
          <a:xfrm>
            <a:off x="5832000" y="2952000"/>
            <a:ext cx="48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2  </a:t>
            </a:r>
            <a:r>
              <a:rPr sz="1500" b="0">
                <a:solidFill>
                  <a:srgbClr val="13213A"/>
                </a:solidFill>
                <a:latin typeface="Arial"/>
              </a:rPr>
              <a:t>Ringa in vad kortet mäter: Tro, Tillhöra eller Göra.</a:t>
            </a:r>
          </a:p>
        </p:txBody>
      </p:sp>
      <p:sp>
        <p:nvSpPr>
          <p:cNvPr id="17" name="TextBox 16"/>
          <p:cNvSpPr txBox="1"/>
          <p:nvPr/>
        </p:nvSpPr>
        <p:spPr>
          <a:xfrm>
            <a:off x="720000" y="3384000"/>
            <a:ext cx="48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3  </a:t>
            </a:r>
            <a:r>
              <a:rPr sz="1500" b="0">
                <a:solidFill>
                  <a:srgbClr val="13213A"/>
                </a:solidFill>
                <a:latin typeface="Arial"/>
              </a:rPr>
              <a:t>Rätta era gissningar på Mitt blad. Svaren finns på korten.</a:t>
            </a:r>
          </a:p>
        </p:txBody>
      </p:sp>
      <p:sp>
        <p:nvSpPr>
          <p:cNvPr id="18" name="TextBox 17"/>
          <p:cNvSpPr txBox="1"/>
          <p:nvPr/>
        </p:nvSpPr>
        <p:spPr>
          <a:xfrm>
            <a:off x="5832000" y="3384000"/>
            <a:ext cx="48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4  </a:t>
            </a:r>
            <a:r>
              <a:rPr sz="1500" b="0">
                <a:solidFill>
                  <a:srgbClr val="13213A"/>
                </a:solidFill>
                <a:latin typeface="Arial"/>
              </a:rPr>
              <a:t>Svara på fråga 1 och 2 på baksidan.</a:t>
            </a:r>
          </a:p>
        </p:txBody>
      </p:sp>
      <p:sp>
        <p:nvSpPr>
          <p:cNvPr id="19" name="Freeform 18"/>
          <p:cNvSpPr/>
          <p:nvPr/>
        </p:nvSpPr>
        <p:spPr>
          <a:xfrm>
            <a:off x="720000" y="3960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20" name="TextBox 19"/>
          <p:cNvSpPr txBox="1"/>
          <p:nvPr/>
        </p:nvSpPr>
        <p:spPr>
          <a:xfrm>
            <a:off x="864000" y="4158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1  </a:t>
            </a:r>
            <a:r>
              <a:rPr sz="1300" b="1">
                <a:solidFill>
                  <a:srgbClr val="13213A"/>
                </a:solidFill>
                <a:latin typeface="Arial"/>
              </a:rPr>
              <a:t>Fler går med</a:t>
            </a:r>
          </a:p>
        </p:txBody>
      </p:sp>
      <p:sp>
        <p:nvSpPr>
          <p:cNvPr id="21" name="Freeform 20"/>
          <p:cNvSpPr/>
          <p:nvPr/>
        </p:nvSpPr>
        <p:spPr>
          <a:xfrm>
            <a:off x="3276000" y="3960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22" name="TextBox 21"/>
          <p:cNvSpPr txBox="1"/>
          <p:nvPr/>
        </p:nvSpPr>
        <p:spPr>
          <a:xfrm>
            <a:off x="3420000" y="4158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2  </a:t>
            </a:r>
            <a:r>
              <a:rPr sz="1300" b="1">
                <a:solidFill>
                  <a:srgbClr val="13213A"/>
                </a:solidFill>
                <a:latin typeface="Arial"/>
              </a:rPr>
              <a:t>Ännu fler går ur</a:t>
            </a:r>
          </a:p>
        </p:txBody>
      </p:sp>
      <p:sp>
        <p:nvSpPr>
          <p:cNvPr id="23" name="Freeform 22"/>
          <p:cNvSpPr/>
          <p:nvPr/>
        </p:nvSpPr>
        <p:spPr>
          <a:xfrm>
            <a:off x="5832000" y="3960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24" name="TextBox 23"/>
          <p:cNvSpPr txBox="1"/>
          <p:nvPr/>
        </p:nvSpPr>
        <p:spPr>
          <a:xfrm>
            <a:off x="5976000" y="4158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3  </a:t>
            </a:r>
            <a:r>
              <a:rPr sz="1300" b="1">
                <a:solidFill>
                  <a:srgbClr val="13213A"/>
                </a:solidFill>
                <a:latin typeface="Arial"/>
              </a:rPr>
              <a:t>Vilka går med?</a:t>
            </a:r>
          </a:p>
        </p:txBody>
      </p:sp>
      <p:sp>
        <p:nvSpPr>
          <p:cNvPr id="25" name="Freeform 24"/>
          <p:cNvSpPr/>
          <p:nvPr/>
        </p:nvSpPr>
        <p:spPr>
          <a:xfrm>
            <a:off x="8388000" y="3960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26" name="TextBox 25"/>
          <p:cNvSpPr txBox="1"/>
          <p:nvPr/>
        </p:nvSpPr>
        <p:spPr>
          <a:xfrm>
            <a:off x="8532000" y="4158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4  </a:t>
            </a:r>
            <a:r>
              <a:rPr sz="1300" b="1">
                <a:solidFill>
                  <a:srgbClr val="13213A"/>
                </a:solidFill>
                <a:latin typeface="Arial"/>
              </a:rPr>
              <a:t>Fler konfirmerar sig</a:t>
            </a:r>
          </a:p>
        </p:txBody>
      </p:sp>
      <p:sp>
        <p:nvSpPr>
          <p:cNvPr id="27" name="Freeform 26"/>
          <p:cNvSpPr/>
          <p:nvPr/>
        </p:nvSpPr>
        <p:spPr>
          <a:xfrm>
            <a:off x="720000" y="4824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28" name="TextBox 27"/>
          <p:cNvSpPr txBox="1"/>
          <p:nvPr/>
        </p:nvSpPr>
        <p:spPr>
          <a:xfrm>
            <a:off x="864000" y="5022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5  </a:t>
            </a:r>
            <a:r>
              <a:rPr sz="1300" b="1">
                <a:solidFill>
                  <a:srgbClr val="13213A"/>
                </a:solidFill>
                <a:latin typeface="Arial"/>
              </a:rPr>
              <a:t>Döpt inför konfirmationen</a:t>
            </a:r>
          </a:p>
        </p:txBody>
      </p:sp>
      <p:sp>
        <p:nvSpPr>
          <p:cNvPr id="29" name="Freeform 28"/>
          <p:cNvSpPr/>
          <p:nvPr/>
        </p:nvSpPr>
        <p:spPr>
          <a:xfrm>
            <a:off x="3276000" y="4824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30" name="TextBox 29"/>
          <p:cNvSpPr txBox="1"/>
          <p:nvPr/>
        </p:nvSpPr>
        <p:spPr>
          <a:xfrm>
            <a:off x="3420000" y="5022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6  </a:t>
            </a:r>
            <a:r>
              <a:rPr sz="1300" b="1">
                <a:solidFill>
                  <a:srgbClr val="13213A"/>
                </a:solidFill>
                <a:latin typeface="Arial"/>
              </a:rPr>
              <a:t>Fler unga på gudstjänst</a:t>
            </a:r>
          </a:p>
        </p:txBody>
      </p:sp>
      <p:sp>
        <p:nvSpPr>
          <p:cNvPr id="31" name="Freeform 30"/>
          <p:cNvSpPr/>
          <p:nvPr/>
        </p:nvSpPr>
        <p:spPr>
          <a:xfrm>
            <a:off x="5832000" y="4824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32" name="TextBox 31"/>
          <p:cNvSpPr txBox="1"/>
          <p:nvPr/>
        </p:nvSpPr>
        <p:spPr>
          <a:xfrm>
            <a:off x="5976000" y="5022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7  </a:t>
            </a:r>
            <a:r>
              <a:rPr sz="1300" b="1">
                <a:solidFill>
                  <a:srgbClr val="13213A"/>
                </a:solidFill>
                <a:latin typeface="Arial"/>
              </a:rPr>
              <a:t>Tro på Gud</a:t>
            </a:r>
          </a:p>
        </p:txBody>
      </p:sp>
      <p:sp>
        <p:nvSpPr>
          <p:cNvPr id="33" name="Freeform 32"/>
          <p:cNvSpPr/>
          <p:nvPr/>
        </p:nvSpPr>
        <p:spPr>
          <a:xfrm>
            <a:off x="8388000" y="4824000"/>
            <a:ext cx="2412000" cy="756000"/>
          </a:xfrm>
          <a:custGeom>
            <a:avLst/>
            <a:gdLst/>
            <a:ahLst/>
            <a:cxnLst/>
            <a:rect l="l" t="t" r="r" b="b"/>
            <a:pathLst>
              <a:path w="2412000" h="756000">
                <a:moveTo>
                  <a:pt x="0" y="0"/>
                </a:moveTo>
                <a:lnTo>
                  <a:pt x="2034000" y="0"/>
                </a:lnTo>
                <a:lnTo>
                  <a:pt x="2083338" y="3233"/>
                </a:lnTo>
                <a:lnTo>
                  <a:pt x="2131833" y="12880"/>
                </a:lnTo>
                <a:lnTo>
                  <a:pt x="2178654" y="28773"/>
                </a:lnTo>
                <a:lnTo>
                  <a:pt x="2223000" y="50642"/>
                </a:lnTo>
                <a:lnTo>
                  <a:pt x="2264111" y="78112"/>
                </a:lnTo>
                <a:lnTo>
                  <a:pt x="2301286" y="110713"/>
                </a:lnTo>
                <a:lnTo>
                  <a:pt x="2333887" y="147888"/>
                </a:lnTo>
                <a:lnTo>
                  <a:pt x="2361357" y="189000"/>
                </a:lnTo>
                <a:lnTo>
                  <a:pt x="2383226" y="233345"/>
                </a:lnTo>
                <a:lnTo>
                  <a:pt x="2399119" y="280166"/>
                </a:lnTo>
                <a:lnTo>
                  <a:pt x="2408766" y="328661"/>
                </a:lnTo>
                <a:lnTo>
                  <a:pt x="2412000" y="378000"/>
                </a:lnTo>
                <a:lnTo>
                  <a:pt x="2412000" y="378000"/>
                </a:lnTo>
                <a:lnTo>
                  <a:pt x="2408766" y="427338"/>
                </a:lnTo>
                <a:lnTo>
                  <a:pt x="2399119" y="475833"/>
                </a:lnTo>
                <a:lnTo>
                  <a:pt x="2383226" y="522654"/>
                </a:lnTo>
                <a:lnTo>
                  <a:pt x="2361357" y="567000"/>
                </a:lnTo>
                <a:lnTo>
                  <a:pt x="2333887" y="608111"/>
                </a:lnTo>
                <a:lnTo>
                  <a:pt x="2301286" y="645286"/>
                </a:lnTo>
                <a:lnTo>
                  <a:pt x="2264111" y="677887"/>
                </a:lnTo>
                <a:lnTo>
                  <a:pt x="2223000" y="705357"/>
                </a:lnTo>
                <a:lnTo>
                  <a:pt x="2178654" y="727226"/>
                </a:lnTo>
                <a:lnTo>
                  <a:pt x="2131833" y="743119"/>
                </a:lnTo>
                <a:lnTo>
                  <a:pt x="2083338" y="752766"/>
                </a:lnTo>
                <a:lnTo>
                  <a:pt x="2034000" y="756000"/>
                </a:lnTo>
                <a:lnTo>
                  <a:pt x="0" y="756000"/>
                </a:lnTo>
                <a:close/>
              </a:path>
            </a:pathLst>
          </a:custGeom>
          <a:solidFill>
            <a:srgbClr val="EFF2F7"/>
          </a:solidFill>
          <a:ln>
            <a:noFill/>
          </a:ln>
        </p:spPr>
        <p:txBody>
          <a:bodyPr rtlCol="0" anchor="ctr"/>
          <a:lstStyle/>
          <a:p>
            <a:pPr algn="ctr"/>
          </a:p>
        </p:txBody>
      </p:sp>
      <p:sp>
        <p:nvSpPr>
          <p:cNvPr id="34" name="TextBox 33"/>
          <p:cNvSpPr txBox="1"/>
          <p:nvPr/>
        </p:nvSpPr>
        <p:spPr>
          <a:xfrm>
            <a:off x="8532000" y="5022000"/>
            <a:ext cx="2160000" cy="360000"/>
          </a:xfrm>
          <a:prstGeom prst="rect">
            <a:avLst/>
          </a:prstGeom>
          <a:noFill/>
        </p:spPr>
        <p:txBody>
          <a:bodyPr wrap="square" lIns="0" rIns="0" tIns="0" bIns="0" anchor="t">
            <a:spAutoFit/>
          </a:bodyPr>
          <a:lstStyle/>
          <a:p>
            <a:pPr algn="l">
              <a:lnSpc>
                <a:spcPct val="110000"/>
              </a:lnSpc>
            </a:pPr>
            <a:r>
              <a:rPr sz="1400" b="1">
                <a:solidFill>
                  <a:srgbClr val="9A6512"/>
                </a:solidFill>
                <a:latin typeface="Arial"/>
              </a:rPr>
              <a:t>8  </a:t>
            </a:r>
            <a:r>
              <a:rPr sz="1300" b="1">
                <a:solidFill>
                  <a:srgbClr val="13213A"/>
                </a:solidFill>
                <a:latin typeface="Arial"/>
              </a:rPr>
              <a:t>Unga kvinnor och unga män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Faktakorten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Svaren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Det här visar korten</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
            </a:r>
          </a:p>
        </p:txBody>
      </p:sp>
      <p:sp>
        <p:nvSpPr>
          <p:cNvPr id="11" name="Freeform 10"/>
          <p:cNvSpPr/>
          <p:nvPr/>
        </p:nvSpPr>
        <p:spPr>
          <a:xfrm>
            <a:off x="720000" y="1872000"/>
            <a:ext cx="3204000" cy="1440000"/>
          </a:xfrm>
          <a:custGeom>
            <a:avLst/>
            <a:gdLst/>
            <a:ahLst/>
            <a:cxnLst/>
            <a:rect l="l" t="t" r="r" b="b"/>
            <a:pathLst>
              <a:path w="3204000" h="1440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008000"/>
                </a:lnTo>
                <a:lnTo>
                  <a:pt x="3200304" y="1064387"/>
                </a:lnTo>
                <a:lnTo>
                  <a:pt x="3189279" y="1119809"/>
                </a:lnTo>
                <a:lnTo>
                  <a:pt x="3171115" y="1173319"/>
                </a:lnTo>
                <a:lnTo>
                  <a:pt x="3146122" y="1224000"/>
                </a:lnTo>
                <a:lnTo>
                  <a:pt x="3114728" y="1270984"/>
                </a:lnTo>
                <a:lnTo>
                  <a:pt x="3077470" y="1313470"/>
                </a:lnTo>
                <a:lnTo>
                  <a:pt x="3034984" y="1350728"/>
                </a:lnTo>
                <a:lnTo>
                  <a:pt x="2988000" y="1382122"/>
                </a:lnTo>
                <a:lnTo>
                  <a:pt x="2937319" y="1407115"/>
                </a:lnTo>
                <a:lnTo>
                  <a:pt x="2883809" y="1425279"/>
                </a:lnTo>
                <a:lnTo>
                  <a:pt x="2828387" y="1436304"/>
                </a:lnTo>
                <a:lnTo>
                  <a:pt x="2772000" y="1440000"/>
                </a:lnTo>
                <a:lnTo>
                  <a:pt x="0" y="1440000"/>
                </a:lnTo>
                <a:close/>
              </a:path>
            </a:pathLst>
          </a:custGeom>
          <a:solidFill>
            <a:srgbClr val="EFF2F7"/>
          </a:solidFill>
          <a:ln>
            <a:noFill/>
          </a:ln>
        </p:spPr>
        <p:txBody>
          <a:bodyPr rtlCol="0" anchor="ctr"/>
          <a:lstStyle/>
          <a:p>
            <a:pPr algn="ctr"/>
          </a:p>
        </p:txBody>
      </p:sp>
      <p:sp>
        <p:nvSpPr>
          <p:cNvPr id="12" name="Freeform 11"/>
          <p:cNvSpPr/>
          <p:nvPr/>
        </p:nvSpPr>
        <p:spPr>
          <a:xfrm>
            <a:off x="720000" y="308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2016000"/>
            <a:ext cx="2808000" cy="504000"/>
          </a:xfrm>
          <a:prstGeom prst="rect">
            <a:avLst/>
          </a:prstGeom>
          <a:noFill/>
        </p:spPr>
        <p:txBody>
          <a:bodyPr wrap="square" lIns="0" rIns="0" tIns="0" bIns="0" anchor="t">
            <a:spAutoFit/>
          </a:bodyPr>
          <a:lstStyle/>
          <a:p>
            <a:pPr algn="l">
              <a:lnSpc>
                <a:spcPct val="110000"/>
              </a:lnSpc>
            </a:pPr>
            <a:r>
              <a:rPr sz="1100" b="0">
                <a:solidFill>
                  <a:srgbClr val="566175"/>
                </a:solidFill>
                <a:latin typeface="Arial"/>
              </a:rPr>
              <a:t>Hur många gick själva med i Svenska kyrkan under 2025? Bebisar som döps räknas inte.</a:t>
            </a:r>
          </a:p>
        </p:txBody>
      </p:sp>
      <p:sp>
        <p:nvSpPr>
          <p:cNvPr id="14" name="TextBox 13"/>
          <p:cNvSpPr txBox="1"/>
          <p:nvPr/>
        </p:nvSpPr>
        <p:spPr>
          <a:xfrm>
            <a:off x="936000" y="2664000"/>
            <a:ext cx="2808000" cy="504000"/>
          </a:xfrm>
          <a:prstGeom prst="rect">
            <a:avLst/>
          </a:prstGeom>
          <a:noFill/>
        </p:spPr>
        <p:txBody>
          <a:bodyPr wrap="square" lIns="0" rIns="0" tIns="0" bIns="0" anchor="t">
            <a:spAutoFit/>
          </a:bodyPr>
          <a:lstStyle/>
          <a:p>
            <a:pPr algn="l">
              <a:lnSpc>
                <a:spcPct val="110000"/>
              </a:lnSpc>
            </a:pPr>
            <a:r>
              <a:rPr sz="1800" b="1">
                <a:solidFill>
                  <a:srgbClr val="9A6512"/>
                </a:solidFill>
                <a:latin typeface="Arial"/>
              </a:rPr>
              <a:t>a  </a:t>
            </a:r>
            <a:r>
              <a:rPr sz="1600" b="1">
                <a:solidFill>
                  <a:srgbClr val="13213A"/>
                </a:solidFill>
                <a:latin typeface="Arial"/>
              </a:rPr>
              <a:t>Omkring 20 000</a:t>
            </a:r>
          </a:p>
        </p:txBody>
      </p:sp>
      <p:sp>
        <p:nvSpPr>
          <p:cNvPr id="15" name="Freeform 14"/>
          <p:cNvSpPr/>
          <p:nvPr/>
        </p:nvSpPr>
        <p:spPr>
          <a:xfrm>
            <a:off x="4140000" y="1872000"/>
            <a:ext cx="3204000" cy="1440000"/>
          </a:xfrm>
          <a:custGeom>
            <a:avLst/>
            <a:gdLst/>
            <a:ahLst/>
            <a:cxnLst/>
            <a:rect l="l" t="t" r="r" b="b"/>
            <a:pathLst>
              <a:path w="3204000" h="1440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008000"/>
                </a:lnTo>
                <a:lnTo>
                  <a:pt x="3200304" y="1064387"/>
                </a:lnTo>
                <a:lnTo>
                  <a:pt x="3189279" y="1119809"/>
                </a:lnTo>
                <a:lnTo>
                  <a:pt x="3171115" y="1173319"/>
                </a:lnTo>
                <a:lnTo>
                  <a:pt x="3146122" y="1224000"/>
                </a:lnTo>
                <a:lnTo>
                  <a:pt x="3114728" y="1270984"/>
                </a:lnTo>
                <a:lnTo>
                  <a:pt x="3077470" y="1313470"/>
                </a:lnTo>
                <a:lnTo>
                  <a:pt x="3034984" y="1350728"/>
                </a:lnTo>
                <a:lnTo>
                  <a:pt x="2988000" y="1382122"/>
                </a:lnTo>
                <a:lnTo>
                  <a:pt x="2937319" y="1407115"/>
                </a:lnTo>
                <a:lnTo>
                  <a:pt x="2883809" y="1425279"/>
                </a:lnTo>
                <a:lnTo>
                  <a:pt x="2828387" y="1436304"/>
                </a:lnTo>
                <a:lnTo>
                  <a:pt x="2772000" y="1440000"/>
                </a:lnTo>
                <a:lnTo>
                  <a:pt x="0" y="1440000"/>
                </a:lnTo>
                <a:close/>
              </a:path>
            </a:pathLst>
          </a:custGeom>
          <a:solidFill>
            <a:srgbClr val="EFF2F7"/>
          </a:solidFill>
          <a:ln>
            <a:noFill/>
          </a:ln>
        </p:spPr>
        <p:txBody>
          <a:bodyPr rtlCol="0" anchor="ctr"/>
          <a:lstStyle/>
          <a:p>
            <a:pPr algn="ctr"/>
          </a:p>
        </p:txBody>
      </p:sp>
      <p:sp>
        <p:nvSpPr>
          <p:cNvPr id="16" name="Freeform 15"/>
          <p:cNvSpPr/>
          <p:nvPr/>
        </p:nvSpPr>
        <p:spPr>
          <a:xfrm>
            <a:off x="4140000" y="308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4356000" y="2016000"/>
            <a:ext cx="2808000" cy="504000"/>
          </a:xfrm>
          <a:prstGeom prst="rect">
            <a:avLst/>
          </a:prstGeom>
          <a:noFill/>
        </p:spPr>
        <p:txBody>
          <a:bodyPr wrap="square" lIns="0" rIns="0" tIns="0" bIns="0" anchor="t">
            <a:spAutoFit/>
          </a:bodyPr>
          <a:lstStyle/>
          <a:p>
            <a:pPr algn="l">
              <a:lnSpc>
                <a:spcPct val="110000"/>
              </a:lnSpc>
            </a:pPr>
            <a:r>
              <a:rPr sz="1100" b="0">
                <a:solidFill>
                  <a:srgbClr val="566175"/>
                </a:solidFill>
                <a:latin typeface="Arial"/>
              </a:rPr>
              <a:t>Vilka är flest bland dem som går med?</a:t>
            </a:r>
          </a:p>
        </p:txBody>
      </p:sp>
      <p:sp>
        <p:nvSpPr>
          <p:cNvPr id="18" name="TextBox 17"/>
          <p:cNvSpPr txBox="1"/>
          <p:nvPr/>
        </p:nvSpPr>
        <p:spPr>
          <a:xfrm>
            <a:off x="4356000" y="2664000"/>
            <a:ext cx="2808000" cy="504000"/>
          </a:xfrm>
          <a:prstGeom prst="rect">
            <a:avLst/>
          </a:prstGeom>
          <a:noFill/>
        </p:spPr>
        <p:txBody>
          <a:bodyPr wrap="square" lIns="0" rIns="0" tIns="0" bIns="0" anchor="t">
            <a:spAutoFit/>
          </a:bodyPr>
          <a:lstStyle/>
          <a:p>
            <a:pPr algn="l">
              <a:lnSpc>
                <a:spcPct val="110000"/>
              </a:lnSpc>
            </a:pPr>
            <a:r>
              <a:rPr sz="1800" b="1">
                <a:solidFill>
                  <a:srgbClr val="9A6512"/>
                </a:solidFill>
                <a:latin typeface="Arial"/>
              </a:rPr>
              <a:t>b  </a:t>
            </a:r>
            <a:r>
              <a:rPr sz="1600" b="1">
                <a:solidFill>
                  <a:srgbClr val="13213A"/>
                </a:solidFill>
                <a:latin typeface="Arial"/>
              </a:rPr>
              <a:t>Både unga 13–18 och äldre över 70</a:t>
            </a:r>
          </a:p>
        </p:txBody>
      </p:sp>
      <p:sp>
        <p:nvSpPr>
          <p:cNvPr id="19" name="Freeform 18"/>
          <p:cNvSpPr/>
          <p:nvPr/>
        </p:nvSpPr>
        <p:spPr>
          <a:xfrm>
            <a:off x="7560000" y="1872000"/>
            <a:ext cx="3204000" cy="1440000"/>
          </a:xfrm>
          <a:custGeom>
            <a:avLst/>
            <a:gdLst/>
            <a:ahLst/>
            <a:cxnLst/>
            <a:rect l="l" t="t" r="r" b="b"/>
            <a:pathLst>
              <a:path w="3204000" h="1440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008000"/>
                </a:lnTo>
                <a:lnTo>
                  <a:pt x="3200304" y="1064387"/>
                </a:lnTo>
                <a:lnTo>
                  <a:pt x="3189279" y="1119809"/>
                </a:lnTo>
                <a:lnTo>
                  <a:pt x="3171115" y="1173319"/>
                </a:lnTo>
                <a:lnTo>
                  <a:pt x="3146122" y="1224000"/>
                </a:lnTo>
                <a:lnTo>
                  <a:pt x="3114728" y="1270984"/>
                </a:lnTo>
                <a:lnTo>
                  <a:pt x="3077470" y="1313470"/>
                </a:lnTo>
                <a:lnTo>
                  <a:pt x="3034984" y="1350728"/>
                </a:lnTo>
                <a:lnTo>
                  <a:pt x="2988000" y="1382122"/>
                </a:lnTo>
                <a:lnTo>
                  <a:pt x="2937319" y="1407115"/>
                </a:lnTo>
                <a:lnTo>
                  <a:pt x="2883809" y="1425279"/>
                </a:lnTo>
                <a:lnTo>
                  <a:pt x="2828387" y="1436304"/>
                </a:lnTo>
                <a:lnTo>
                  <a:pt x="2772000" y="1440000"/>
                </a:lnTo>
                <a:lnTo>
                  <a:pt x="0" y="1440000"/>
                </a:lnTo>
                <a:close/>
              </a:path>
            </a:pathLst>
          </a:custGeom>
          <a:solidFill>
            <a:srgbClr val="EFF2F7"/>
          </a:solidFill>
          <a:ln>
            <a:noFill/>
          </a:ln>
        </p:spPr>
        <p:txBody>
          <a:bodyPr rtlCol="0" anchor="ctr"/>
          <a:lstStyle/>
          <a:p>
            <a:pPr algn="ctr"/>
          </a:p>
        </p:txBody>
      </p:sp>
      <p:sp>
        <p:nvSpPr>
          <p:cNvPr id="20" name="Freeform 19"/>
          <p:cNvSpPr/>
          <p:nvPr/>
        </p:nvSpPr>
        <p:spPr>
          <a:xfrm>
            <a:off x="7560000" y="308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7776000" y="2016000"/>
            <a:ext cx="2808000" cy="504000"/>
          </a:xfrm>
          <a:prstGeom prst="rect">
            <a:avLst/>
          </a:prstGeom>
          <a:noFill/>
        </p:spPr>
        <p:txBody>
          <a:bodyPr wrap="square" lIns="0" rIns="0" tIns="0" bIns="0" anchor="t">
            <a:spAutoFit/>
          </a:bodyPr>
          <a:lstStyle/>
          <a:p>
            <a:pPr algn="l">
              <a:lnSpc>
                <a:spcPct val="110000"/>
              </a:lnSpc>
            </a:pPr>
            <a:r>
              <a:rPr sz="1100" b="0">
                <a:solidFill>
                  <a:srgbClr val="566175"/>
                </a:solidFill>
                <a:latin typeface="Arial"/>
              </a:rPr>
              <a:t>Vilka går oftast på gudstjänst, unga män eller unga kvinnor?</a:t>
            </a:r>
          </a:p>
        </p:txBody>
      </p:sp>
      <p:sp>
        <p:nvSpPr>
          <p:cNvPr id="22" name="TextBox 21"/>
          <p:cNvSpPr txBox="1"/>
          <p:nvPr/>
        </p:nvSpPr>
        <p:spPr>
          <a:xfrm>
            <a:off x="7776000" y="2664000"/>
            <a:ext cx="2808000" cy="504000"/>
          </a:xfrm>
          <a:prstGeom prst="rect">
            <a:avLst/>
          </a:prstGeom>
          <a:noFill/>
        </p:spPr>
        <p:txBody>
          <a:bodyPr wrap="square" lIns="0" rIns="0" tIns="0" bIns="0" anchor="t">
            <a:spAutoFit/>
          </a:bodyPr>
          <a:lstStyle/>
          <a:p>
            <a:pPr algn="l">
              <a:lnSpc>
                <a:spcPct val="110000"/>
              </a:lnSpc>
            </a:pPr>
            <a:r>
              <a:rPr sz="1800" b="1">
                <a:solidFill>
                  <a:srgbClr val="9A6512"/>
                </a:solidFill>
                <a:latin typeface="Arial"/>
              </a:rPr>
              <a:t>c  </a:t>
            </a:r>
            <a:r>
              <a:rPr sz="1600" b="1">
                <a:solidFill>
                  <a:srgbClr val="13213A"/>
                </a:solidFill>
                <a:latin typeface="Arial"/>
              </a:rPr>
              <a:t>Unga kvinnor</a:t>
            </a:r>
          </a:p>
        </p:txBody>
      </p:sp>
      <p:sp>
        <p:nvSpPr>
          <p:cNvPr id="23" name="Freeform 22"/>
          <p:cNvSpPr/>
          <p:nvPr/>
        </p:nvSpPr>
        <p:spPr>
          <a:xfrm>
            <a:off x="720000" y="3600000"/>
            <a:ext cx="10080000" cy="936000"/>
          </a:xfrm>
          <a:custGeom>
            <a:avLst/>
            <a:gdLst/>
            <a:ahLst/>
            <a:cxnLst/>
            <a:rect l="l" t="t" r="r" b="b"/>
            <a:pathLst>
              <a:path w="10080000" h="936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04000"/>
                </a:lnTo>
                <a:lnTo>
                  <a:pt x="10076304" y="560387"/>
                </a:lnTo>
                <a:lnTo>
                  <a:pt x="10065279" y="615809"/>
                </a:lnTo>
                <a:lnTo>
                  <a:pt x="10047115" y="669319"/>
                </a:lnTo>
                <a:lnTo>
                  <a:pt x="10022122" y="720000"/>
                </a:lnTo>
                <a:lnTo>
                  <a:pt x="9990728" y="766984"/>
                </a:lnTo>
                <a:lnTo>
                  <a:pt x="9953470" y="809470"/>
                </a:lnTo>
                <a:lnTo>
                  <a:pt x="9910984" y="846728"/>
                </a:lnTo>
                <a:lnTo>
                  <a:pt x="9864000" y="878122"/>
                </a:lnTo>
                <a:lnTo>
                  <a:pt x="9813319" y="903115"/>
                </a:lnTo>
                <a:lnTo>
                  <a:pt x="9759809" y="921279"/>
                </a:lnTo>
                <a:lnTo>
                  <a:pt x="9704387" y="932304"/>
                </a:lnTo>
                <a:lnTo>
                  <a:pt x="9648000" y="936000"/>
                </a:lnTo>
                <a:lnTo>
                  <a:pt x="0" y="936000"/>
                </a:lnTo>
                <a:close/>
              </a:path>
            </a:pathLst>
          </a:custGeom>
          <a:solidFill>
            <a:srgbClr val="FBF0DB"/>
          </a:solidFill>
          <a:ln>
            <a:noFill/>
          </a:ln>
        </p:spPr>
        <p:txBody>
          <a:bodyPr rtlCol="0" anchor="ctr"/>
          <a:lstStyle/>
          <a:p>
            <a:pPr algn="ctr"/>
          </a:p>
        </p:txBody>
      </p:sp>
      <p:sp>
        <p:nvSpPr>
          <p:cNvPr id="24" name="Freeform 23"/>
          <p:cNvSpPr/>
          <p:nvPr/>
        </p:nvSpPr>
        <p:spPr>
          <a:xfrm>
            <a:off x="720000" y="431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1008000" y="3744000"/>
            <a:ext cx="9504000" cy="720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Fråga 1. Göra ökar tydligast </a:t>
            </a:r>
            <a:r>
              <a:rPr sz="1500" b="0">
                <a:solidFill>
                  <a:srgbClr val="13213A"/>
                </a:solidFill>
                <a:latin typeface="Arial"/>
              </a:rPr>
              <a:t>(kort 4 och 6). Tillhöra går åt två håll: fler går med (1, 3, 5), men ännu fler går ur (2). Tron ökar bara lite (7).</a:t>
            </a:r>
          </a:p>
        </p:txBody>
      </p:sp>
      <p:sp>
        <p:nvSpPr>
          <p:cNvPr id="26" name="Freeform 25"/>
          <p:cNvSpPr/>
          <p:nvPr/>
        </p:nvSpPr>
        <p:spPr>
          <a:xfrm>
            <a:off x="720000" y="4752000"/>
            <a:ext cx="10080000" cy="936000"/>
          </a:xfrm>
          <a:custGeom>
            <a:avLst/>
            <a:gdLst/>
            <a:ahLst/>
            <a:cxnLst/>
            <a:rect l="l" t="t" r="r" b="b"/>
            <a:pathLst>
              <a:path w="10080000" h="936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04000"/>
                </a:lnTo>
                <a:lnTo>
                  <a:pt x="10076304" y="560387"/>
                </a:lnTo>
                <a:lnTo>
                  <a:pt x="10065279" y="615809"/>
                </a:lnTo>
                <a:lnTo>
                  <a:pt x="10047115" y="669319"/>
                </a:lnTo>
                <a:lnTo>
                  <a:pt x="10022122" y="720000"/>
                </a:lnTo>
                <a:lnTo>
                  <a:pt x="9990728" y="766984"/>
                </a:lnTo>
                <a:lnTo>
                  <a:pt x="9953470" y="809470"/>
                </a:lnTo>
                <a:lnTo>
                  <a:pt x="9910984" y="846728"/>
                </a:lnTo>
                <a:lnTo>
                  <a:pt x="9864000" y="878122"/>
                </a:lnTo>
                <a:lnTo>
                  <a:pt x="9813319" y="903115"/>
                </a:lnTo>
                <a:lnTo>
                  <a:pt x="9759809" y="921279"/>
                </a:lnTo>
                <a:lnTo>
                  <a:pt x="9704387" y="932304"/>
                </a:lnTo>
                <a:lnTo>
                  <a:pt x="9648000" y="936000"/>
                </a:lnTo>
                <a:lnTo>
                  <a:pt x="0" y="936000"/>
                </a:lnTo>
                <a:close/>
              </a:path>
            </a:pathLst>
          </a:custGeom>
          <a:solidFill>
            <a:srgbClr val="EFF2F7"/>
          </a:solidFill>
          <a:ln>
            <a:noFill/>
          </a:ln>
        </p:spPr>
        <p:txBody>
          <a:bodyPr rtlCol="0" anchor="ctr"/>
          <a:lstStyle/>
          <a:p>
            <a:pPr algn="ctr"/>
          </a:p>
        </p:txBody>
      </p:sp>
      <p:sp>
        <p:nvSpPr>
          <p:cNvPr id="27" name="Freeform 26"/>
          <p:cNvSpPr/>
          <p:nvPr/>
        </p:nvSpPr>
        <p:spPr>
          <a:xfrm>
            <a:off x="720000" y="54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8" name="TextBox 27"/>
          <p:cNvSpPr txBox="1"/>
          <p:nvPr/>
        </p:nvSpPr>
        <p:spPr>
          <a:xfrm>
            <a:off x="1008000" y="4896000"/>
            <a:ext cx="9504000" cy="72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Fråga 2. </a:t>
            </a:r>
            <a:r>
              <a:rPr sz="1500" b="0">
                <a:solidFill>
                  <a:srgbClr val="13213A"/>
                </a:solidFill>
                <a:latin typeface="Arial"/>
              </a:rPr>
              <a:t>”Unga strömmar till kyrkan”: kort 1, 3, 5 eller 6. ”Kyrkan tappar medlemmar”: kort 2. Båda rubrikerna är sanna.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Förklaringen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Grupp om fyra · Gruppbladen A till D</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Fyra förklaringar</a:t>
            </a:r>
          </a:p>
        </p:txBody>
      </p:sp>
      <p:pic>
        <p:nvPicPr>
          <p:cNvPr id="9" name="Picture 8" descr="grupp.png"/>
          <p:cNvPicPr>
            <a:picLocks noChangeAspect="1"/>
          </p:cNvPicPr>
          <p:nvPr/>
        </p:nvPicPr>
        <p:blipFill>
          <a:blip r:embed="rId2"/>
          <a:stretch>
            <a:fillRect/>
          </a:stretch>
        </p:blipFill>
        <p:spPr>
          <a:xfrm>
            <a:off x="8307450" y="504000"/>
            <a:ext cx="29497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Grupp om fyra · 15 min</a:t>
            </a:r>
          </a:p>
        </p:txBody>
      </p:sp>
      <p:sp>
        <p:nvSpPr>
          <p:cNvPr id="11" name="Freeform 10"/>
          <p:cNvSpPr/>
          <p:nvPr/>
        </p:nvSpPr>
        <p:spPr>
          <a:xfrm>
            <a:off x="720000" y="1872000"/>
            <a:ext cx="4968000" cy="1584000"/>
          </a:xfrm>
          <a:custGeom>
            <a:avLst/>
            <a:gdLst/>
            <a:ahLst/>
            <a:cxnLst/>
            <a:rect l="l" t="t" r="r" b="b"/>
            <a:pathLst>
              <a:path w="4968000" h="1584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152000"/>
                </a:lnTo>
                <a:lnTo>
                  <a:pt x="4964304" y="1208387"/>
                </a:lnTo>
                <a:lnTo>
                  <a:pt x="4953279" y="1263809"/>
                </a:lnTo>
                <a:lnTo>
                  <a:pt x="4935115" y="1317319"/>
                </a:lnTo>
                <a:lnTo>
                  <a:pt x="4910122" y="1368000"/>
                </a:lnTo>
                <a:lnTo>
                  <a:pt x="4878728" y="1414984"/>
                </a:lnTo>
                <a:lnTo>
                  <a:pt x="4841470" y="1457470"/>
                </a:lnTo>
                <a:lnTo>
                  <a:pt x="4798984" y="1494728"/>
                </a:lnTo>
                <a:lnTo>
                  <a:pt x="4752000" y="1526122"/>
                </a:lnTo>
                <a:lnTo>
                  <a:pt x="4701319" y="1551115"/>
                </a:lnTo>
                <a:lnTo>
                  <a:pt x="4647809" y="1569279"/>
                </a:lnTo>
                <a:lnTo>
                  <a:pt x="4592387" y="1580304"/>
                </a:lnTo>
                <a:lnTo>
                  <a:pt x="4536000" y="1584000"/>
                </a:lnTo>
                <a:lnTo>
                  <a:pt x="0" y="1584000"/>
                </a:lnTo>
                <a:close/>
              </a:path>
            </a:pathLst>
          </a:custGeom>
          <a:solidFill>
            <a:srgbClr val="EFF2F7"/>
          </a:solidFill>
          <a:ln>
            <a:noFill/>
          </a:ln>
        </p:spPr>
        <p:txBody>
          <a:bodyPr rtlCol="0" anchor="ctr"/>
          <a:lstStyle/>
          <a:p>
            <a:pPr algn="ctr"/>
          </a:p>
        </p:txBody>
      </p:sp>
      <p:sp>
        <p:nvSpPr>
          <p:cNvPr id="12" name="Freeform 11"/>
          <p:cNvSpPr/>
          <p:nvPr/>
        </p:nvSpPr>
        <p:spPr>
          <a:xfrm>
            <a:off x="720000" y="32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2016000"/>
            <a:ext cx="4536000" cy="432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A  </a:t>
            </a:r>
            <a:r>
              <a:rPr sz="1700" b="1">
                <a:solidFill>
                  <a:srgbClr val="13213A"/>
                </a:solidFill>
                <a:latin typeface="Arial"/>
              </a:rPr>
              <a:t>Kompisarna tar med varandra</a:t>
            </a:r>
          </a:p>
        </p:txBody>
      </p:sp>
      <p:sp>
        <p:nvSpPr>
          <p:cNvPr id="14" name="TextBox 13"/>
          <p:cNvSpPr txBox="1"/>
          <p:nvPr/>
        </p:nvSpPr>
        <p:spPr>
          <a:xfrm>
            <a:off x="936000" y="2484000"/>
            <a:ext cx="4536000" cy="936000"/>
          </a:xfrm>
          <a:prstGeom prst="rect">
            <a:avLst/>
          </a:prstGeom>
          <a:noFill/>
        </p:spPr>
        <p:txBody>
          <a:bodyPr wrap="square" lIns="0" rIns="0" tIns="0" bIns="0" anchor="t">
            <a:spAutoFit/>
          </a:bodyPr>
          <a:lstStyle/>
          <a:p>
            <a:pPr algn="l">
              <a:lnSpc>
                <a:spcPct val="112000"/>
              </a:lnSpc>
            </a:pPr>
            <a:r>
              <a:rPr sz="1200" b="0">
                <a:solidFill>
                  <a:srgbClr val="13213A"/>
                </a:solidFill>
                <a:latin typeface="Arial"/>
              </a:rPr>
              <a:t>Unga går med för att kompisarna gör det. Konfirmationen är ett läger med kompisar. Kyrkan blir ett ställe att vara på.</a:t>
            </a:r>
          </a:p>
        </p:txBody>
      </p:sp>
      <p:sp>
        <p:nvSpPr>
          <p:cNvPr id="15" name="Freeform 14"/>
          <p:cNvSpPr/>
          <p:nvPr/>
        </p:nvSpPr>
        <p:spPr>
          <a:xfrm>
            <a:off x="5832000" y="1872000"/>
            <a:ext cx="4968000" cy="1584000"/>
          </a:xfrm>
          <a:custGeom>
            <a:avLst/>
            <a:gdLst/>
            <a:ahLst/>
            <a:cxnLst/>
            <a:rect l="l" t="t" r="r" b="b"/>
            <a:pathLst>
              <a:path w="4968000" h="1584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152000"/>
                </a:lnTo>
                <a:lnTo>
                  <a:pt x="4964304" y="1208387"/>
                </a:lnTo>
                <a:lnTo>
                  <a:pt x="4953279" y="1263809"/>
                </a:lnTo>
                <a:lnTo>
                  <a:pt x="4935115" y="1317319"/>
                </a:lnTo>
                <a:lnTo>
                  <a:pt x="4910122" y="1368000"/>
                </a:lnTo>
                <a:lnTo>
                  <a:pt x="4878728" y="1414984"/>
                </a:lnTo>
                <a:lnTo>
                  <a:pt x="4841470" y="1457470"/>
                </a:lnTo>
                <a:lnTo>
                  <a:pt x="4798984" y="1494728"/>
                </a:lnTo>
                <a:lnTo>
                  <a:pt x="4752000" y="1526122"/>
                </a:lnTo>
                <a:lnTo>
                  <a:pt x="4701319" y="1551115"/>
                </a:lnTo>
                <a:lnTo>
                  <a:pt x="4647809" y="1569279"/>
                </a:lnTo>
                <a:lnTo>
                  <a:pt x="4592387" y="1580304"/>
                </a:lnTo>
                <a:lnTo>
                  <a:pt x="4536000" y="1584000"/>
                </a:lnTo>
                <a:lnTo>
                  <a:pt x="0" y="1584000"/>
                </a:lnTo>
                <a:close/>
              </a:path>
            </a:pathLst>
          </a:custGeom>
          <a:solidFill>
            <a:srgbClr val="EFF2F7"/>
          </a:solidFill>
          <a:ln>
            <a:noFill/>
          </a:ln>
        </p:spPr>
        <p:txBody>
          <a:bodyPr rtlCol="0" anchor="ctr"/>
          <a:lstStyle/>
          <a:p>
            <a:pPr algn="ctr"/>
          </a:p>
        </p:txBody>
      </p:sp>
      <p:sp>
        <p:nvSpPr>
          <p:cNvPr id="16" name="Freeform 15"/>
          <p:cNvSpPr/>
          <p:nvPr/>
        </p:nvSpPr>
        <p:spPr>
          <a:xfrm>
            <a:off x="5832000" y="32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6048000" y="2016000"/>
            <a:ext cx="4536000" cy="432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B  </a:t>
            </a:r>
            <a:r>
              <a:rPr sz="1700" b="1">
                <a:solidFill>
                  <a:srgbClr val="13213A"/>
                </a:solidFill>
                <a:latin typeface="Arial"/>
              </a:rPr>
              <a:t>Unga söker trygghet i en orolig tid</a:t>
            </a:r>
          </a:p>
        </p:txBody>
      </p:sp>
      <p:sp>
        <p:nvSpPr>
          <p:cNvPr id="18" name="TextBox 17"/>
          <p:cNvSpPr txBox="1"/>
          <p:nvPr/>
        </p:nvSpPr>
        <p:spPr>
          <a:xfrm>
            <a:off x="6048000" y="2484000"/>
            <a:ext cx="4536000" cy="936000"/>
          </a:xfrm>
          <a:prstGeom prst="rect">
            <a:avLst/>
          </a:prstGeom>
          <a:noFill/>
        </p:spPr>
        <p:txBody>
          <a:bodyPr wrap="square" lIns="0" rIns="0" tIns="0" bIns="0" anchor="t">
            <a:spAutoFit/>
          </a:bodyPr>
          <a:lstStyle/>
          <a:p>
            <a:pPr algn="l">
              <a:lnSpc>
                <a:spcPct val="112000"/>
              </a:lnSpc>
            </a:pPr>
            <a:r>
              <a:rPr sz="1200" b="0">
                <a:solidFill>
                  <a:srgbClr val="13213A"/>
                </a:solidFill>
                <a:latin typeface="Arial"/>
              </a:rPr>
              <a:t>Krig, klimat och pandemi gör unga oroliga. Tron och kyrkan ger trygghet och svar på stora frågor.</a:t>
            </a:r>
          </a:p>
        </p:txBody>
      </p:sp>
      <p:sp>
        <p:nvSpPr>
          <p:cNvPr id="19" name="Freeform 18"/>
          <p:cNvSpPr/>
          <p:nvPr/>
        </p:nvSpPr>
        <p:spPr>
          <a:xfrm>
            <a:off x="720000" y="3600000"/>
            <a:ext cx="4968000" cy="1584000"/>
          </a:xfrm>
          <a:custGeom>
            <a:avLst/>
            <a:gdLst/>
            <a:ahLst/>
            <a:cxnLst/>
            <a:rect l="l" t="t" r="r" b="b"/>
            <a:pathLst>
              <a:path w="4968000" h="1584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152000"/>
                </a:lnTo>
                <a:lnTo>
                  <a:pt x="4964304" y="1208387"/>
                </a:lnTo>
                <a:lnTo>
                  <a:pt x="4953279" y="1263809"/>
                </a:lnTo>
                <a:lnTo>
                  <a:pt x="4935115" y="1317319"/>
                </a:lnTo>
                <a:lnTo>
                  <a:pt x="4910122" y="1368000"/>
                </a:lnTo>
                <a:lnTo>
                  <a:pt x="4878728" y="1414984"/>
                </a:lnTo>
                <a:lnTo>
                  <a:pt x="4841470" y="1457470"/>
                </a:lnTo>
                <a:lnTo>
                  <a:pt x="4798984" y="1494728"/>
                </a:lnTo>
                <a:lnTo>
                  <a:pt x="4752000" y="1526122"/>
                </a:lnTo>
                <a:lnTo>
                  <a:pt x="4701319" y="1551115"/>
                </a:lnTo>
                <a:lnTo>
                  <a:pt x="4647809" y="1569279"/>
                </a:lnTo>
                <a:lnTo>
                  <a:pt x="4592387" y="1580304"/>
                </a:lnTo>
                <a:lnTo>
                  <a:pt x="4536000" y="1584000"/>
                </a:lnTo>
                <a:lnTo>
                  <a:pt x="0" y="1584000"/>
                </a:lnTo>
                <a:close/>
              </a:path>
            </a:pathLst>
          </a:custGeom>
          <a:solidFill>
            <a:srgbClr val="EFF2F7"/>
          </a:solidFill>
          <a:ln>
            <a:noFill/>
          </a:ln>
        </p:spPr>
        <p:txBody>
          <a:bodyPr rtlCol="0" anchor="ctr"/>
          <a:lstStyle/>
          <a:p>
            <a:pPr algn="ctr"/>
          </a:p>
        </p:txBody>
      </p:sp>
      <p:sp>
        <p:nvSpPr>
          <p:cNvPr id="20" name="Freeform 19"/>
          <p:cNvSpPr/>
          <p:nvPr/>
        </p:nvSpPr>
        <p:spPr>
          <a:xfrm>
            <a:off x="720000" y="496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936000" y="3744000"/>
            <a:ext cx="4536000" cy="432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C  </a:t>
            </a:r>
            <a:r>
              <a:rPr sz="1700" b="1">
                <a:solidFill>
                  <a:srgbClr val="13213A"/>
                </a:solidFill>
                <a:latin typeface="Arial"/>
              </a:rPr>
              <a:t>Det finns fler som kan gå med</a:t>
            </a:r>
          </a:p>
        </p:txBody>
      </p:sp>
      <p:sp>
        <p:nvSpPr>
          <p:cNvPr id="22" name="TextBox 21"/>
          <p:cNvSpPr txBox="1"/>
          <p:nvPr/>
        </p:nvSpPr>
        <p:spPr>
          <a:xfrm>
            <a:off x="936000" y="4212000"/>
            <a:ext cx="4536000" cy="936000"/>
          </a:xfrm>
          <a:prstGeom prst="rect">
            <a:avLst/>
          </a:prstGeom>
          <a:noFill/>
        </p:spPr>
        <p:txBody>
          <a:bodyPr wrap="square" lIns="0" rIns="0" tIns="0" bIns="0" anchor="t">
            <a:spAutoFit/>
          </a:bodyPr>
          <a:lstStyle/>
          <a:p>
            <a:pPr algn="l">
              <a:lnSpc>
                <a:spcPct val="112000"/>
              </a:lnSpc>
            </a:pPr>
            <a:r>
              <a:rPr sz="1200" b="0">
                <a:solidFill>
                  <a:srgbClr val="13213A"/>
                </a:solidFill>
                <a:latin typeface="Arial"/>
              </a:rPr>
              <a:t>Färre bebisar döps i dag. Därför finns det fler odöpta 15-åringar som kan döpas inför konfirmationen. Många över 70 var med förut och går med igen.</a:t>
            </a:r>
          </a:p>
        </p:txBody>
      </p:sp>
      <p:sp>
        <p:nvSpPr>
          <p:cNvPr id="23" name="Freeform 22"/>
          <p:cNvSpPr/>
          <p:nvPr/>
        </p:nvSpPr>
        <p:spPr>
          <a:xfrm>
            <a:off x="5832000" y="3600000"/>
            <a:ext cx="4968000" cy="1584000"/>
          </a:xfrm>
          <a:custGeom>
            <a:avLst/>
            <a:gdLst/>
            <a:ahLst/>
            <a:cxnLst/>
            <a:rect l="l" t="t" r="r" b="b"/>
            <a:pathLst>
              <a:path w="4968000" h="1584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152000"/>
                </a:lnTo>
                <a:lnTo>
                  <a:pt x="4964304" y="1208387"/>
                </a:lnTo>
                <a:lnTo>
                  <a:pt x="4953279" y="1263809"/>
                </a:lnTo>
                <a:lnTo>
                  <a:pt x="4935115" y="1317319"/>
                </a:lnTo>
                <a:lnTo>
                  <a:pt x="4910122" y="1368000"/>
                </a:lnTo>
                <a:lnTo>
                  <a:pt x="4878728" y="1414984"/>
                </a:lnTo>
                <a:lnTo>
                  <a:pt x="4841470" y="1457470"/>
                </a:lnTo>
                <a:lnTo>
                  <a:pt x="4798984" y="1494728"/>
                </a:lnTo>
                <a:lnTo>
                  <a:pt x="4752000" y="1526122"/>
                </a:lnTo>
                <a:lnTo>
                  <a:pt x="4701319" y="1551115"/>
                </a:lnTo>
                <a:lnTo>
                  <a:pt x="4647809" y="1569279"/>
                </a:lnTo>
                <a:lnTo>
                  <a:pt x="4592387" y="1580304"/>
                </a:lnTo>
                <a:lnTo>
                  <a:pt x="4536000" y="1584000"/>
                </a:lnTo>
                <a:lnTo>
                  <a:pt x="0" y="1584000"/>
                </a:lnTo>
                <a:close/>
              </a:path>
            </a:pathLst>
          </a:custGeom>
          <a:solidFill>
            <a:srgbClr val="EFF2F7"/>
          </a:solidFill>
          <a:ln>
            <a:noFill/>
          </a:ln>
        </p:spPr>
        <p:txBody>
          <a:bodyPr rtlCol="0" anchor="ctr"/>
          <a:lstStyle/>
          <a:p>
            <a:pPr algn="ctr"/>
          </a:p>
        </p:txBody>
      </p:sp>
      <p:sp>
        <p:nvSpPr>
          <p:cNvPr id="24" name="Freeform 23"/>
          <p:cNvSpPr/>
          <p:nvPr/>
        </p:nvSpPr>
        <p:spPr>
          <a:xfrm>
            <a:off x="5832000" y="496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6048000" y="3744000"/>
            <a:ext cx="4536000" cy="432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D  </a:t>
            </a:r>
            <a:r>
              <a:rPr sz="1700" b="1">
                <a:solidFill>
                  <a:srgbClr val="13213A"/>
                </a:solidFill>
                <a:latin typeface="Arial"/>
              </a:rPr>
              <a:t>Unga män hittar tron på nätet</a:t>
            </a:r>
          </a:p>
        </p:txBody>
      </p:sp>
      <p:sp>
        <p:nvSpPr>
          <p:cNvPr id="26" name="TextBox 25"/>
          <p:cNvSpPr txBox="1"/>
          <p:nvPr/>
        </p:nvSpPr>
        <p:spPr>
          <a:xfrm>
            <a:off x="6048000" y="4212000"/>
            <a:ext cx="4536000" cy="936000"/>
          </a:xfrm>
          <a:prstGeom prst="rect">
            <a:avLst/>
          </a:prstGeom>
          <a:noFill/>
        </p:spPr>
        <p:txBody>
          <a:bodyPr wrap="square" lIns="0" rIns="0" tIns="0" bIns="0" anchor="t">
            <a:spAutoFit/>
          </a:bodyPr>
          <a:lstStyle/>
          <a:p>
            <a:pPr algn="l">
              <a:lnSpc>
                <a:spcPct val="112000"/>
              </a:lnSpc>
            </a:pPr>
            <a:r>
              <a:rPr sz="1200" b="0">
                <a:solidFill>
                  <a:srgbClr val="13213A"/>
                </a:solidFill>
                <a:latin typeface="Arial"/>
              </a:rPr>
              <a:t>Unga män ser kristna predikanter på nätet, köper biblar och börjar gå i kyrkan. Det är de som blir fler.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Förklaringen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Gruppbladet,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Provet</a:t>
            </a:r>
          </a:p>
        </p:txBody>
      </p:sp>
      <p:pic>
        <p:nvPicPr>
          <p:cNvPr id="9" name="Picture 8" descr="grupp.png"/>
          <p:cNvPicPr>
            <a:picLocks noChangeAspect="1"/>
          </p:cNvPicPr>
          <p:nvPr/>
        </p:nvPicPr>
        <p:blipFill>
          <a:blip r:embed="rId2"/>
          <a:stretch>
            <a:fillRect/>
          </a:stretch>
        </p:blipFill>
        <p:spPr>
          <a:xfrm>
            <a:off x="8307450" y="504000"/>
            <a:ext cx="29497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10 min</a:t>
            </a:r>
          </a:p>
        </p:txBody>
      </p:sp>
      <p:sp>
        <p:nvSpPr>
          <p:cNvPr id="11" name="TextBox 10"/>
          <p:cNvSpPr txBox="1"/>
          <p:nvPr/>
        </p:nvSpPr>
        <p:spPr>
          <a:xfrm>
            <a:off x="720000" y="1800000"/>
            <a:ext cx="10080000" cy="504000"/>
          </a:xfrm>
          <a:prstGeom prst="rect">
            <a:avLst/>
          </a:prstGeom>
          <a:noFill/>
        </p:spPr>
        <p:txBody>
          <a:bodyPr wrap="square" lIns="0" rIns="0" tIns="0" bIns="0" anchor="t">
            <a:spAutoFit/>
          </a:bodyPr>
          <a:lstStyle/>
          <a:p>
            <a:pPr algn="l">
              <a:lnSpc>
                <a:spcPct val="115000"/>
              </a:lnSpc>
            </a:pPr>
            <a:r>
              <a:rPr sz="1600" b="0">
                <a:solidFill>
                  <a:srgbClr val="13213A"/>
                </a:solidFill>
                <a:latin typeface="Arial"/>
              </a:rPr>
              <a:t>En bra förklaring ska passa siffrorna om unga: att fler unga går med, att fler unga går på gudstjänst och att flickorna ökar mest.</a:t>
            </a:r>
          </a:p>
        </p:txBody>
      </p:sp>
      <p:sp>
        <p:nvSpPr>
          <p:cNvPr id="12" name="Freeform 11"/>
          <p:cNvSpPr/>
          <p:nvPr/>
        </p:nvSpPr>
        <p:spPr>
          <a:xfrm>
            <a:off x="720000" y="2448000"/>
            <a:ext cx="3204000" cy="1296000"/>
          </a:xfrm>
          <a:custGeom>
            <a:avLst/>
            <a:gdLst/>
            <a:ahLst/>
            <a:cxnLst/>
            <a:rect l="l" t="t" r="r" b="b"/>
            <a:pathLst>
              <a:path w="3204000" h="129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864000"/>
                </a:lnTo>
                <a:lnTo>
                  <a:pt x="3200304" y="920387"/>
                </a:lnTo>
                <a:lnTo>
                  <a:pt x="3189279" y="975809"/>
                </a:lnTo>
                <a:lnTo>
                  <a:pt x="3171115" y="1029319"/>
                </a:lnTo>
                <a:lnTo>
                  <a:pt x="3146122" y="1080000"/>
                </a:lnTo>
                <a:lnTo>
                  <a:pt x="3114728" y="1126984"/>
                </a:lnTo>
                <a:lnTo>
                  <a:pt x="3077470" y="1169470"/>
                </a:lnTo>
                <a:lnTo>
                  <a:pt x="3034984" y="1206728"/>
                </a:lnTo>
                <a:lnTo>
                  <a:pt x="2988000" y="1238122"/>
                </a:lnTo>
                <a:lnTo>
                  <a:pt x="2937319" y="1263115"/>
                </a:lnTo>
                <a:lnTo>
                  <a:pt x="2883809" y="1281279"/>
                </a:lnTo>
                <a:lnTo>
                  <a:pt x="2828387" y="1292304"/>
                </a:lnTo>
                <a:lnTo>
                  <a:pt x="2772000" y="1296000"/>
                </a:lnTo>
                <a:lnTo>
                  <a:pt x="0" y="1296000"/>
                </a:lnTo>
                <a:close/>
              </a:path>
            </a:pathLst>
          </a:custGeom>
          <a:solidFill>
            <a:srgbClr val="13213A"/>
          </a:solidFill>
          <a:ln>
            <a:noFill/>
          </a:ln>
        </p:spPr>
        <p:txBody>
          <a:bodyPr rtlCol="0" anchor="ctr"/>
          <a:lstStyle/>
          <a:p>
            <a:pPr algn="ctr"/>
          </a:p>
        </p:txBody>
      </p:sp>
      <p:sp>
        <p:nvSpPr>
          <p:cNvPr id="13" name="Freeform 12"/>
          <p:cNvSpPr/>
          <p:nvPr/>
        </p:nvSpPr>
        <p:spPr>
          <a:xfrm>
            <a:off x="720000" y="35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972000" y="2628000"/>
            <a:ext cx="2736000" cy="1008000"/>
          </a:xfrm>
          <a:prstGeom prst="rect">
            <a:avLst/>
          </a:prstGeom>
          <a:noFill/>
        </p:spPr>
        <p:txBody>
          <a:bodyPr wrap="square" lIns="0" rIns="0" tIns="0" bIns="0" anchor="t">
            <a:spAutoFit/>
          </a:bodyPr>
          <a:lstStyle/>
          <a:p>
            <a:pPr algn="l">
              <a:lnSpc>
                <a:spcPct val="110000"/>
              </a:lnSpc>
            </a:pPr>
            <a:r>
              <a:rPr sz="1700" b="1">
                <a:solidFill>
                  <a:srgbClr val="FFFFFF"/>
                </a:solidFill>
                <a:latin typeface="Arial"/>
              </a:rPr>
              <a:t>Fler unga 13–18 år går med (kort 3 och 5)</a:t>
            </a:r>
          </a:p>
        </p:txBody>
      </p:sp>
      <p:sp>
        <p:nvSpPr>
          <p:cNvPr id="15" name="Freeform 14"/>
          <p:cNvSpPr/>
          <p:nvPr/>
        </p:nvSpPr>
        <p:spPr>
          <a:xfrm>
            <a:off x="4140000" y="2448000"/>
            <a:ext cx="3204000" cy="1296000"/>
          </a:xfrm>
          <a:custGeom>
            <a:avLst/>
            <a:gdLst/>
            <a:ahLst/>
            <a:cxnLst/>
            <a:rect l="l" t="t" r="r" b="b"/>
            <a:pathLst>
              <a:path w="3204000" h="129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864000"/>
                </a:lnTo>
                <a:lnTo>
                  <a:pt x="3200304" y="920387"/>
                </a:lnTo>
                <a:lnTo>
                  <a:pt x="3189279" y="975809"/>
                </a:lnTo>
                <a:lnTo>
                  <a:pt x="3171115" y="1029319"/>
                </a:lnTo>
                <a:lnTo>
                  <a:pt x="3146122" y="1080000"/>
                </a:lnTo>
                <a:lnTo>
                  <a:pt x="3114728" y="1126984"/>
                </a:lnTo>
                <a:lnTo>
                  <a:pt x="3077470" y="1169470"/>
                </a:lnTo>
                <a:lnTo>
                  <a:pt x="3034984" y="1206728"/>
                </a:lnTo>
                <a:lnTo>
                  <a:pt x="2988000" y="1238122"/>
                </a:lnTo>
                <a:lnTo>
                  <a:pt x="2937319" y="1263115"/>
                </a:lnTo>
                <a:lnTo>
                  <a:pt x="2883809" y="1281279"/>
                </a:lnTo>
                <a:lnTo>
                  <a:pt x="2828387" y="1292304"/>
                </a:lnTo>
                <a:lnTo>
                  <a:pt x="2772000" y="1296000"/>
                </a:lnTo>
                <a:lnTo>
                  <a:pt x="0" y="1296000"/>
                </a:lnTo>
                <a:close/>
              </a:path>
            </a:pathLst>
          </a:custGeom>
          <a:solidFill>
            <a:srgbClr val="13213A"/>
          </a:solidFill>
          <a:ln>
            <a:noFill/>
          </a:ln>
        </p:spPr>
        <p:txBody>
          <a:bodyPr rtlCol="0" anchor="ctr"/>
          <a:lstStyle/>
          <a:p>
            <a:pPr algn="ctr"/>
          </a:p>
        </p:txBody>
      </p:sp>
      <p:sp>
        <p:nvSpPr>
          <p:cNvPr id="16" name="Freeform 15"/>
          <p:cNvSpPr/>
          <p:nvPr/>
        </p:nvSpPr>
        <p:spPr>
          <a:xfrm>
            <a:off x="4140000" y="35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4392000" y="2628000"/>
            <a:ext cx="2736000" cy="1008000"/>
          </a:xfrm>
          <a:prstGeom prst="rect">
            <a:avLst/>
          </a:prstGeom>
          <a:noFill/>
        </p:spPr>
        <p:txBody>
          <a:bodyPr wrap="square" lIns="0" rIns="0" tIns="0" bIns="0" anchor="t">
            <a:spAutoFit/>
          </a:bodyPr>
          <a:lstStyle/>
          <a:p>
            <a:pPr algn="l">
              <a:lnSpc>
                <a:spcPct val="110000"/>
              </a:lnSpc>
            </a:pPr>
            <a:r>
              <a:rPr sz="1700" b="1">
                <a:solidFill>
                  <a:srgbClr val="FFFFFF"/>
                </a:solidFill>
                <a:latin typeface="Arial"/>
              </a:rPr>
              <a:t>Fler unga går på gudstjänst (kort 6)</a:t>
            </a:r>
          </a:p>
        </p:txBody>
      </p:sp>
      <p:sp>
        <p:nvSpPr>
          <p:cNvPr id="18" name="Freeform 17"/>
          <p:cNvSpPr/>
          <p:nvPr/>
        </p:nvSpPr>
        <p:spPr>
          <a:xfrm>
            <a:off x="7560000" y="2448000"/>
            <a:ext cx="3204000" cy="1296000"/>
          </a:xfrm>
          <a:custGeom>
            <a:avLst/>
            <a:gdLst/>
            <a:ahLst/>
            <a:cxnLst/>
            <a:rect l="l" t="t" r="r" b="b"/>
            <a:pathLst>
              <a:path w="3204000" h="129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864000"/>
                </a:lnTo>
                <a:lnTo>
                  <a:pt x="3200304" y="920387"/>
                </a:lnTo>
                <a:lnTo>
                  <a:pt x="3189279" y="975809"/>
                </a:lnTo>
                <a:lnTo>
                  <a:pt x="3171115" y="1029319"/>
                </a:lnTo>
                <a:lnTo>
                  <a:pt x="3146122" y="1080000"/>
                </a:lnTo>
                <a:lnTo>
                  <a:pt x="3114728" y="1126984"/>
                </a:lnTo>
                <a:lnTo>
                  <a:pt x="3077470" y="1169470"/>
                </a:lnTo>
                <a:lnTo>
                  <a:pt x="3034984" y="1206728"/>
                </a:lnTo>
                <a:lnTo>
                  <a:pt x="2988000" y="1238122"/>
                </a:lnTo>
                <a:lnTo>
                  <a:pt x="2937319" y="1263115"/>
                </a:lnTo>
                <a:lnTo>
                  <a:pt x="2883809" y="1281279"/>
                </a:lnTo>
                <a:lnTo>
                  <a:pt x="2828387" y="1292304"/>
                </a:lnTo>
                <a:lnTo>
                  <a:pt x="2772000" y="1296000"/>
                </a:lnTo>
                <a:lnTo>
                  <a:pt x="0" y="1296000"/>
                </a:lnTo>
                <a:close/>
              </a:path>
            </a:pathLst>
          </a:custGeom>
          <a:solidFill>
            <a:srgbClr val="13213A"/>
          </a:solidFill>
          <a:ln>
            <a:noFill/>
          </a:ln>
        </p:spPr>
        <p:txBody>
          <a:bodyPr rtlCol="0" anchor="ctr"/>
          <a:lstStyle/>
          <a:p>
            <a:pPr algn="ctr"/>
          </a:p>
        </p:txBody>
      </p:sp>
      <p:sp>
        <p:nvSpPr>
          <p:cNvPr id="19" name="Freeform 18"/>
          <p:cNvSpPr/>
          <p:nvPr/>
        </p:nvSpPr>
        <p:spPr>
          <a:xfrm>
            <a:off x="7560000" y="35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0" name="TextBox 19"/>
          <p:cNvSpPr txBox="1"/>
          <p:nvPr/>
        </p:nvSpPr>
        <p:spPr>
          <a:xfrm>
            <a:off x="7812000" y="2628000"/>
            <a:ext cx="2736000" cy="1008000"/>
          </a:xfrm>
          <a:prstGeom prst="rect">
            <a:avLst/>
          </a:prstGeom>
          <a:noFill/>
        </p:spPr>
        <p:txBody>
          <a:bodyPr wrap="square" lIns="0" rIns="0" tIns="0" bIns="0" anchor="t">
            <a:spAutoFit/>
          </a:bodyPr>
          <a:lstStyle/>
          <a:p>
            <a:pPr algn="l">
              <a:lnSpc>
                <a:spcPct val="110000"/>
              </a:lnSpc>
            </a:pPr>
            <a:r>
              <a:rPr sz="1700" b="1">
                <a:solidFill>
                  <a:srgbClr val="FFFFFF"/>
                </a:solidFill>
                <a:latin typeface="Arial"/>
              </a:rPr>
              <a:t>Flickorna ökar mest (kort 4)</a:t>
            </a:r>
          </a:p>
        </p:txBody>
      </p:sp>
      <p:sp>
        <p:nvSpPr>
          <p:cNvPr id="21" name="Freeform 20"/>
          <p:cNvSpPr/>
          <p:nvPr/>
        </p:nvSpPr>
        <p:spPr>
          <a:xfrm>
            <a:off x="720000" y="3960000"/>
            <a:ext cx="815040" cy="360000"/>
          </a:xfrm>
          <a:custGeom>
            <a:avLst/>
            <a:gdLst/>
            <a:ahLst/>
            <a:cxnLst/>
            <a:rect l="l" t="t" r="r" b="b"/>
            <a:pathLst>
              <a:path w="815040" h="360000">
                <a:moveTo>
                  <a:pt x="0" y="0"/>
                </a:moveTo>
                <a:lnTo>
                  <a:pt x="635040" y="0"/>
                </a:lnTo>
                <a:lnTo>
                  <a:pt x="658534" y="1539"/>
                </a:lnTo>
                <a:lnTo>
                  <a:pt x="681627" y="6133"/>
                </a:lnTo>
                <a:lnTo>
                  <a:pt x="703923" y="13701"/>
                </a:lnTo>
                <a:lnTo>
                  <a:pt x="725040" y="24115"/>
                </a:lnTo>
                <a:lnTo>
                  <a:pt x="744617" y="37196"/>
                </a:lnTo>
                <a:lnTo>
                  <a:pt x="762319" y="52720"/>
                </a:lnTo>
                <a:lnTo>
                  <a:pt x="777843" y="70422"/>
                </a:lnTo>
                <a:lnTo>
                  <a:pt x="790924" y="90000"/>
                </a:lnTo>
                <a:lnTo>
                  <a:pt x="801338" y="111116"/>
                </a:lnTo>
                <a:lnTo>
                  <a:pt x="808906" y="133412"/>
                </a:lnTo>
                <a:lnTo>
                  <a:pt x="813500" y="156505"/>
                </a:lnTo>
                <a:lnTo>
                  <a:pt x="815040" y="180000"/>
                </a:lnTo>
                <a:lnTo>
                  <a:pt x="815040" y="180000"/>
                </a:lnTo>
                <a:lnTo>
                  <a:pt x="813500" y="203494"/>
                </a:lnTo>
                <a:lnTo>
                  <a:pt x="808906" y="226587"/>
                </a:lnTo>
                <a:lnTo>
                  <a:pt x="801338" y="248883"/>
                </a:lnTo>
                <a:lnTo>
                  <a:pt x="790924" y="270000"/>
                </a:lnTo>
                <a:lnTo>
                  <a:pt x="777843" y="289577"/>
                </a:lnTo>
                <a:lnTo>
                  <a:pt x="762319" y="307279"/>
                </a:lnTo>
                <a:lnTo>
                  <a:pt x="744617" y="322803"/>
                </a:lnTo>
                <a:lnTo>
                  <a:pt x="725040" y="335884"/>
                </a:lnTo>
                <a:lnTo>
                  <a:pt x="703923" y="346298"/>
                </a:lnTo>
                <a:lnTo>
                  <a:pt x="681627" y="353866"/>
                </a:lnTo>
                <a:lnTo>
                  <a:pt x="658534" y="358460"/>
                </a:lnTo>
                <a:lnTo>
                  <a:pt x="635040" y="360000"/>
                </a:lnTo>
                <a:lnTo>
                  <a:pt x="0" y="360000"/>
                </a:lnTo>
                <a:close/>
              </a:path>
            </a:pathLst>
          </a:custGeom>
          <a:solidFill>
            <a:srgbClr val="FFFFFF"/>
          </a:solidFill>
          <a:ln w="12700">
            <a:solidFill>
              <a:srgbClr val="C7CFDB"/>
            </a:solidFill>
          </a:ln>
        </p:spPr>
        <p:txBody>
          <a:bodyPr rtlCol="0" anchor="ctr"/>
          <a:lstStyle/>
          <a:p>
            <a:pPr algn="ctr"/>
          </a:p>
        </p:txBody>
      </p:sp>
      <p:sp>
        <p:nvSpPr>
          <p:cNvPr id="22" name="TextBox 21"/>
          <p:cNvSpPr txBox="1"/>
          <p:nvPr/>
        </p:nvSpPr>
        <p:spPr>
          <a:xfrm>
            <a:off x="720000" y="4032000"/>
            <a:ext cx="815040" cy="252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Passar</a:t>
            </a:r>
          </a:p>
        </p:txBody>
      </p:sp>
      <p:sp>
        <p:nvSpPr>
          <p:cNvPr id="23" name="Freeform 22"/>
          <p:cNvSpPr/>
          <p:nvPr/>
        </p:nvSpPr>
        <p:spPr>
          <a:xfrm>
            <a:off x="1679040" y="3960000"/>
            <a:ext cx="1513920" cy="360000"/>
          </a:xfrm>
          <a:custGeom>
            <a:avLst/>
            <a:gdLst/>
            <a:ahLst/>
            <a:cxnLst/>
            <a:rect l="l" t="t" r="r" b="b"/>
            <a:pathLst>
              <a:path w="1513920" h="360000">
                <a:moveTo>
                  <a:pt x="0" y="0"/>
                </a:moveTo>
                <a:lnTo>
                  <a:pt x="1333920" y="0"/>
                </a:lnTo>
                <a:lnTo>
                  <a:pt x="1357414" y="1539"/>
                </a:lnTo>
                <a:lnTo>
                  <a:pt x="1380507" y="6133"/>
                </a:lnTo>
                <a:lnTo>
                  <a:pt x="1402803" y="13701"/>
                </a:lnTo>
                <a:lnTo>
                  <a:pt x="1423920" y="24115"/>
                </a:lnTo>
                <a:lnTo>
                  <a:pt x="1443497" y="37196"/>
                </a:lnTo>
                <a:lnTo>
                  <a:pt x="1461199" y="52720"/>
                </a:lnTo>
                <a:lnTo>
                  <a:pt x="1476723" y="70422"/>
                </a:lnTo>
                <a:lnTo>
                  <a:pt x="1489804" y="90000"/>
                </a:lnTo>
                <a:lnTo>
                  <a:pt x="1500218" y="111116"/>
                </a:lnTo>
                <a:lnTo>
                  <a:pt x="1507786" y="133412"/>
                </a:lnTo>
                <a:lnTo>
                  <a:pt x="1512380" y="156505"/>
                </a:lnTo>
                <a:lnTo>
                  <a:pt x="1513920" y="180000"/>
                </a:lnTo>
                <a:lnTo>
                  <a:pt x="1513920" y="180000"/>
                </a:lnTo>
                <a:lnTo>
                  <a:pt x="1512380" y="203494"/>
                </a:lnTo>
                <a:lnTo>
                  <a:pt x="1507786" y="226587"/>
                </a:lnTo>
                <a:lnTo>
                  <a:pt x="1500218" y="248883"/>
                </a:lnTo>
                <a:lnTo>
                  <a:pt x="1489804" y="270000"/>
                </a:lnTo>
                <a:lnTo>
                  <a:pt x="1476723" y="289577"/>
                </a:lnTo>
                <a:lnTo>
                  <a:pt x="1461199" y="307279"/>
                </a:lnTo>
                <a:lnTo>
                  <a:pt x="1443497" y="322803"/>
                </a:lnTo>
                <a:lnTo>
                  <a:pt x="1423920" y="335884"/>
                </a:lnTo>
                <a:lnTo>
                  <a:pt x="1402803" y="346298"/>
                </a:lnTo>
                <a:lnTo>
                  <a:pt x="1380507" y="353866"/>
                </a:lnTo>
                <a:lnTo>
                  <a:pt x="1357414" y="358460"/>
                </a:lnTo>
                <a:lnTo>
                  <a:pt x="1333920" y="360000"/>
                </a:lnTo>
                <a:lnTo>
                  <a:pt x="0" y="360000"/>
                </a:lnTo>
                <a:close/>
              </a:path>
            </a:pathLst>
          </a:custGeom>
          <a:solidFill>
            <a:srgbClr val="FFFFFF"/>
          </a:solidFill>
          <a:ln w="12700">
            <a:solidFill>
              <a:srgbClr val="C7CFDB"/>
            </a:solidFill>
          </a:ln>
        </p:spPr>
        <p:txBody>
          <a:bodyPr rtlCol="0" anchor="ctr"/>
          <a:lstStyle/>
          <a:p>
            <a:pPr algn="ctr"/>
          </a:p>
        </p:txBody>
      </p:sp>
      <p:sp>
        <p:nvSpPr>
          <p:cNvPr id="24" name="TextBox 23"/>
          <p:cNvSpPr txBox="1"/>
          <p:nvPr/>
        </p:nvSpPr>
        <p:spPr>
          <a:xfrm>
            <a:off x="1679040" y="4032000"/>
            <a:ext cx="1513920" cy="252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Passar delvis</a:t>
            </a:r>
          </a:p>
        </p:txBody>
      </p:sp>
      <p:sp>
        <p:nvSpPr>
          <p:cNvPr id="25" name="Freeform 24"/>
          <p:cNvSpPr/>
          <p:nvPr/>
        </p:nvSpPr>
        <p:spPr>
          <a:xfrm>
            <a:off x="3336960" y="3960000"/>
            <a:ext cx="1314240" cy="360000"/>
          </a:xfrm>
          <a:custGeom>
            <a:avLst/>
            <a:gdLst/>
            <a:ahLst/>
            <a:cxnLst/>
            <a:rect l="l" t="t" r="r" b="b"/>
            <a:pathLst>
              <a:path w="1314240" h="360000">
                <a:moveTo>
                  <a:pt x="0" y="0"/>
                </a:moveTo>
                <a:lnTo>
                  <a:pt x="1134240" y="0"/>
                </a:lnTo>
                <a:lnTo>
                  <a:pt x="1157734" y="1539"/>
                </a:lnTo>
                <a:lnTo>
                  <a:pt x="1180827" y="6133"/>
                </a:lnTo>
                <a:lnTo>
                  <a:pt x="1203123" y="13701"/>
                </a:lnTo>
                <a:lnTo>
                  <a:pt x="1224240" y="24115"/>
                </a:lnTo>
                <a:lnTo>
                  <a:pt x="1243817" y="37196"/>
                </a:lnTo>
                <a:lnTo>
                  <a:pt x="1261519" y="52720"/>
                </a:lnTo>
                <a:lnTo>
                  <a:pt x="1277043" y="70422"/>
                </a:lnTo>
                <a:lnTo>
                  <a:pt x="1290124" y="90000"/>
                </a:lnTo>
                <a:lnTo>
                  <a:pt x="1300538" y="111116"/>
                </a:lnTo>
                <a:lnTo>
                  <a:pt x="1308106" y="133412"/>
                </a:lnTo>
                <a:lnTo>
                  <a:pt x="1312700" y="156505"/>
                </a:lnTo>
                <a:lnTo>
                  <a:pt x="1314240" y="180000"/>
                </a:lnTo>
                <a:lnTo>
                  <a:pt x="1314240" y="180000"/>
                </a:lnTo>
                <a:lnTo>
                  <a:pt x="1312700" y="203494"/>
                </a:lnTo>
                <a:lnTo>
                  <a:pt x="1308106" y="226587"/>
                </a:lnTo>
                <a:lnTo>
                  <a:pt x="1300538" y="248883"/>
                </a:lnTo>
                <a:lnTo>
                  <a:pt x="1290124" y="270000"/>
                </a:lnTo>
                <a:lnTo>
                  <a:pt x="1277043" y="289577"/>
                </a:lnTo>
                <a:lnTo>
                  <a:pt x="1261519" y="307279"/>
                </a:lnTo>
                <a:lnTo>
                  <a:pt x="1243817" y="322803"/>
                </a:lnTo>
                <a:lnTo>
                  <a:pt x="1224240" y="335884"/>
                </a:lnTo>
                <a:lnTo>
                  <a:pt x="1203123" y="346298"/>
                </a:lnTo>
                <a:lnTo>
                  <a:pt x="1180827" y="353866"/>
                </a:lnTo>
                <a:lnTo>
                  <a:pt x="1157734" y="358460"/>
                </a:lnTo>
                <a:lnTo>
                  <a:pt x="1134240" y="360000"/>
                </a:lnTo>
                <a:lnTo>
                  <a:pt x="0" y="360000"/>
                </a:lnTo>
                <a:close/>
              </a:path>
            </a:pathLst>
          </a:custGeom>
          <a:solidFill>
            <a:srgbClr val="FFFFFF"/>
          </a:solidFill>
          <a:ln w="12700">
            <a:solidFill>
              <a:srgbClr val="C7CFDB"/>
            </a:solidFill>
          </a:ln>
        </p:spPr>
        <p:txBody>
          <a:bodyPr rtlCol="0" anchor="ctr"/>
          <a:lstStyle/>
          <a:p>
            <a:pPr algn="ctr"/>
          </a:p>
        </p:txBody>
      </p:sp>
      <p:sp>
        <p:nvSpPr>
          <p:cNvPr id="26" name="TextBox 25"/>
          <p:cNvSpPr txBox="1"/>
          <p:nvPr/>
        </p:nvSpPr>
        <p:spPr>
          <a:xfrm>
            <a:off x="3336960" y="4032000"/>
            <a:ext cx="1314240" cy="252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Passar inte</a:t>
            </a:r>
          </a:p>
        </p:txBody>
      </p:sp>
      <p:sp>
        <p:nvSpPr>
          <p:cNvPr id="27" name="Freeform 26"/>
          <p:cNvSpPr/>
          <p:nvPr/>
        </p:nvSpPr>
        <p:spPr>
          <a:xfrm>
            <a:off x="720000" y="4608000"/>
            <a:ext cx="10080000" cy="864000"/>
          </a:xfrm>
          <a:custGeom>
            <a:avLst/>
            <a:gdLst/>
            <a:ahLst/>
            <a:cxnLst/>
            <a:rect l="l" t="t" r="r" b="b"/>
            <a:pathLst>
              <a:path w="10080000" h="864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432000"/>
                </a:lnTo>
                <a:lnTo>
                  <a:pt x="10076304" y="488387"/>
                </a:lnTo>
                <a:lnTo>
                  <a:pt x="10065279" y="543809"/>
                </a:lnTo>
                <a:lnTo>
                  <a:pt x="10047115" y="597319"/>
                </a:lnTo>
                <a:lnTo>
                  <a:pt x="10022122" y="648000"/>
                </a:lnTo>
                <a:lnTo>
                  <a:pt x="9990728" y="694984"/>
                </a:lnTo>
                <a:lnTo>
                  <a:pt x="9953470" y="737470"/>
                </a:lnTo>
                <a:lnTo>
                  <a:pt x="9910984" y="774728"/>
                </a:lnTo>
                <a:lnTo>
                  <a:pt x="9864000" y="806122"/>
                </a:lnTo>
                <a:lnTo>
                  <a:pt x="9813319" y="831115"/>
                </a:lnTo>
                <a:lnTo>
                  <a:pt x="9759809" y="849279"/>
                </a:lnTo>
                <a:lnTo>
                  <a:pt x="9704387" y="860304"/>
                </a:lnTo>
                <a:lnTo>
                  <a:pt x="9648000" y="864000"/>
                </a:lnTo>
                <a:lnTo>
                  <a:pt x="0" y="864000"/>
                </a:lnTo>
                <a:close/>
              </a:path>
            </a:pathLst>
          </a:custGeom>
          <a:solidFill>
            <a:srgbClr val="FBF0DB"/>
          </a:solidFill>
          <a:ln>
            <a:noFill/>
          </a:ln>
        </p:spPr>
        <p:txBody>
          <a:bodyPr rtlCol="0" anchor="ctr"/>
          <a:lstStyle/>
          <a:p>
            <a:pPr algn="ctr"/>
          </a:p>
        </p:txBody>
      </p:sp>
      <p:sp>
        <p:nvSpPr>
          <p:cNvPr id="28" name="Freeform 27"/>
          <p:cNvSpPr/>
          <p:nvPr/>
        </p:nvSpPr>
        <p:spPr>
          <a:xfrm>
            <a:off x="72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9" name="TextBox 28"/>
          <p:cNvSpPr txBox="1"/>
          <p:nvPr/>
        </p:nvSpPr>
        <p:spPr>
          <a:xfrm>
            <a:off x="1008000" y="4752000"/>
            <a:ext cx="9504000" cy="648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Fråga 4. </a:t>
            </a:r>
            <a:r>
              <a:rPr sz="1500" b="0">
                <a:solidFill>
                  <a:srgbClr val="13213A"/>
                </a:solidFill>
                <a:latin typeface="Arial"/>
              </a:rPr>
              <a:t>Hälften av dem som går med är över 70 år (kort 3). Kan er förklaring förklara det också?</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536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539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622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5</a:t>
            </a:r>
          </a:p>
        </p:txBody>
      </p:sp>
      <p:sp>
        <p:nvSpPr>
          <p:cNvPr id="5" name="TextBox 4"/>
          <p:cNvSpPr txBox="1"/>
          <p:nvPr/>
        </p:nvSpPr>
        <p:spPr>
          <a:xfrm>
            <a:off x="11635200" y="4986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Klassens dom</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Helklass · Parbladet,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Klassens dom</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Helklass · 10 min</a:t>
            </a:r>
          </a:p>
        </p:txBody>
      </p:sp>
      <p:sp>
        <p:nvSpPr>
          <p:cNvPr id="11" name="TextBox 10"/>
          <p:cNvSpPr txBox="1"/>
          <p:nvPr/>
        </p:nvSpPr>
        <p:spPr>
          <a:xfrm>
            <a:off x="828000" y="1800000"/>
            <a:ext cx="3312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Förklaring</a:t>
            </a:r>
          </a:p>
        </p:txBody>
      </p:sp>
      <p:sp>
        <p:nvSpPr>
          <p:cNvPr id="12" name="TextBox 11"/>
          <p:cNvSpPr txBox="1"/>
          <p:nvPr/>
        </p:nvSpPr>
        <p:spPr>
          <a:xfrm>
            <a:off x="4176000" y="1800000"/>
            <a:ext cx="1296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Unga går med</a:t>
            </a:r>
          </a:p>
        </p:txBody>
      </p:sp>
      <p:sp>
        <p:nvSpPr>
          <p:cNvPr id="13" name="TextBox 12"/>
          <p:cNvSpPr txBox="1"/>
          <p:nvPr/>
        </p:nvSpPr>
        <p:spPr>
          <a:xfrm>
            <a:off x="5508000" y="1800000"/>
            <a:ext cx="1224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Gudstjänst</a:t>
            </a:r>
          </a:p>
        </p:txBody>
      </p:sp>
      <p:sp>
        <p:nvSpPr>
          <p:cNvPr id="14" name="TextBox 13"/>
          <p:cNvSpPr txBox="1"/>
          <p:nvPr/>
        </p:nvSpPr>
        <p:spPr>
          <a:xfrm>
            <a:off x="6768000" y="1800000"/>
            <a:ext cx="1152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Flickorna</a:t>
            </a:r>
          </a:p>
        </p:txBody>
      </p:sp>
      <p:sp>
        <p:nvSpPr>
          <p:cNvPr id="15" name="TextBox 14"/>
          <p:cNvSpPr txBox="1"/>
          <p:nvPr/>
        </p:nvSpPr>
        <p:spPr>
          <a:xfrm>
            <a:off x="7956000" y="1800000"/>
            <a:ext cx="1080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Över 70</a:t>
            </a:r>
          </a:p>
        </p:txBody>
      </p:sp>
      <p:sp>
        <p:nvSpPr>
          <p:cNvPr id="16" name="TextBox 15"/>
          <p:cNvSpPr txBox="1"/>
          <p:nvPr/>
        </p:nvSpPr>
        <p:spPr>
          <a:xfrm>
            <a:off x="9072000" y="1800000"/>
            <a:ext cx="1836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Dom</a:t>
            </a:r>
          </a:p>
        </p:txBody>
      </p:sp>
      <p:sp>
        <p:nvSpPr>
          <p:cNvPr id="17" name="Freeform 16"/>
          <p:cNvSpPr/>
          <p:nvPr/>
        </p:nvSpPr>
        <p:spPr>
          <a:xfrm>
            <a:off x="720000" y="2088000"/>
            <a:ext cx="3312000" cy="648000"/>
          </a:xfrm>
          <a:custGeom>
            <a:avLst/>
            <a:gdLst/>
            <a:ahLst/>
            <a:cxnLst/>
            <a:rect l="l" t="t" r="r" b="b"/>
            <a:pathLst>
              <a:path w="3312000" h="648000">
                <a:moveTo>
                  <a:pt x="0" y="0"/>
                </a:moveTo>
                <a:lnTo>
                  <a:pt x="3132000" y="0"/>
                </a:lnTo>
                <a:lnTo>
                  <a:pt x="3155494" y="1539"/>
                </a:lnTo>
                <a:lnTo>
                  <a:pt x="3178587" y="6133"/>
                </a:lnTo>
                <a:lnTo>
                  <a:pt x="3200883" y="13701"/>
                </a:lnTo>
                <a:lnTo>
                  <a:pt x="3222000" y="24115"/>
                </a:lnTo>
                <a:lnTo>
                  <a:pt x="3241577" y="37196"/>
                </a:lnTo>
                <a:lnTo>
                  <a:pt x="3259279" y="52720"/>
                </a:lnTo>
                <a:lnTo>
                  <a:pt x="3274803" y="70422"/>
                </a:lnTo>
                <a:lnTo>
                  <a:pt x="3287884" y="90000"/>
                </a:lnTo>
                <a:lnTo>
                  <a:pt x="3298298" y="111116"/>
                </a:lnTo>
                <a:lnTo>
                  <a:pt x="3305866" y="133412"/>
                </a:lnTo>
                <a:lnTo>
                  <a:pt x="3310460" y="156505"/>
                </a:lnTo>
                <a:lnTo>
                  <a:pt x="3312000" y="180000"/>
                </a:lnTo>
                <a:lnTo>
                  <a:pt x="3312000" y="468000"/>
                </a:lnTo>
                <a:lnTo>
                  <a:pt x="3310460" y="491494"/>
                </a:lnTo>
                <a:lnTo>
                  <a:pt x="3305866" y="514587"/>
                </a:lnTo>
                <a:lnTo>
                  <a:pt x="3298298" y="536883"/>
                </a:lnTo>
                <a:lnTo>
                  <a:pt x="3287884" y="558000"/>
                </a:lnTo>
                <a:lnTo>
                  <a:pt x="3274803" y="577577"/>
                </a:lnTo>
                <a:lnTo>
                  <a:pt x="3259279" y="595279"/>
                </a:lnTo>
                <a:lnTo>
                  <a:pt x="3241577" y="610803"/>
                </a:lnTo>
                <a:lnTo>
                  <a:pt x="3222000" y="623884"/>
                </a:lnTo>
                <a:lnTo>
                  <a:pt x="3200883" y="634298"/>
                </a:lnTo>
                <a:lnTo>
                  <a:pt x="3178587" y="641866"/>
                </a:lnTo>
                <a:lnTo>
                  <a:pt x="3155494" y="646460"/>
                </a:lnTo>
                <a:lnTo>
                  <a:pt x="3132000" y="648000"/>
                </a:lnTo>
                <a:lnTo>
                  <a:pt x="0" y="648000"/>
                </a:lnTo>
                <a:close/>
              </a:path>
            </a:pathLst>
          </a:custGeom>
          <a:solidFill>
            <a:srgbClr val="FBF0DB"/>
          </a:solidFill>
          <a:ln>
            <a:noFill/>
          </a:ln>
        </p:spPr>
        <p:txBody>
          <a:bodyPr rtlCol="0" anchor="ctr"/>
          <a:lstStyle/>
          <a:p>
            <a:pPr algn="ctr"/>
          </a:p>
        </p:txBody>
      </p:sp>
      <p:sp>
        <p:nvSpPr>
          <p:cNvPr id="18" name="TextBox 17"/>
          <p:cNvSpPr txBox="1"/>
          <p:nvPr/>
        </p:nvSpPr>
        <p:spPr>
          <a:xfrm>
            <a:off x="864000" y="2250000"/>
            <a:ext cx="30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A  </a:t>
            </a:r>
            <a:r>
              <a:rPr sz="1300" b="1">
                <a:solidFill>
                  <a:srgbClr val="13213A"/>
                </a:solidFill>
                <a:latin typeface="Arial"/>
              </a:rPr>
              <a:t>Kompisarna tar med varandra</a:t>
            </a:r>
          </a:p>
        </p:txBody>
      </p:sp>
      <p:sp>
        <p:nvSpPr>
          <p:cNvPr id="19" name="Freeform 18"/>
          <p:cNvSpPr/>
          <p:nvPr/>
        </p:nvSpPr>
        <p:spPr>
          <a:xfrm>
            <a:off x="4068000" y="2088000"/>
            <a:ext cx="1296000" cy="648000"/>
          </a:xfrm>
          <a:custGeom>
            <a:avLst/>
            <a:gdLst/>
            <a:ahLst/>
            <a:cxnLst/>
            <a:rect l="l" t="t" r="r" b="b"/>
            <a:pathLst>
              <a:path w="1296000" h="648000">
                <a:moveTo>
                  <a:pt x="0" y="0"/>
                </a:moveTo>
                <a:lnTo>
                  <a:pt x="1116000" y="0"/>
                </a:lnTo>
                <a:lnTo>
                  <a:pt x="1139494" y="1539"/>
                </a:lnTo>
                <a:lnTo>
                  <a:pt x="1162587" y="6133"/>
                </a:lnTo>
                <a:lnTo>
                  <a:pt x="1184883" y="13701"/>
                </a:lnTo>
                <a:lnTo>
                  <a:pt x="1206000" y="24115"/>
                </a:lnTo>
                <a:lnTo>
                  <a:pt x="1225577" y="37196"/>
                </a:lnTo>
                <a:lnTo>
                  <a:pt x="1243279" y="52720"/>
                </a:lnTo>
                <a:lnTo>
                  <a:pt x="1258803" y="70422"/>
                </a:lnTo>
                <a:lnTo>
                  <a:pt x="1271884" y="90000"/>
                </a:lnTo>
                <a:lnTo>
                  <a:pt x="1282298" y="111116"/>
                </a:lnTo>
                <a:lnTo>
                  <a:pt x="1289866" y="133412"/>
                </a:lnTo>
                <a:lnTo>
                  <a:pt x="1294460" y="156505"/>
                </a:lnTo>
                <a:lnTo>
                  <a:pt x="1296000" y="180000"/>
                </a:lnTo>
                <a:lnTo>
                  <a:pt x="1296000" y="468000"/>
                </a:lnTo>
                <a:lnTo>
                  <a:pt x="1294460" y="491494"/>
                </a:lnTo>
                <a:lnTo>
                  <a:pt x="1289866" y="514587"/>
                </a:lnTo>
                <a:lnTo>
                  <a:pt x="1282298" y="536883"/>
                </a:lnTo>
                <a:lnTo>
                  <a:pt x="1271884" y="558000"/>
                </a:lnTo>
                <a:lnTo>
                  <a:pt x="1258803" y="577577"/>
                </a:lnTo>
                <a:lnTo>
                  <a:pt x="1243279" y="595279"/>
                </a:lnTo>
                <a:lnTo>
                  <a:pt x="1225577" y="610803"/>
                </a:lnTo>
                <a:lnTo>
                  <a:pt x="1206000" y="623884"/>
                </a:lnTo>
                <a:lnTo>
                  <a:pt x="1184883" y="634298"/>
                </a:lnTo>
                <a:lnTo>
                  <a:pt x="1162587" y="641866"/>
                </a:lnTo>
                <a:lnTo>
                  <a:pt x="1139494" y="646460"/>
                </a:lnTo>
                <a:lnTo>
                  <a:pt x="1116000" y="648000"/>
                </a:lnTo>
                <a:lnTo>
                  <a:pt x="0" y="648000"/>
                </a:lnTo>
                <a:close/>
              </a:path>
            </a:pathLst>
          </a:custGeom>
          <a:solidFill>
            <a:srgbClr val="EFF2F7"/>
          </a:solidFill>
          <a:ln>
            <a:noFill/>
          </a:ln>
        </p:spPr>
        <p:txBody>
          <a:bodyPr rtlCol="0" anchor="ctr"/>
          <a:lstStyle/>
          <a:p>
            <a:pPr algn="ctr"/>
          </a:p>
        </p:txBody>
      </p:sp>
      <p:sp>
        <p:nvSpPr>
          <p:cNvPr id="20" name="Freeform 19"/>
          <p:cNvSpPr/>
          <p:nvPr/>
        </p:nvSpPr>
        <p:spPr>
          <a:xfrm>
            <a:off x="5400000" y="2088000"/>
            <a:ext cx="1224000" cy="648000"/>
          </a:xfrm>
          <a:custGeom>
            <a:avLst/>
            <a:gdLst/>
            <a:ahLst/>
            <a:cxnLst/>
            <a:rect l="l" t="t" r="r" b="b"/>
            <a:pathLst>
              <a:path w="1224000" h="648000">
                <a:moveTo>
                  <a:pt x="0" y="0"/>
                </a:moveTo>
                <a:lnTo>
                  <a:pt x="1044000" y="0"/>
                </a:lnTo>
                <a:lnTo>
                  <a:pt x="1067494" y="1539"/>
                </a:lnTo>
                <a:lnTo>
                  <a:pt x="1090587" y="6133"/>
                </a:lnTo>
                <a:lnTo>
                  <a:pt x="1112883" y="13701"/>
                </a:lnTo>
                <a:lnTo>
                  <a:pt x="1134000" y="24115"/>
                </a:lnTo>
                <a:lnTo>
                  <a:pt x="1153577" y="37196"/>
                </a:lnTo>
                <a:lnTo>
                  <a:pt x="1171279" y="52720"/>
                </a:lnTo>
                <a:lnTo>
                  <a:pt x="1186803" y="70422"/>
                </a:lnTo>
                <a:lnTo>
                  <a:pt x="1199884" y="90000"/>
                </a:lnTo>
                <a:lnTo>
                  <a:pt x="1210298" y="111116"/>
                </a:lnTo>
                <a:lnTo>
                  <a:pt x="1217866" y="133412"/>
                </a:lnTo>
                <a:lnTo>
                  <a:pt x="1222460" y="156505"/>
                </a:lnTo>
                <a:lnTo>
                  <a:pt x="1224000" y="180000"/>
                </a:lnTo>
                <a:lnTo>
                  <a:pt x="1224000" y="468000"/>
                </a:lnTo>
                <a:lnTo>
                  <a:pt x="1222460" y="491494"/>
                </a:lnTo>
                <a:lnTo>
                  <a:pt x="1217866" y="514587"/>
                </a:lnTo>
                <a:lnTo>
                  <a:pt x="1210298" y="536883"/>
                </a:lnTo>
                <a:lnTo>
                  <a:pt x="1199884" y="558000"/>
                </a:lnTo>
                <a:lnTo>
                  <a:pt x="1186803" y="577577"/>
                </a:lnTo>
                <a:lnTo>
                  <a:pt x="1171279" y="595279"/>
                </a:lnTo>
                <a:lnTo>
                  <a:pt x="1153577" y="610803"/>
                </a:lnTo>
                <a:lnTo>
                  <a:pt x="1134000" y="623884"/>
                </a:lnTo>
                <a:lnTo>
                  <a:pt x="1112883" y="634298"/>
                </a:lnTo>
                <a:lnTo>
                  <a:pt x="1090587" y="641866"/>
                </a:lnTo>
                <a:lnTo>
                  <a:pt x="1067494" y="646460"/>
                </a:lnTo>
                <a:lnTo>
                  <a:pt x="1044000" y="648000"/>
                </a:lnTo>
                <a:lnTo>
                  <a:pt x="0" y="648000"/>
                </a:lnTo>
                <a:close/>
              </a:path>
            </a:pathLst>
          </a:custGeom>
          <a:solidFill>
            <a:srgbClr val="EFF2F7"/>
          </a:solidFill>
          <a:ln>
            <a:noFill/>
          </a:ln>
        </p:spPr>
        <p:txBody>
          <a:bodyPr rtlCol="0" anchor="ctr"/>
          <a:lstStyle/>
          <a:p>
            <a:pPr algn="ctr"/>
          </a:p>
        </p:txBody>
      </p:sp>
      <p:sp>
        <p:nvSpPr>
          <p:cNvPr id="21" name="Freeform 20"/>
          <p:cNvSpPr/>
          <p:nvPr/>
        </p:nvSpPr>
        <p:spPr>
          <a:xfrm>
            <a:off x="6660000" y="2088000"/>
            <a:ext cx="1152000" cy="648000"/>
          </a:xfrm>
          <a:custGeom>
            <a:avLst/>
            <a:gdLst/>
            <a:ahLst/>
            <a:cxnLst/>
            <a:rect l="l" t="t" r="r" b="b"/>
            <a:pathLst>
              <a:path w="1152000" h="648000">
                <a:moveTo>
                  <a:pt x="0" y="0"/>
                </a:moveTo>
                <a:lnTo>
                  <a:pt x="972000" y="0"/>
                </a:lnTo>
                <a:lnTo>
                  <a:pt x="995494" y="1539"/>
                </a:lnTo>
                <a:lnTo>
                  <a:pt x="1018587" y="6133"/>
                </a:lnTo>
                <a:lnTo>
                  <a:pt x="1040883" y="13701"/>
                </a:lnTo>
                <a:lnTo>
                  <a:pt x="1062000" y="24115"/>
                </a:lnTo>
                <a:lnTo>
                  <a:pt x="1081577" y="37196"/>
                </a:lnTo>
                <a:lnTo>
                  <a:pt x="1099279" y="52720"/>
                </a:lnTo>
                <a:lnTo>
                  <a:pt x="1114803" y="70422"/>
                </a:lnTo>
                <a:lnTo>
                  <a:pt x="1127884" y="90000"/>
                </a:lnTo>
                <a:lnTo>
                  <a:pt x="1138298" y="111116"/>
                </a:lnTo>
                <a:lnTo>
                  <a:pt x="1145866" y="133412"/>
                </a:lnTo>
                <a:lnTo>
                  <a:pt x="1150460" y="156505"/>
                </a:lnTo>
                <a:lnTo>
                  <a:pt x="1152000" y="180000"/>
                </a:lnTo>
                <a:lnTo>
                  <a:pt x="1152000" y="468000"/>
                </a:lnTo>
                <a:lnTo>
                  <a:pt x="1150460" y="491494"/>
                </a:lnTo>
                <a:lnTo>
                  <a:pt x="1145866" y="514587"/>
                </a:lnTo>
                <a:lnTo>
                  <a:pt x="1138298" y="536883"/>
                </a:lnTo>
                <a:lnTo>
                  <a:pt x="1127884" y="558000"/>
                </a:lnTo>
                <a:lnTo>
                  <a:pt x="1114803" y="577577"/>
                </a:lnTo>
                <a:lnTo>
                  <a:pt x="1099279" y="595279"/>
                </a:lnTo>
                <a:lnTo>
                  <a:pt x="1081577" y="610803"/>
                </a:lnTo>
                <a:lnTo>
                  <a:pt x="1062000" y="623884"/>
                </a:lnTo>
                <a:lnTo>
                  <a:pt x="1040883" y="634298"/>
                </a:lnTo>
                <a:lnTo>
                  <a:pt x="1018587" y="641866"/>
                </a:lnTo>
                <a:lnTo>
                  <a:pt x="995494" y="646460"/>
                </a:lnTo>
                <a:lnTo>
                  <a:pt x="972000" y="648000"/>
                </a:lnTo>
                <a:lnTo>
                  <a:pt x="0" y="648000"/>
                </a:lnTo>
                <a:close/>
              </a:path>
            </a:pathLst>
          </a:custGeom>
          <a:solidFill>
            <a:srgbClr val="EFF2F7"/>
          </a:solidFill>
          <a:ln>
            <a:noFill/>
          </a:ln>
        </p:spPr>
        <p:txBody>
          <a:bodyPr rtlCol="0" anchor="ctr"/>
          <a:lstStyle/>
          <a:p>
            <a:pPr algn="ctr"/>
          </a:p>
        </p:txBody>
      </p:sp>
      <p:sp>
        <p:nvSpPr>
          <p:cNvPr id="22" name="Freeform 21"/>
          <p:cNvSpPr/>
          <p:nvPr/>
        </p:nvSpPr>
        <p:spPr>
          <a:xfrm>
            <a:off x="7848000" y="2088000"/>
            <a:ext cx="1080000" cy="648000"/>
          </a:xfrm>
          <a:custGeom>
            <a:avLst/>
            <a:gdLst/>
            <a:ahLst/>
            <a:cxnLst/>
            <a:rect l="l" t="t" r="r" b="b"/>
            <a:pathLst>
              <a:path w="1080000" h="648000">
                <a:moveTo>
                  <a:pt x="0" y="0"/>
                </a:moveTo>
                <a:lnTo>
                  <a:pt x="900000" y="0"/>
                </a:lnTo>
                <a:lnTo>
                  <a:pt x="923494" y="1539"/>
                </a:lnTo>
                <a:lnTo>
                  <a:pt x="946587" y="6133"/>
                </a:lnTo>
                <a:lnTo>
                  <a:pt x="968883" y="13701"/>
                </a:lnTo>
                <a:lnTo>
                  <a:pt x="990000" y="24115"/>
                </a:lnTo>
                <a:lnTo>
                  <a:pt x="1009577" y="37196"/>
                </a:lnTo>
                <a:lnTo>
                  <a:pt x="1027279" y="52720"/>
                </a:lnTo>
                <a:lnTo>
                  <a:pt x="1042803" y="70422"/>
                </a:lnTo>
                <a:lnTo>
                  <a:pt x="1055884" y="90000"/>
                </a:lnTo>
                <a:lnTo>
                  <a:pt x="1066298" y="111116"/>
                </a:lnTo>
                <a:lnTo>
                  <a:pt x="1073866" y="133412"/>
                </a:lnTo>
                <a:lnTo>
                  <a:pt x="1078460" y="156505"/>
                </a:lnTo>
                <a:lnTo>
                  <a:pt x="1080000" y="180000"/>
                </a:lnTo>
                <a:lnTo>
                  <a:pt x="1080000" y="468000"/>
                </a:lnTo>
                <a:lnTo>
                  <a:pt x="1078460" y="491494"/>
                </a:lnTo>
                <a:lnTo>
                  <a:pt x="1073866" y="514587"/>
                </a:lnTo>
                <a:lnTo>
                  <a:pt x="1066298" y="536883"/>
                </a:lnTo>
                <a:lnTo>
                  <a:pt x="1055884" y="558000"/>
                </a:lnTo>
                <a:lnTo>
                  <a:pt x="1042803" y="577577"/>
                </a:lnTo>
                <a:lnTo>
                  <a:pt x="1027279" y="595279"/>
                </a:lnTo>
                <a:lnTo>
                  <a:pt x="1009577" y="610803"/>
                </a:lnTo>
                <a:lnTo>
                  <a:pt x="990000" y="623884"/>
                </a:lnTo>
                <a:lnTo>
                  <a:pt x="968883" y="634298"/>
                </a:lnTo>
                <a:lnTo>
                  <a:pt x="946587" y="641866"/>
                </a:lnTo>
                <a:lnTo>
                  <a:pt x="923494" y="646460"/>
                </a:lnTo>
                <a:lnTo>
                  <a:pt x="900000" y="648000"/>
                </a:lnTo>
                <a:lnTo>
                  <a:pt x="0" y="648000"/>
                </a:lnTo>
                <a:close/>
              </a:path>
            </a:pathLst>
          </a:custGeom>
          <a:solidFill>
            <a:srgbClr val="EFF2F7"/>
          </a:solidFill>
          <a:ln>
            <a:noFill/>
          </a:ln>
        </p:spPr>
        <p:txBody>
          <a:bodyPr rtlCol="0" anchor="ctr"/>
          <a:lstStyle/>
          <a:p>
            <a:pPr algn="ctr"/>
          </a:p>
        </p:txBody>
      </p:sp>
      <p:sp>
        <p:nvSpPr>
          <p:cNvPr id="23" name="Freeform 22"/>
          <p:cNvSpPr/>
          <p:nvPr/>
        </p:nvSpPr>
        <p:spPr>
          <a:xfrm>
            <a:off x="8964000" y="2088000"/>
            <a:ext cx="1836000" cy="648000"/>
          </a:xfrm>
          <a:custGeom>
            <a:avLst/>
            <a:gdLst/>
            <a:ahLst/>
            <a:cxnLst/>
            <a:rect l="l" t="t" r="r" b="b"/>
            <a:pathLst>
              <a:path w="1836000" h="648000">
                <a:moveTo>
                  <a:pt x="0" y="0"/>
                </a:moveTo>
                <a:lnTo>
                  <a:pt x="1656000" y="0"/>
                </a:lnTo>
                <a:lnTo>
                  <a:pt x="1679494" y="1539"/>
                </a:lnTo>
                <a:lnTo>
                  <a:pt x="1702587" y="6133"/>
                </a:lnTo>
                <a:lnTo>
                  <a:pt x="1724883" y="13701"/>
                </a:lnTo>
                <a:lnTo>
                  <a:pt x="1746000" y="24115"/>
                </a:lnTo>
                <a:lnTo>
                  <a:pt x="1765577" y="37196"/>
                </a:lnTo>
                <a:lnTo>
                  <a:pt x="1783279" y="52720"/>
                </a:lnTo>
                <a:lnTo>
                  <a:pt x="1798803" y="70422"/>
                </a:lnTo>
                <a:lnTo>
                  <a:pt x="1811884" y="90000"/>
                </a:lnTo>
                <a:lnTo>
                  <a:pt x="1822298" y="111116"/>
                </a:lnTo>
                <a:lnTo>
                  <a:pt x="1829866" y="133412"/>
                </a:lnTo>
                <a:lnTo>
                  <a:pt x="1834460" y="156505"/>
                </a:lnTo>
                <a:lnTo>
                  <a:pt x="1836000" y="180000"/>
                </a:lnTo>
                <a:lnTo>
                  <a:pt x="1836000" y="468000"/>
                </a:lnTo>
                <a:lnTo>
                  <a:pt x="1834460" y="491494"/>
                </a:lnTo>
                <a:lnTo>
                  <a:pt x="1829866" y="514587"/>
                </a:lnTo>
                <a:lnTo>
                  <a:pt x="1822298" y="536883"/>
                </a:lnTo>
                <a:lnTo>
                  <a:pt x="1811884" y="558000"/>
                </a:lnTo>
                <a:lnTo>
                  <a:pt x="1798803" y="577577"/>
                </a:lnTo>
                <a:lnTo>
                  <a:pt x="1783279" y="595279"/>
                </a:lnTo>
                <a:lnTo>
                  <a:pt x="1765577" y="610803"/>
                </a:lnTo>
                <a:lnTo>
                  <a:pt x="1746000" y="623884"/>
                </a:lnTo>
                <a:lnTo>
                  <a:pt x="1724883" y="634298"/>
                </a:lnTo>
                <a:lnTo>
                  <a:pt x="1702587" y="641866"/>
                </a:lnTo>
                <a:lnTo>
                  <a:pt x="1679494" y="646460"/>
                </a:lnTo>
                <a:lnTo>
                  <a:pt x="1656000" y="648000"/>
                </a:lnTo>
                <a:lnTo>
                  <a:pt x="0" y="648000"/>
                </a:lnTo>
                <a:close/>
              </a:path>
            </a:pathLst>
          </a:custGeom>
          <a:solidFill>
            <a:srgbClr val="EFF2F7"/>
          </a:solidFill>
          <a:ln>
            <a:noFill/>
          </a:ln>
        </p:spPr>
        <p:txBody>
          <a:bodyPr rtlCol="0" anchor="ctr"/>
          <a:lstStyle/>
          <a:p>
            <a:pPr algn="ctr"/>
          </a:p>
        </p:txBody>
      </p:sp>
      <p:sp>
        <p:nvSpPr>
          <p:cNvPr id="24" name="Freeform 23"/>
          <p:cNvSpPr/>
          <p:nvPr/>
        </p:nvSpPr>
        <p:spPr>
          <a:xfrm>
            <a:off x="720000" y="2844000"/>
            <a:ext cx="3312000" cy="648000"/>
          </a:xfrm>
          <a:custGeom>
            <a:avLst/>
            <a:gdLst/>
            <a:ahLst/>
            <a:cxnLst/>
            <a:rect l="l" t="t" r="r" b="b"/>
            <a:pathLst>
              <a:path w="3312000" h="648000">
                <a:moveTo>
                  <a:pt x="0" y="0"/>
                </a:moveTo>
                <a:lnTo>
                  <a:pt x="3132000" y="0"/>
                </a:lnTo>
                <a:lnTo>
                  <a:pt x="3155494" y="1539"/>
                </a:lnTo>
                <a:lnTo>
                  <a:pt x="3178587" y="6133"/>
                </a:lnTo>
                <a:lnTo>
                  <a:pt x="3200883" y="13701"/>
                </a:lnTo>
                <a:lnTo>
                  <a:pt x="3222000" y="24115"/>
                </a:lnTo>
                <a:lnTo>
                  <a:pt x="3241577" y="37196"/>
                </a:lnTo>
                <a:lnTo>
                  <a:pt x="3259279" y="52720"/>
                </a:lnTo>
                <a:lnTo>
                  <a:pt x="3274803" y="70422"/>
                </a:lnTo>
                <a:lnTo>
                  <a:pt x="3287884" y="90000"/>
                </a:lnTo>
                <a:lnTo>
                  <a:pt x="3298298" y="111116"/>
                </a:lnTo>
                <a:lnTo>
                  <a:pt x="3305866" y="133412"/>
                </a:lnTo>
                <a:lnTo>
                  <a:pt x="3310460" y="156505"/>
                </a:lnTo>
                <a:lnTo>
                  <a:pt x="3312000" y="180000"/>
                </a:lnTo>
                <a:lnTo>
                  <a:pt x="3312000" y="468000"/>
                </a:lnTo>
                <a:lnTo>
                  <a:pt x="3310460" y="491494"/>
                </a:lnTo>
                <a:lnTo>
                  <a:pt x="3305866" y="514587"/>
                </a:lnTo>
                <a:lnTo>
                  <a:pt x="3298298" y="536883"/>
                </a:lnTo>
                <a:lnTo>
                  <a:pt x="3287884" y="558000"/>
                </a:lnTo>
                <a:lnTo>
                  <a:pt x="3274803" y="577577"/>
                </a:lnTo>
                <a:lnTo>
                  <a:pt x="3259279" y="595279"/>
                </a:lnTo>
                <a:lnTo>
                  <a:pt x="3241577" y="610803"/>
                </a:lnTo>
                <a:lnTo>
                  <a:pt x="3222000" y="623884"/>
                </a:lnTo>
                <a:lnTo>
                  <a:pt x="3200883" y="634298"/>
                </a:lnTo>
                <a:lnTo>
                  <a:pt x="3178587" y="641866"/>
                </a:lnTo>
                <a:lnTo>
                  <a:pt x="3155494" y="646460"/>
                </a:lnTo>
                <a:lnTo>
                  <a:pt x="3132000" y="648000"/>
                </a:lnTo>
                <a:lnTo>
                  <a:pt x="0" y="648000"/>
                </a:lnTo>
                <a:close/>
              </a:path>
            </a:pathLst>
          </a:custGeom>
          <a:solidFill>
            <a:srgbClr val="FBF0DB"/>
          </a:solidFill>
          <a:ln>
            <a:noFill/>
          </a:ln>
        </p:spPr>
        <p:txBody>
          <a:bodyPr rtlCol="0" anchor="ctr"/>
          <a:lstStyle/>
          <a:p>
            <a:pPr algn="ctr"/>
          </a:p>
        </p:txBody>
      </p:sp>
      <p:sp>
        <p:nvSpPr>
          <p:cNvPr id="25" name="TextBox 24"/>
          <p:cNvSpPr txBox="1"/>
          <p:nvPr/>
        </p:nvSpPr>
        <p:spPr>
          <a:xfrm>
            <a:off x="864000" y="3006000"/>
            <a:ext cx="30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B  </a:t>
            </a:r>
            <a:r>
              <a:rPr sz="1300" b="1">
                <a:solidFill>
                  <a:srgbClr val="13213A"/>
                </a:solidFill>
                <a:latin typeface="Arial"/>
              </a:rPr>
              <a:t>Unga söker trygghet i en orolig tid</a:t>
            </a:r>
          </a:p>
        </p:txBody>
      </p:sp>
      <p:sp>
        <p:nvSpPr>
          <p:cNvPr id="26" name="Freeform 25"/>
          <p:cNvSpPr/>
          <p:nvPr/>
        </p:nvSpPr>
        <p:spPr>
          <a:xfrm>
            <a:off x="4068000" y="2844000"/>
            <a:ext cx="1296000" cy="648000"/>
          </a:xfrm>
          <a:custGeom>
            <a:avLst/>
            <a:gdLst/>
            <a:ahLst/>
            <a:cxnLst/>
            <a:rect l="l" t="t" r="r" b="b"/>
            <a:pathLst>
              <a:path w="1296000" h="648000">
                <a:moveTo>
                  <a:pt x="0" y="0"/>
                </a:moveTo>
                <a:lnTo>
                  <a:pt x="1116000" y="0"/>
                </a:lnTo>
                <a:lnTo>
                  <a:pt x="1139494" y="1539"/>
                </a:lnTo>
                <a:lnTo>
                  <a:pt x="1162587" y="6133"/>
                </a:lnTo>
                <a:lnTo>
                  <a:pt x="1184883" y="13701"/>
                </a:lnTo>
                <a:lnTo>
                  <a:pt x="1206000" y="24115"/>
                </a:lnTo>
                <a:lnTo>
                  <a:pt x="1225577" y="37196"/>
                </a:lnTo>
                <a:lnTo>
                  <a:pt x="1243279" y="52720"/>
                </a:lnTo>
                <a:lnTo>
                  <a:pt x="1258803" y="70422"/>
                </a:lnTo>
                <a:lnTo>
                  <a:pt x="1271884" y="90000"/>
                </a:lnTo>
                <a:lnTo>
                  <a:pt x="1282298" y="111116"/>
                </a:lnTo>
                <a:lnTo>
                  <a:pt x="1289866" y="133412"/>
                </a:lnTo>
                <a:lnTo>
                  <a:pt x="1294460" y="156505"/>
                </a:lnTo>
                <a:lnTo>
                  <a:pt x="1296000" y="180000"/>
                </a:lnTo>
                <a:lnTo>
                  <a:pt x="1296000" y="468000"/>
                </a:lnTo>
                <a:lnTo>
                  <a:pt x="1294460" y="491494"/>
                </a:lnTo>
                <a:lnTo>
                  <a:pt x="1289866" y="514587"/>
                </a:lnTo>
                <a:lnTo>
                  <a:pt x="1282298" y="536883"/>
                </a:lnTo>
                <a:lnTo>
                  <a:pt x="1271884" y="558000"/>
                </a:lnTo>
                <a:lnTo>
                  <a:pt x="1258803" y="577577"/>
                </a:lnTo>
                <a:lnTo>
                  <a:pt x="1243279" y="595279"/>
                </a:lnTo>
                <a:lnTo>
                  <a:pt x="1225577" y="610803"/>
                </a:lnTo>
                <a:lnTo>
                  <a:pt x="1206000" y="623884"/>
                </a:lnTo>
                <a:lnTo>
                  <a:pt x="1184883" y="634298"/>
                </a:lnTo>
                <a:lnTo>
                  <a:pt x="1162587" y="641866"/>
                </a:lnTo>
                <a:lnTo>
                  <a:pt x="1139494" y="646460"/>
                </a:lnTo>
                <a:lnTo>
                  <a:pt x="1116000" y="648000"/>
                </a:lnTo>
                <a:lnTo>
                  <a:pt x="0" y="648000"/>
                </a:lnTo>
                <a:close/>
              </a:path>
            </a:pathLst>
          </a:custGeom>
          <a:solidFill>
            <a:srgbClr val="EFF2F7"/>
          </a:solidFill>
          <a:ln>
            <a:noFill/>
          </a:ln>
        </p:spPr>
        <p:txBody>
          <a:bodyPr rtlCol="0" anchor="ctr"/>
          <a:lstStyle/>
          <a:p>
            <a:pPr algn="ctr"/>
          </a:p>
        </p:txBody>
      </p:sp>
      <p:sp>
        <p:nvSpPr>
          <p:cNvPr id="27" name="Freeform 26"/>
          <p:cNvSpPr/>
          <p:nvPr/>
        </p:nvSpPr>
        <p:spPr>
          <a:xfrm>
            <a:off x="5400000" y="2844000"/>
            <a:ext cx="1224000" cy="648000"/>
          </a:xfrm>
          <a:custGeom>
            <a:avLst/>
            <a:gdLst/>
            <a:ahLst/>
            <a:cxnLst/>
            <a:rect l="l" t="t" r="r" b="b"/>
            <a:pathLst>
              <a:path w="1224000" h="648000">
                <a:moveTo>
                  <a:pt x="0" y="0"/>
                </a:moveTo>
                <a:lnTo>
                  <a:pt x="1044000" y="0"/>
                </a:lnTo>
                <a:lnTo>
                  <a:pt x="1067494" y="1539"/>
                </a:lnTo>
                <a:lnTo>
                  <a:pt x="1090587" y="6133"/>
                </a:lnTo>
                <a:lnTo>
                  <a:pt x="1112883" y="13701"/>
                </a:lnTo>
                <a:lnTo>
                  <a:pt x="1134000" y="24115"/>
                </a:lnTo>
                <a:lnTo>
                  <a:pt x="1153577" y="37196"/>
                </a:lnTo>
                <a:lnTo>
                  <a:pt x="1171279" y="52720"/>
                </a:lnTo>
                <a:lnTo>
                  <a:pt x="1186803" y="70422"/>
                </a:lnTo>
                <a:lnTo>
                  <a:pt x="1199884" y="90000"/>
                </a:lnTo>
                <a:lnTo>
                  <a:pt x="1210298" y="111116"/>
                </a:lnTo>
                <a:lnTo>
                  <a:pt x="1217866" y="133412"/>
                </a:lnTo>
                <a:lnTo>
                  <a:pt x="1222460" y="156505"/>
                </a:lnTo>
                <a:lnTo>
                  <a:pt x="1224000" y="180000"/>
                </a:lnTo>
                <a:lnTo>
                  <a:pt x="1224000" y="468000"/>
                </a:lnTo>
                <a:lnTo>
                  <a:pt x="1222460" y="491494"/>
                </a:lnTo>
                <a:lnTo>
                  <a:pt x="1217866" y="514587"/>
                </a:lnTo>
                <a:lnTo>
                  <a:pt x="1210298" y="536883"/>
                </a:lnTo>
                <a:lnTo>
                  <a:pt x="1199884" y="558000"/>
                </a:lnTo>
                <a:lnTo>
                  <a:pt x="1186803" y="577577"/>
                </a:lnTo>
                <a:lnTo>
                  <a:pt x="1171279" y="595279"/>
                </a:lnTo>
                <a:lnTo>
                  <a:pt x="1153577" y="610803"/>
                </a:lnTo>
                <a:lnTo>
                  <a:pt x="1134000" y="623884"/>
                </a:lnTo>
                <a:lnTo>
                  <a:pt x="1112883" y="634298"/>
                </a:lnTo>
                <a:lnTo>
                  <a:pt x="1090587" y="641866"/>
                </a:lnTo>
                <a:lnTo>
                  <a:pt x="1067494" y="646460"/>
                </a:lnTo>
                <a:lnTo>
                  <a:pt x="1044000" y="648000"/>
                </a:lnTo>
                <a:lnTo>
                  <a:pt x="0" y="648000"/>
                </a:lnTo>
                <a:close/>
              </a:path>
            </a:pathLst>
          </a:custGeom>
          <a:solidFill>
            <a:srgbClr val="EFF2F7"/>
          </a:solidFill>
          <a:ln>
            <a:noFill/>
          </a:ln>
        </p:spPr>
        <p:txBody>
          <a:bodyPr rtlCol="0" anchor="ctr"/>
          <a:lstStyle/>
          <a:p>
            <a:pPr algn="ctr"/>
          </a:p>
        </p:txBody>
      </p:sp>
      <p:sp>
        <p:nvSpPr>
          <p:cNvPr id="28" name="Freeform 27"/>
          <p:cNvSpPr/>
          <p:nvPr/>
        </p:nvSpPr>
        <p:spPr>
          <a:xfrm>
            <a:off x="6660000" y="2844000"/>
            <a:ext cx="1152000" cy="648000"/>
          </a:xfrm>
          <a:custGeom>
            <a:avLst/>
            <a:gdLst/>
            <a:ahLst/>
            <a:cxnLst/>
            <a:rect l="l" t="t" r="r" b="b"/>
            <a:pathLst>
              <a:path w="1152000" h="648000">
                <a:moveTo>
                  <a:pt x="0" y="0"/>
                </a:moveTo>
                <a:lnTo>
                  <a:pt x="972000" y="0"/>
                </a:lnTo>
                <a:lnTo>
                  <a:pt x="995494" y="1539"/>
                </a:lnTo>
                <a:lnTo>
                  <a:pt x="1018587" y="6133"/>
                </a:lnTo>
                <a:lnTo>
                  <a:pt x="1040883" y="13701"/>
                </a:lnTo>
                <a:lnTo>
                  <a:pt x="1062000" y="24115"/>
                </a:lnTo>
                <a:lnTo>
                  <a:pt x="1081577" y="37196"/>
                </a:lnTo>
                <a:lnTo>
                  <a:pt x="1099279" y="52720"/>
                </a:lnTo>
                <a:lnTo>
                  <a:pt x="1114803" y="70422"/>
                </a:lnTo>
                <a:lnTo>
                  <a:pt x="1127884" y="90000"/>
                </a:lnTo>
                <a:lnTo>
                  <a:pt x="1138298" y="111116"/>
                </a:lnTo>
                <a:lnTo>
                  <a:pt x="1145866" y="133412"/>
                </a:lnTo>
                <a:lnTo>
                  <a:pt x="1150460" y="156505"/>
                </a:lnTo>
                <a:lnTo>
                  <a:pt x="1152000" y="180000"/>
                </a:lnTo>
                <a:lnTo>
                  <a:pt x="1152000" y="468000"/>
                </a:lnTo>
                <a:lnTo>
                  <a:pt x="1150460" y="491494"/>
                </a:lnTo>
                <a:lnTo>
                  <a:pt x="1145866" y="514587"/>
                </a:lnTo>
                <a:lnTo>
                  <a:pt x="1138298" y="536883"/>
                </a:lnTo>
                <a:lnTo>
                  <a:pt x="1127884" y="558000"/>
                </a:lnTo>
                <a:lnTo>
                  <a:pt x="1114803" y="577577"/>
                </a:lnTo>
                <a:lnTo>
                  <a:pt x="1099279" y="595279"/>
                </a:lnTo>
                <a:lnTo>
                  <a:pt x="1081577" y="610803"/>
                </a:lnTo>
                <a:lnTo>
                  <a:pt x="1062000" y="623884"/>
                </a:lnTo>
                <a:lnTo>
                  <a:pt x="1040883" y="634298"/>
                </a:lnTo>
                <a:lnTo>
                  <a:pt x="1018587" y="641866"/>
                </a:lnTo>
                <a:lnTo>
                  <a:pt x="995494" y="646460"/>
                </a:lnTo>
                <a:lnTo>
                  <a:pt x="972000" y="648000"/>
                </a:lnTo>
                <a:lnTo>
                  <a:pt x="0" y="648000"/>
                </a:lnTo>
                <a:close/>
              </a:path>
            </a:pathLst>
          </a:custGeom>
          <a:solidFill>
            <a:srgbClr val="EFF2F7"/>
          </a:solidFill>
          <a:ln>
            <a:noFill/>
          </a:ln>
        </p:spPr>
        <p:txBody>
          <a:bodyPr rtlCol="0" anchor="ctr"/>
          <a:lstStyle/>
          <a:p>
            <a:pPr algn="ctr"/>
          </a:p>
        </p:txBody>
      </p:sp>
      <p:sp>
        <p:nvSpPr>
          <p:cNvPr id="29" name="Freeform 28"/>
          <p:cNvSpPr/>
          <p:nvPr/>
        </p:nvSpPr>
        <p:spPr>
          <a:xfrm>
            <a:off x="7848000" y="2844000"/>
            <a:ext cx="1080000" cy="648000"/>
          </a:xfrm>
          <a:custGeom>
            <a:avLst/>
            <a:gdLst/>
            <a:ahLst/>
            <a:cxnLst/>
            <a:rect l="l" t="t" r="r" b="b"/>
            <a:pathLst>
              <a:path w="1080000" h="648000">
                <a:moveTo>
                  <a:pt x="0" y="0"/>
                </a:moveTo>
                <a:lnTo>
                  <a:pt x="900000" y="0"/>
                </a:lnTo>
                <a:lnTo>
                  <a:pt x="923494" y="1539"/>
                </a:lnTo>
                <a:lnTo>
                  <a:pt x="946587" y="6133"/>
                </a:lnTo>
                <a:lnTo>
                  <a:pt x="968883" y="13701"/>
                </a:lnTo>
                <a:lnTo>
                  <a:pt x="990000" y="24115"/>
                </a:lnTo>
                <a:lnTo>
                  <a:pt x="1009577" y="37196"/>
                </a:lnTo>
                <a:lnTo>
                  <a:pt x="1027279" y="52720"/>
                </a:lnTo>
                <a:lnTo>
                  <a:pt x="1042803" y="70422"/>
                </a:lnTo>
                <a:lnTo>
                  <a:pt x="1055884" y="90000"/>
                </a:lnTo>
                <a:lnTo>
                  <a:pt x="1066298" y="111116"/>
                </a:lnTo>
                <a:lnTo>
                  <a:pt x="1073866" y="133412"/>
                </a:lnTo>
                <a:lnTo>
                  <a:pt x="1078460" y="156505"/>
                </a:lnTo>
                <a:lnTo>
                  <a:pt x="1080000" y="180000"/>
                </a:lnTo>
                <a:lnTo>
                  <a:pt x="1080000" y="468000"/>
                </a:lnTo>
                <a:lnTo>
                  <a:pt x="1078460" y="491494"/>
                </a:lnTo>
                <a:lnTo>
                  <a:pt x="1073866" y="514587"/>
                </a:lnTo>
                <a:lnTo>
                  <a:pt x="1066298" y="536883"/>
                </a:lnTo>
                <a:lnTo>
                  <a:pt x="1055884" y="558000"/>
                </a:lnTo>
                <a:lnTo>
                  <a:pt x="1042803" y="577577"/>
                </a:lnTo>
                <a:lnTo>
                  <a:pt x="1027279" y="595279"/>
                </a:lnTo>
                <a:lnTo>
                  <a:pt x="1009577" y="610803"/>
                </a:lnTo>
                <a:lnTo>
                  <a:pt x="990000" y="623884"/>
                </a:lnTo>
                <a:lnTo>
                  <a:pt x="968883" y="634298"/>
                </a:lnTo>
                <a:lnTo>
                  <a:pt x="946587" y="641866"/>
                </a:lnTo>
                <a:lnTo>
                  <a:pt x="923494" y="646460"/>
                </a:lnTo>
                <a:lnTo>
                  <a:pt x="900000" y="648000"/>
                </a:lnTo>
                <a:lnTo>
                  <a:pt x="0" y="648000"/>
                </a:lnTo>
                <a:close/>
              </a:path>
            </a:pathLst>
          </a:custGeom>
          <a:solidFill>
            <a:srgbClr val="EFF2F7"/>
          </a:solidFill>
          <a:ln>
            <a:noFill/>
          </a:ln>
        </p:spPr>
        <p:txBody>
          <a:bodyPr rtlCol="0" anchor="ctr"/>
          <a:lstStyle/>
          <a:p>
            <a:pPr algn="ctr"/>
          </a:p>
        </p:txBody>
      </p:sp>
      <p:sp>
        <p:nvSpPr>
          <p:cNvPr id="30" name="Freeform 29"/>
          <p:cNvSpPr/>
          <p:nvPr/>
        </p:nvSpPr>
        <p:spPr>
          <a:xfrm>
            <a:off x="8964000" y="2844000"/>
            <a:ext cx="1836000" cy="648000"/>
          </a:xfrm>
          <a:custGeom>
            <a:avLst/>
            <a:gdLst/>
            <a:ahLst/>
            <a:cxnLst/>
            <a:rect l="l" t="t" r="r" b="b"/>
            <a:pathLst>
              <a:path w="1836000" h="648000">
                <a:moveTo>
                  <a:pt x="0" y="0"/>
                </a:moveTo>
                <a:lnTo>
                  <a:pt x="1656000" y="0"/>
                </a:lnTo>
                <a:lnTo>
                  <a:pt x="1679494" y="1539"/>
                </a:lnTo>
                <a:lnTo>
                  <a:pt x="1702587" y="6133"/>
                </a:lnTo>
                <a:lnTo>
                  <a:pt x="1724883" y="13701"/>
                </a:lnTo>
                <a:lnTo>
                  <a:pt x="1746000" y="24115"/>
                </a:lnTo>
                <a:lnTo>
                  <a:pt x="1765577" y="37196"/>
                </a:lnTo>
                <a:lnTo>
                  <a:pt x="1783279" y="52720"/>
                </a:lnTo>
                <a:lnTo>
                  <a:pt x="1798803" y="70422"/>
                </a:lnTo>
                <a:lnTo>
                  <a:pt x="1811884" y="90000"/>
                </a:lnTo>
                <a:lnTo>
                  <a:pt x="1822298" y="111116"/>
                </a:lnTo>
                <a:lnTo>
                  <a:pt x="1829866" y="133412"/>
                </a:lnTo>
                <a:lnTo>
                  <a:pt x="1834460" y="156505"/>
                </a:lnTo>
                <a:lnTo>
                  <a:pt x="1836000" y="180000"/>
                </a:lnTo>
                <a:lnTo>
                  <a:pt x="1836000" y="468000"/>
                </a:lnTo>
                <a:lnTo>
                  <a:pt x="1834460" y="491494"/>
                </a:lnTo>
                <a:lnTo>
                  <a:pt x="1829866" y="514587"/>
                </a:lnTo>
                <a:lnTo>
                  <a:pt x="1822298" y="536883"/>
                </a:lnTo>
                <a:lnTo>
                  <a:pt x="1811884" y="558000"/>
                </a:lnTo>
                <a:lnTo>
                  <a:pt x="1798803" y="577577"/>
                </a:lnTo>
                <a:lnTo>
                  <a:pt x="1783279" y="595279"/>
                </a:lnTo>
                <a:lnTo>
                  <a:pt x="1765577" y="610803"/>
                </a:lnTo>
                <a:lnTo>
                  <a:pt x="1746000" y="623884"/>
                </a:lnTo>
                <a:lnTo>
                  <a:pt x="1724883" y="634298"/>
                </a:lnTo>
                <a:lnTo>
                  <a:pt x="1702587" y="641866"/>
                </a:lnTo>
                <a:lnTo>
                  <a:pt x="1679494" y="646460"/>
                </a:lnTo>
                <a:lnTo>
                  <a:pt x="1656000" y="648000"/>
                </a:lnTo>
                <a:lnTo>
                  <a:pt x="0" y="648000"/>
                </a:lnTo>
                <a:close/>
              </a:path>
            </a:pathLst>
          </a:custGeom>
          <a:solidFill>
            <a:srgbClr val="EFF2F7"/>
          </a:solidFill>
          <a:ln>
            <a:noFill/>
          </a:ln>
        </p:spPr>
        <p:txBody>
          <a:bodyPr rtlCol="0" anchor="ctr"/>
          <a:lstStyle/>
          <a:p>
            <a:pPr algn="ctr"/>
          </a:p>
        </p:txBody>
      </p:sp>
      <p:sp>
        <p:nvSpPr>
          <p:cNvPr id="31" name="Freeform 30"/>
          <p:cNvSpPr/>
          <p:nvPr/>
        </p:nvSpPr>
        <p:spPr>
          <a:xfrm>
            <a:off x="720000" y="3600000"/>
            <a:ext cx="3312000" cy="648000"/>
          </a:xfrm>
          <a:custGeom>
            <a:avLst/>
            <a:gdLst/>
            <a:ahLst/>
            <a:cxnLst/>
            <a:rect l="l" t="t" r="r" b="b"/>
            <a:pathLst>
              <a:path w="3312000" h="648000">
                <a:moveTo>
                  <a:pt x="0" y="0"/>
                </a:moveTo>
                <a:lnTo>
                  <a:pt x="3132000" y="0"/>
                </a:lnTo>
                <a:lnTo>
                  <a:pt x="3155494" y="1539"/>
                </a:lnTo>
                <a:lnTo>
                  <a:pt x="3178587" y="6133"/>
                </a:lnTo>
                <a:lnTo>
                  <a:pt x="3200883" y="13701"/>
                </a:lnTo>
                <a:lnTo>
                  <a:pt x="3222000" y="24115"/>
                </a:lnTo>
                <a:lnTo>
                  <a:pt x="3241577" y="37196"/>
                </a:lnTo>
                <a:lnTo>
                  <a:pt x="3259279" y="52720"/>
                </a:lnTo>
                <a:lnTo>
                  <a:pt x="3274803" y="70422"/>
                </a:lnTo>
                <a:lnTo>
                  <a:pt x="3287884" y="90000"/>
                </a:lnTo>
                <a:lnTo>
                  <a:pt x="3298298" y="111116"/>
                </a:lnTo>
                <a:lnTo>
                  <a:pt x="3305866" y="133412"/>
                </a:lnTo>
                <a:lnTo>
                  <a:pt x="3310460" y="156505"/>
                </a:lnTo>
                <a:lnTo>
                  <a:pt x="3312000" y="180000"/>
                </a:lnTo>
                <a:lnTo>
                  <a:pt x="3312000" y="468000"/>
                </a:lnTo>
                <a:lnTo>
                  <a:pt x="3310460" y="491494"/>
                </a:lnTo>
                <a:lnTo>
                  <a:pt x="3305866" y="514587"/>
                </a:lnTo>
                <a:lnTo>
                  <a:pt x="3298298" y="536883"/>
                </a:lnTo>
                <a:lnTo>
                  <a:pt x="3287884" y="558000"/>
                </a:lnTo>
                <a:lnTo>
                  <a:pt x="3274803" y="577577"/>
                </a:lnTo>
                <a:lnTo>
                  <a:pt x="3259279" y="595279"/>
                </a:lnTo>
                <a:lnTo>
                  <a:pt x="3241577" y="610803"/>
                </a:lnTo>
                <a:lnTo>
                  <a:pt x="3222000" y="623884"/>
                </a:lnTo>
                <a:lnTo>
                  <a:pt x="3200883" y="634298"/>
                </a:lnTo>
                <a:lnTo>
                  <a:pt x="3178587" y="641866"/>
                </a:lnTo>
                <a:lnTo>
                  <a:pt x="3155494" y="646460"/>
                </a:lnTo>
                <a:lnTo>
                  <a:pt x="3132000" y="648000"/>
                </a:lnTo>
                <a:lnTo>
                  <a:pt x="0" y="648000"/>
                </a:lnTo>
                <a:close/>
              </a:path>
            </a:pathLst>
          </a:custGeom>
          <a:solidFill>
            <a:srgbClr val="FBF0DB"/>
          </a:solidFill>
          <a:ln>
            <a:noFill/>
          </a:ln>
        </p:spPr>
        <p:txBody>
          <a:bodyPr rtlCol="0" anchor="ctr"/>
          <a:lstStyle/>
          <a:p>
            <a:pPr algn="ctr"/>
          </a:p>
        </p:txBody>
      </p:sp>
      <p:sp>
        <p:nvSpPr>
          <p:cNvPr id="32" name="TextBox 31"/>
          <p:cNvSpPr txBox="1"/>
          <p:nvPr/>
        </p:nvSpPr>
        <p:spPr>
          <a:xfrm>
            <a:off x="864000" y="3762000"/>
            <a:ext cx="30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C  </a:t>
            </a:r>
            <a:r>
              <a:rPr sz="1300" b="1">
                <a:solidFill>
                  <a:srgbClr val="13213A"/>
                </a:solidFill>
                <a:latin typeface="Arial"/>
              </a:rPr>
              <a:t>Det finns fler som kan gå med</a:t>
            </a:r>
          </a:p>
        </p:txBody>
      </p:sp>
      <p:sp>
        <p:nvSpPr>
          <p:cNvPr id="33" name="Freeform 32"/>
          <p:cNvSpPr/>
          <p:nvPr/>
        </p:nvSpPr>
        <p:spPr>
          <a:xfrm>
            <a:off x="4068000" y="3600000"/>
            <a:ext cx="1296000" cy="648000"/>
          </a:xfrm>
          <a:custGeom>
            <a:avLst/>
            <a:gdLst/>
            <a:ahLst/>
            <a:cxnLst/>
            <a:rect l="l" t="t" r="r" b="b"/>
            <a:pathLst>
              <a:path w="1296000" h="648000">
                <a:moveTo>
                  <a:pt x="0" y="0"/>
                </a:moveTo>
                <a:lnTo>
                  <a:pt x="1116000" y="0"/>
                </a:lnTo>
                <a:lnTo>
                  <a:pt x="1139494" y="1539"/>
                </a:lnTo>
                <a:lnTo>
                  <a:pt x="1162587" y="6133"/>
                </a:lnTo>
                <a:lnTo>
                  <a:pt x="1184883" y="13701"/>
                </a:lnTo>
                <a:lnTo>
                  <a:pt x="1206000" y="24115"/>
                </a:lnTo>
                <a:lnTo>
                  <a:pt x="1225577" y="37196"/>
                </a:lnTo>
                <a:lnTo>
                  <a:pt x="1243279" y="52720"/>
                </a:lnTo>
                <a:lnTo>
                  <a:pt x="1258803" y="70422"/>
                </a:lnTo>
                <a:lnTo>
                  <a:pt x="1271884" y="90000"/>
                </a:lnTo>
                <a:lnTo>
                  <a:pt x="1282298" y="111116"/>
                </a:lnTo>
                <a:lnTo>
                  <a:pt x="1289866" y="133412"/>
                </a:lnTo>
                <a:lnTo>
                  <a:pt x="1294460" y="156505"/>
                </a:lnTo>
                <a:lnTo>
                  <a:pt x="1296000" y="180000"/>
                </a:lnTo>
                <a:lnTo>
                  <a:pt x="1296000" y="468000"/>
                </a:lnTo>
                <a:lnTo>
                  <a:pt x="1294460" y="491494"/>
                </a:lnTo>
                <a:lnTo>
                  <a:pt x="1289866" y="514587"/>
                </a:lnTo>
                <a:lnTo>
                  <a:pt x="1282298" y="536883"/>
                </a:lnTo>
                <a:lnTo>
                  <a:pt x="1271884" y="558000"/>
                </a:lnTo>
                <a:lnTo>
                  <a:pt x="1258803" y="577577"/>
                </a:lnTo>
                <a:lnTo>
                  <a:pt x="1243279" y="595279"/>
                </a:lnTo>
                <a:lnTo>
                  <a:pt x="1225577" y="610803"/>
                </a:lnTo>
                <a:lnTo>
                  <a:pt x="1206000" y="623884"/>
                </a:lnTo>
                <a:lnTo>
                  <a:pt x="1184883" y="634298"/>
                </a:lnTo>
                <a:lnTo>
                  <a:pt x="1162587" y="641866"/>
                </a:lnTo>
                <a:lnTo>
                  <a:pt x="1139494" y="646460"/>
                </a:lnTo>
                <a:lnTo>
                  <a:pt x="1116000" y="648000"/>
                </a:lnTo>
                <a:lnTo>
                  <a:pt x="0" y="648000"/>
                </a:lnTo>
                <a:close/>
              </a:path>
            </a:pathLst>
          </a:custGeom>
          <a:solidFill>
            <a:srgbClr val="EFF2F7"/>
          </a:solidFill>
          <a:ln>
            <a:noFill/>
          </a:ln>
        </p:spPr>
        <p:txBody>
          <a:bodyPr rtlCol="0" anchor="ctr"/>
          <a:lstStyle/>
          <a:p>
            <a:pPr algn="ctr"/>
          </a:p>
        </p:txBody>
      </p:sp>
      <p:sp>
        <p:nvSpPr>
          <p:cNvPr id="34" name="Freeform 33"/>
          <p:cNvSpPr/>
          <p:nvPr/>
        </p:nvSpPr>
        <p:spPr>
          <a:xfrm>
            <a:off x="5400000" y="3600000"/>
            <a:ext cx="1224000" cy="648000"/>
          </a:xfrm>
          <a:custGeom>
            <a:avLst/>
            <a:gdLst/>
            <a:ahLst/>
            <a:cxnLst/>
            <a:rect l="l" t="t" r="r" b="b"/>
            <a:pathLst>
              <a:path w="1224000" h="648000">
                <a:moveTo>
                  <a:pt x="0" y="0"/>
                </a:moveTo>
                <a:lnTo>
                  <a:pt x="1044000" y="0"/>
                </a:lnTo>
                <a:lnTo>
                  <a:pt x="1067494" y="1539"/>
                </a:lnTo>
                <a:lnTo>
                  <a:pt x="1090587" y="6133"/>
                </a:lnTo>
                <a:lnTo>
                  <a:pt x="1112883" y="13701"/>
                </a:lnTo>
                <a:lnTo>
                  <a:pt x="1134000" y="24115"/>
                </a:lnTo>
                <a:lnTo>
                  <a:pt x="1153577" y="37196"/>
                </a:lnTo>
                <a:lnTo>
                  <a:pt x="1171279" y="52720"/>
                </a:lnTo>
                <a:lnTo>
                  <a:pt x="1186803" y="70422"/>
                </a:lnTo>
                <a:lnTo>
                  <a:pt x="1199884" y="90000"/>
                </a:lnTo>
                <a:lnTo>
                  <a:pt x="1210298" y="111116"/>
                </a:lnTo>
                <a:lnTo>
                  <a:pt x="1217866" y="133412"/>
                </a:lnTo>
                <a:lnTo>
                  <a:pt x="1222460" y="156505"/>
                </a:lnTo>
                <a:lnTo>
                  <a:pt x="1224000" y="180000"/>
                </a:lnTo>
                <a:lnTo>
                  <a:pt x="1224000" y="468000"/>
                </a:lnTo>
                <a:lnTo>
                  <a:pt x="1222460" y="491494"/>
                </a:lnTo>
                <a:lnTo>
                  <a:pt x="1217866" y="514587"/>
                </a:lnTo>
                <a:lnTo>
                  <a:pt x="1210298" y="536883"/>
                </a:lnTo>
                <a:lnTo>
                  <a:pt x="1199884" y="558000"/>
                </a:lnTo>
                <a:lnTo>
                  <a:pt x="1186803" y="577577"/>
                </a:lnTo>
                <a:lnTo>
                  <a:pt x="1171279" y="595279"/>
                </a:lnTo>
                <a:lnTo>
                  <a:pt x="1153577" y="610803"/>
                </a:lnTo>
                <a:lnTo>
                  <a:pt x="1134000" y="623884"/>
                </a:lnTo>
                <a:lnTo>
                  <a:pt x="1112883" y="634298"/>
                </a:lnTo>
                <a:lnTo>
                  <a:pt x="1090587" y="641866"/>
                </a:lnTo>
                <a:lnTo>
                  <a:pt x="1067494" y="646460"/>
                </a:lnTo>
                <a:lnTo>
                  <a:pt x="1044000" y="648000"/>
                </a:lnTo>
                <a:lnTo>
                  <a:pt x="0" y="648000"/>
                </a:lnTo>
                <a:close/>
              </a:path>
            </a:pathLst>
          </a:custGeom>
          <a:solidFill>
            <a:srgbClr val="EFF2F7"/>
          </a:solidFill>
          <a:ln>
            <a:noFill/>
          </a:ln>
        </p:spPr>
        <p:txBody>
          <a:bodyPr rtlCol="0" anchor="ctr"/>
          <a:lstStyle/>
          <a:p>
            <a:pPr algn="ctr"/>
          </a:p>
        </p:txBody>
      </p:sp>
      <p:sp>
        <p:nvSpPr>
          <p:cNvPr id="35" name="Freeform 34"/>
          <p:cNvSpPr/>
          <p:nvPr/>
        </p:nvSpPr>
        <p:spPr>
          <a:xfrm>
            <a:off x="6660000" y="3600000"/>
            <a:ext cx="1152000" cy="648000"/>
          </a:xfrm>
          <a:custGeom>
            <a:avLst/>
            <a:gdLst/>
            <a:ahLst/>
            <a:cxnLst/>
            <a:rect l="l" t="t" r="r" b="b"/>
            <a:pathLst>
              <a:path w="1152000" h="648000">
                <a:moveTo>
                  <a:pt x="0" y="0"/>
                </a:moveTo>
                <a:lnTo>
                  <a:pt x="972000" y="0"/>
                </a:lnTo>
                <a:lnTo>
                  <a:pt x="995494" y="1539"/>
                </a:lnTo>
                <a:lnTo>
                  <a:pt x="1018587" y="6133"/>
                </a:lnTo>
                <a:lnTo>
                  <a:pt x="1040883" y="13701"/>
                </a:lnTo>
                <a:lnTo>
                  <a:pt x="1062000" y="24115"/>
                </a:lnTo>
                <a:lnTo>
                  <a:pt x="1081577" y="37196"/>
                </a:lnTo>
                <a:lnTo>
                  <a:pt x="1099279" y="52720"/>
                </a:lnTo>
                <a:lnTo>
                  <a:pt x="1114803" y="70422"/>
                </a:lnTo>
                <a:lnTo>
                  <a:pt x="1127884" y="90000"/>
                </a:lnTo>
                <a:lnTo>
                  <a:pt x="1138298" y="111116"/>
                </a:lnTo>
                <a:lnTo>
                  <a:pt x="1145866" y="133412"/>
                </a:lnTo>
                <a:lnTo>
                  <a:pt x="1150460" y="156505"/>
                </a:lnTo>
                <a:lnTo>
                  <a:pt x="1152000" y="180000"/>
                </a:lnTo>
                <a:lnTo>
                  <a:pt x="1152000" y="468000"/>
                </a:lnTo>
                <a:lnTo>
                  <a:pt x="1150460" y="491494"/>
                </a:lnTo>
                <a:lnTo>
                  <a:pt x="1145866" y="514587"/>
                </a:lnTo>
                <a:lnTo>
                  <a:pt x="1138298" y="536883"/>
                </a:lnTo>
                <a:lnTo>
                  <a:pt x="1127884" y="558000"/>
                </a:lnTo>
                <a:lnTo>
                  <a:pt x="1114803" y="577577"/>
                </a:lnTo>
                <a:lnTo>
                  <a:pt x="1099279" y="595279"/>
                </a:lnTo>
                <a:lnTo>
                  <a:pt x="1081577" y="610803"/>
                </a:lnTo>
                <a:lnTo>
                  <a:pt x="1062000" y="623884"/>
                </a:lnTo>
                <a:lnTo>
                  <a:pt x="1040883" y="634298"/>
                </a:lnTo>
                <a:lnTo>
                  <a:pt x="1018587" y="641866"/>
                </a:lnTo>
                <a:lnTo>
                  <a:pt x="995494" y="646460"/>
                </a:lnTo>
                <a:lnTo>
                  <a:pt x="972000" y="648000"/>
                </a:lnTo>
                <a:lnTo>
                  <a:pt x="0" y="648000"/>
                </a:lnTo>
                <a:close/>
              </a:path>
            </a:pathLst>
          </a:custGeom>
          <a:solidFill>
            <a:srgbClr val="EFF2F7"/>
          </a:solidFill>
          <a:ln>
            <a:noFill/>
          </a:ln>
        </p:spPr>
        <p:txBody>
          <a:bodyPr rtlCol="0" anchor="ctr"/>
          <a:lstStyle/>
          <a:p>
            <a:pPr algn="ctr"/>
          </a:p>
        </p:txBody>
      </p:sp>
      <p:sp>
        <p:nvSpPr>
          <p:cNvPr id="36" name="Freeform 35"/>
          <p:cNvSpPr/>
          <p:nvPr/>
        </p:nvSpPr>
        <p:spPr>
          <a:xfrm>
            <a:off x="7848000" y="3600000"/>
            <a:ext cx="1080000" cy="648000"/>
          </a:xfrm>
          <a:custGeom>
            <a:avLst/>
            <a:gdLst/>
            <a:ahLst/>
            <a:cxnLst/>
            <a:rect l="l" t="t" r="r" b="b"/>
            <a:pathLst>
              <a:path w="1080000" h="648000">
                <a:moveTo>
                  <a:pt x="0" y="0"/>
                </a:moveTo>
                <a:lnTo>
                  <a:pt x="900000" y="0"/>
                </a:lnTo>
                <a:lnTo>
                  <a:pt x="923494" y="1539"/>
                </a:lnTo>
                <a:lnTo>
                  <a:pt x="946587" y="6133"/>
                </a:lnTo>
                <a:lnTo>
                  <a:pt x="968883" y="13701"/>
                </a:lnTo>
                <a:lnTo>
                  <a:pt x="990000" y="24115"/>
                </a:lnTo>
                <a:lnTo>
                  <a:pt x="1009577" y="37196"/>
                </a:lnTo>
                <a:lnTo>
                  <a:pt x="1027279" y="52720"/>
                </a:lnTo>
                <a:lnTo>
                  <a:pt x="1042803" y="70422"/>
                </a:lnTo>
                <a:lnTo>
                  <a:pt x="1055884" y="90000"/>
                </a:lnTo>
                <a:lnTo>
                  <a:pt x="1066298" y="111116"/>
                </a:lnTo>
                <a:lnTo>
                  <a:pt x="1073866" y="133412"/>
                </a:lnTo>
                <a:lnTo>
                  <a:pt x="1078460" y="156505"/>
                </a:lnTo>
                <a:lnTo>
                  <a:pt x="1080000" y="180000"/>
                </a:lnTo>
                <a:lnTo>
                  <a:pt x="1080000" y="468000"/>
                </a:lnTo>
                <a:lnTo>
                  <a:pt x="1078460" y="491494"/>
                </a:lnTo>
                <a:lnTo>
                  <a:pt x="1073866" y="514587"/>
                </a:lnTo>
                <a:lnTo>
                  <a:pt x="1066298" y="536883"/>
                </a:lnTo>
                <a:lnTo>
                  <a:pt x="1055884" y="558000"/>
                </a:lnTo>
                <a:lnTo>
                  <a:pt x="1042803" y="577577"/>
                </a:lnTo>
                <a:lnTo>
                  <a:pt x="1027279" y="595279"/>
                </a:lnTo>
                <a:lnTo>
                  <a:pt x="1009577" y="610803"/>
                </a:lnTo>
                <a:lnTo>
                  <a:pt x="990000" y="623884"/>
                </a:lnTo>
                <a:lnTo>
                  <a:pt x="968883" y="634298"/>
                </a:lnTo>
                <a:lnTo>
                  <a:pt x="946587" y="641866"/>
                </a:lnTo>
                <a:lnTo>
                  <a:pt x="923494" y="646460"/>
                </a:lnTo>
                <a:lnTo>
                  <a:pt x="900000" y="648000"/>
                </a:lnTo>
                <a:lnTo>
                  <a:pt x="0" y="648000"/>
                </a:lnTo>
                <a:close/>
              </a:path>
            </a:pathLst>
          </a:custGeom>
          <a:solidFill>
            <a:srgbClr val="EFF2F7"/>
          </a:solidFill>
          <a:ln>
            <a:noFill/>
          </a:ln>
        </p:spPr>
        <p:txBody>
          <a:bodyPr rtlCol="0" anchor="ctr"/>
          <a:lstStyle/>
          <a:p>
            <a:pPr algn="ctr"/>
          </a:p>
        </p:txBody>
      </p:sp>
      <p:sp>
        <p:nvSpPr>
          <p:cNvPr id="37" name="Freeform 36"/>
          <p:cNvSpPr/>
          <p:nvPr/>
        </p:nvSpPr>
        <p:spPr>
          <a:xfrm>
            <a:off x="8964000" y="3600000"/>
            <a:ext cx="1836000" cy="648000"/>
          </a:xfrm>
          <a:custGeom>
            <a:avLst/>
            <a:gdLst/>
            <a:ahLst/>
            <a:cxnLst/>
            <a:rect l="l" t="t" r="r" b="b"/>
            <a:pathLst>
              <a:path w="1836000" h="648000">
                <a:moveTo>
                  <a:pt x="0" y="0"/>
                </a:moveTo>
                <a:lnTo>
                  <a:pt x="1656000" y="0"/>
                </a:lnTo>
                <a:lnTo>
                  <a:pt x="1679494" y="1539"/>
                </a:lnTo>
                <a:lnTo>
                  <a:pt x="1702587" y="6133"/>
                </a:lnTo>
                <a:lnTo>
                  <a:pt x="1724883" y="13701"/>
                </a:lnTo>
                <a:lnTo>
                  <a:pt x="1746000" y="24115"/>
                </a:lnTo>
                <a:lnTo>
                  <a:pt x="1765577" y="37196"/>
                </a:lnTo>
                <a:lnTo>
                  <a:pt x="1783279" y="52720"/>
                </a:lnTo>
                <a:lnTo>
                  <a:pt x="1798803" y="70422"/>
                </a:lnTo>
                <a:lnTo>
                  <a:pt x="1811884" y="90000"/>
                </a:lnTo>
                <a:lnTo>
                  <a:pt x="1822298" y="111116"/>
                </a:lnTo>
                <a:lnTo>
                  <a:pt x="1829866" y="133412"/>
                </a:lnTo>
                <a:lnTo>
                  <a:pt x="1834460" y="156505"/>
                </a:lnTo>
                <a:lnTo>
                  <a:pt x="1836000" y="180000"/>
                </a:lnTo>
                <a:lnTo>
                  <a:pt x="1836000" y="468000"/>
                </a:lnTo>
                <a:lnTo>
                  <a:pt x="1834460" y="491494"/>
                </a:lnTo>
                <a:lnTo>
                  <a:pt x="1829866" y="514587"/>
                </a:lnTo>
                <a:lnTo>
                  <a:pt x="1822298" y="536883"/>
                </a:lnTo>
                <a:lnTo>
                  <a:pt x="1811884" y="558000"/>
                </a:lnTo>
                <a:lnTo>
                  <a:pt x="1798803" y="577577"/>
                </a:lnTo>
                <a:lnTo>
                  <a:pt x="1783279" y="595279"/>
                </a:lnTo>
                <a:lnTo>
                  <a:pt x="1765577" y="610803"/>
                </a:lnTo>
                <a:lnTo>
                  <a:pt x="1746000" y="623884"/>
                </a:lnTo>
                <a:lnTo>
                  <a:pt x="1724883" y="634298"/>
                </a:lnTo>
                <a:lnTo>
                  <a:pt x="1702587" y="641866"/>
                </a:lnTo>
                <a:lnTo>
                  <a:pt x="1679494" y="646460"/>
                </a:lnTo>
                <a:lnTo>
                  <a:pt x="1656000" y="648000"/>
                </a:lnTo>
                <a:lnTo>
                  <a:pt x="0" y="648000"/>
                </a:lnTo>
                <a:close/>
              </a:path>
            </a:pathLst>
          </a:custGeom>
          <a:solidFill>
            <a:srgbClr val="EFF2F7"/>
          </a:solidFill>
          <a:ln>
            <a:noFill/>
          </a:ln>
        </p:spPr>
        <p:txBody>
          <a:bodyPr rtlCol="0" anchor="ctr"/>
          <a:lstStyle/>
          <a:p>
            <a:pPr algn="ctr"/>
          </a:p>
        </p:txBody>
      </p:sp>
      <p:sp>
        <p:nvSpPr>
          <p:cNvPr id="38" name="Freeform 37"/>
          <p:cNvSpPr/>
          <p:nvPr/>
        </p:nvSpPr>
        <p:spPr>
          <a:xfrm>
            <a:off x="720000" y="4356000"/>
            <a:ext cx="3312000" cy="648000"/>
          </a:xfrm>
          <a:custGeom>
            <a:avLst/>
            <a:gdLst/>
            <a:ahLst/>
            <a:cxnLst/>
            <a:rect l="l" t="t" r="r" b="b"/>
            <a:pathLst>
              <a:path w="3312000" h="648000">
                <a:moveTo>
                  <a:pt x="0" y="0"/>
                </a:moveTo>
                <a:lnTo>
                  <a:pt x="3132000" y="0"/>
                </a:lnTo>
                <a:lnTo>
                  <a:pt x="3155494" y="1539"/>
                </a:lnTo>
                <a:lnTo>
                  <a:pt x="3178587" y="6133"/>
                </a:lnTo>
                <a:lnTo>
                  <a:pt x="3200883" y="13701"/>
                </a:lnTo>
                <a:lnTo>
                  <a:pt x="3222000" y="24115"/>
                </a:lnTo>
                <a:lnTo>
                  <a:pt x="3241577" y="37196"/>
                </a:lnTo>
                <a:lnTo>
                  <a:pt x="3259279" y="52720"/>
                </a:lnTo>
                <a:lnTo>
                  <a:pt x="3274803" y="70422"/>
                </a:lnTo>
                <a:lnTo>
                  <a:pt x="3287884" y="90000"/>
                </a:lnTo>
                <a:lnTo>
                  <a:pt x="3298298" y="111116"/>
                </a:lnTo>
                <a:lnTo>
                  <a:pt x="3305866" y="133412"/>
                </a:lnTo>
                <a:lnTo>
                  <a:pt x="3310460" y="156505"/>
                </a:lnTo>
                <a:lnTo>
                  <a:pt x="3312000" y="180000"/>
                </a:lnTo>
                <a:lnTo>
                  <a:pt x="3312000" y="468000"/>
                </a:lnTo>
                <a:lnTo>
                  <a:pt x="3310460" y="491494"/>
                </a:lnTo>
                <a:lnTo>
                  <a:pt x="3305866" y="514587"/>
                </a:lnTo>
                <a:lnTo>
                  <a:pt x="3298298" y="536883"/>
                </a:lnTo>
                <a:lnTo>
                  <a:pt x="3287884" y="558000"/>
                </a:lnTo>
                <a:lnTo>
                  <a:pt x="3274803" y="577577"/>
                </a:lnTo>
                <a:lnTo>
                  <a:pt x="3259279" y="595279"/>
                </a:lnTo>
                <a:lnTo>
                  <a:pt x="3241577" y="610803"/>
                </a:lnTo>
                <a:lnTo>
                  <a:pt x="3222000" y="623884"/>
                </a:lnTo>
                <a:lnTo>
                  <a:pt x="3200883" y="634298"/>
                </a:lnTo>
                <a:lnTo>
                  <a:pt x="3178587" y="641866"/>
                </a:lnTo>
                <a:lnTo>
                  <a:pt x="3155494" y="646460"/>
                </a:lnTo>
                <a:lnTo>
                  <a:pt x="3132000" y="648000"/>
                </a:lnTo>
                <a:lnTo>
                  <a:pt x="0" y="648000"/>
                </a:lnTo>
                <a:close/>
              </a:path>
            </a:pathLst>
          </a:custGeom>
          <a:solidFill>
            <a:srgbClr val="FBF0DB"/>
          </a:solidFill>
          <a:ln>
            <a:noFill/>
          </a:ln>
        </p:spPr>
        <p:txBody>
          <a:bodyPr rtlCol="0" anchor="ctr"/>
          <a:lstStyle/>
          <a:p>
            <a:pPr algn="ctr"/>
          </a:p>
        </p:txBody>
      </p:sp>
      <p:sp>
        <p:nvSpPr>
          <p:cNvPr id="39" name="TextBox 38"/>
          <p:cNvSpPr txBox="1"/>
          <p:nvPr/>
        </p:nvSpPr>
        <p:spPr>
          <a:xfrm>
            <a:off x="864000" y="4518000"/>
            <a:ext cx="3096000" cy="360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D  </a:t>
            </a:r>
            <a:r>
              <a:rPr sz="1300" b="1">
                <a:solidFill>
                  <a:srgbClr val="13213A"/>
                </a:solidFill>
                <a:latin typeface="Arial"/>
              </a:rPr>
              <a:t>Unga män hittar tron på nätet</a:t>
            </a:r>
          </a:p>
        </p:txBody>
      </p:sp>
      <p:sp>
        <p:nvSpPr>
          <p:cNvPr id="40" name="Freeform 39"/>
          <p:cNvSpPr/>
          <p:nvPr/>
        </p:nvSpPr>
        <p:spPr>
          <a:xfrm>
            <a:off x="4068000" y="4356000"/>
            <a:ext cx="1296000" cy="648000"/>
          </a:xfrm>
          <a:custGeom>
            <a:avLst/>
            <a:gdLst/>
            <a:ahLst/>
            <a:cxnLst/>
            <a:rect l="l" t="t" r="r" b="b"/>
            <a:pathLst>
              <a:path w="1296000" h="648000">
                <a:moveTo>
                  <a:pt x="0" y="0"/>
                </a:moveTo>
                <a:lnTo>
                  <a:pt x="1116000" y="0"/>
                </a:lnTo>
                <a:lnTo>
                  <a:pt x="1139494" y="1539"/>
                </a:lnTo>
                <a:lnTo>
                  <a:pt x="1162587" y="6133"/>
                </a:lnTo>
                <a:lnTo>
                  <a:pt x="1184883" y="13701"/>
                </a:lnTo>
                <a:lnTo>
                  <a:pt x="1206000" y="24115"/>
                </a:lnTo>
                <a:lnTo>
                  <a:pt x="1225577" y="37196"/>
                </a:lnTo>
                <a:lnTo>
                  <a:pt x="1243279" y="52720"/>
                </a:lnTo>
                <a:lnTo>
                  <a:pt x="1258803" y="70422"/>
                </a:lnTo>
                <a:lnTo>
                  <a:pt x="1271884" y="90000"/>
                </a:lnTo>
                <a:lnTo>
                  <a:pt x="1282298" y="111116"/>
                </a:lnTo>
                <a:lnTo>
                  <a:pt x="1289866" y="133412"/>
                </a:lnTo>
                <a:lnTo>
                  <a:pt x="1294460" y="156505"/>
                </a:lnTo>
                <a:lnTo>
                  <a:pt x="1296000" y="180000"/>
                </a:lnTo>
                <a:lnTo>
                  <a:pt x="1296000" y="468000"/>
                </a:lnTo>
                <a:lnTo>
                  <a:pt x="1294460" y="491494"/>
                </a:lnTo>
                <a:lnTo>
                  <a:pt x="1289866" y="514587"/>
                </a:lnTo>
                <a:lnTo>
                  <a:pt x="1282298" y="536883"/>
                </a:lnTo>
                <a:lnTo>
                  <a:pt x="1271884" y="558000"/>
                </a:lnTo>
                <a:lnTo>
                  <a:pt x="1258803" y="577577"/>
                </a:lnTo>
                <a:lnTo>
                  <a:pt x="1243279" y="595279"/>
                </a:lnTo>
                <a:lnTo>
                  <a:pt x="1225577" y="610803"/>
                </a:lnTo>
                <a:lnTo>
                  <a:pt x="1206000" y="623884"/>
                </a:lnTo>
                <a:lnTo>
                  <a:pt x="1184883" y="634298"/>
                </a:lnTo>
                <a:lnTo>
                  <a:pt x="1162587" y="641866"/>
                </a:lnTo>
                <a:lnTo>
                  <a:pt x="1139494" y="646460"/>
                </a:lnTo>
                <a:lnTo>
                  <a:pt x="1116000" y="648000"/>
                </a:lnTo>
                <a:lnTo>
                  <a:pt x="0" y="648000"/>
                </a:lnTo>
                <a:close/>
              </a:path>
            </a:pathLst>
          </a:custGeom>
          <a:solidFill>
            <a:srgbClr val="EFF2F7"/>
          </a:solidFill>
          <a:ln>
            <a:noFill/>
          </a:ln>
        </p:spPr>
        <p:txBody>
          <a:bodyPr rtlCol="0" anchor="ctr"/>
          <a:lstStyle/>
          <a:p>
            <a:pPr algn="ctr"/>
          </a:p>
        </p:txBody>
      </p:sp>
      <p:sp>
        <p:nvSpPr>
          <p:cNvPr id="41" name="Freeform 40"/>
          <p:cNvSpPr/>
          <p:nvPr/>
        </p:nvSpPr>
        <p:spPr>
          <a:xfrm>
            <a:off x="5400000" y="4356000"/>
            <a:ext cx="1224000" cy="648000"/>
          </a:xfrm>
          <a:custGeom>
            <a:avLst/>
            <a:gdLst/>
            <a:ahLst/>
            <a:cxnLst/>
            <a:rect l="l" t="t" r="r" b="b"/>
            <a:pathLst>
              <a:path w="1224000" h="648000">
                <a:moveTo>
                  <a:pt x="0" y="0"/>
                </a:moveTo>
                <a:lnTo>
                  <a:pt x="1044000" y="0"/>
                </a:lnTo>
                <a:lnTo>
                  <a:pt x="1067494" y="1539"/>
                </a:lnTo>
                <a:lnTo>
                  <a:pt x="1090587" y="6133"/>
                </a:lnTo>
                <a:lnTo>
                  <a:pt x="1112883" y="13701"/>
                </a:lnTo>
                <a:lnTo>
                  <a:pt x="1134000" y="24115"/>
                </a:lnTo>
                <a:lnTo>
                  <a:pt x="1153577" y="37196"/>
                </a:lnTo>
                <a:lnTo>
                  <a:pt x="1171279" y="52720"/>
                </a:lnTo>
                <a:lnTo>
                  <a:pt x="1186803" y="70422"/>
                </a:lnTo>
                <a:lnTo>
                  <a:pt x="1199884" y="90000"/>
                </a:lnTo>
                <a:lnTo>
                  <a:pt x="1210298" y="111116"/>
                </a:lnTo>
                <a:lnTo>
                  <a:pt x="1217866" y="133412"/>
                </a:lnTo>
                <a:lnTo>
                  <a:pt x="1222460" y="156505"/>
                </a:lnTo>
                <a:lnTo>
                  <a:pt x="1224000" y="180000"/>
                </a:lnTo>
                <a:lnTo>
                  <a:pt x="1224000" y="468000"/>
                </a:lnTo>
                <a:lnTo>
                  <a:pt x="1222460" y="491494"/>
                </a:lnTo>
                <a:lnTo>
                  <a:pt x="1217866" y="514587"/>
                </a:lnTo>
                <a:lnTo>
                  <a:pt x="1210298" y="536883"/>
                </a:lnTo>
                <a:lnTo>
                  <a:pt x="1199884" y="558000"/>
                </a:lnTo>
                <a:lnTo>
                  <a:pt x="1186803" y="577577"/>
                </a:lnTo>
                <a:lnTo>
                  <a:pt x="1171279" y="595279"/>
                </a:lnTo>
                <a:lnTo>
                  <a:pt x="1153577" y="610803"/>
                </a:lnTo>
                <a:lnTo>
                  <a:pt x="1134000" y="623884"/>
                </a:lnTo>
                <a:lnTo>
                  <a:pt x="1112883" y="634298"/>
                </a:lnTo>
                <a:lnTo>
                  <a:pt x="1090587" y="641866"/>
                </a:lnTo>
                <a:lnTo>
                  <a:pt x="1067494" y="646460"/>
                </a:lnTo>
                <a:lnTo>
                  <a:pt x="1044000" y="648000"/>
                </a:lnTo>
                <a:lnTo>
                  <a:pt x="0" y="648000"/>
                </a:lnTo>
                <a:close/>
              </a:path>
            </a:pathLst>
          </a:custGeom>
          <a:solidFill>
            <a:srgbClr val="EFF2F7"/>
          </a:solidFill>
          <a:ln>
            <a:noFill/>
          </a:ln>
        </p:spPr>
        <p:txBody>
          <a:bodyPr rtlCol="0" anchor="ctr"/>
          <a:lstStyle/>
          <a:p>
            <a:pPr algn="ctr"/>
          </a:p>
        </p:txBody>
      </p:sp>
      <p:sp>
        <p:nvSpPr>
          <p:cNvPr id="42" name="Freeform 41"/>
          <p:cNvSpPr/>
          <p:nvPr/>
        </p:nvSpPr>
        <p:spPr>
          <a:xfrm>
            <a:off x="6660000" y="4356000"/>
            <a:ext cx="1152000" cy="648000"/>
          </a:xfrm>
          <a:custGeom>
            <a:avLst/>
            <a:gdLst/>
            <a:ahLst/>
            <a:cxnLst/>
            <a:rect l="l" t="t" r="r" b="b"/>
            <a:pathLst>
              <a:path w="1152000" h="648000">
                <a:moveTo>
                  <a:pt x="0" y="0"/>
                </a:moveTo>
                <a:lnTo>
                  <a:pt x="972000" y="0"/>
                </a:lnTo>
                <a:lnTo>
                  <a:pt x="995494" y="1539"/>
                </a:lnTo>
                <a:lnTo>
                  <a:pt x="1018587" y="6133"/>
                </a:lnTo>
                <a:lnTo>
                  <a:pt x="1040883" y="13701"/>
                </a:lnTo>
                <a:lnTo>
                  <a:pt x="1062000" y="24115"/>
                </a:lnTo>
                <a:lnTo>
                  <a:pt x="1081577" y="37196"/>
                </a:lnTo>
                <a:lnTo>
                  <a:pt x="1099279" y="52720"/>
                </a:lnTo>
                <a:lnTo>
                  <a:pt x="1114803" y="70422"/>
                </a:lnTo>
                <a:lnTo>
                  <a:pt x="1127884" y="90000"/>
                </a:lnTo>
                <a:lnTo>
                  <a:pt x="1138298" y="111116"/>
                </a:lnTo>
                <a:lnTo>
                  <a:pt x="1145866" y="133412"/>
                </a:lnTo>
                <a:lnTo>
                  <a:pt x="1150460" y="156505"/>
                </a:lnTo>
                <a:lnTo>
                  <a:pt x="1152000" y="180000"/>
                </a:lnTo>
                <a:lnTo>
                  <a:pt x="1152000" y="468000"/>
                </a:lnTo>
                <a:lnTo>
                  <a:pt x="1150460" y="491494"/>
                </a:lnTo>
                <a:lnTo>
                  <a:pt x="1145866" y="514587"/>
                </a:lnTo>
                <a:lnTo>
                  <a:pt x="1138298" y="536883"/>
                </a:lnTo>
                <a:lnTo>
                  <a:pt x="1127884" y="558000"/>
                </a:lnTo>
                <a:lnTo>
                  <a:pt x="1114803" y="577577"/>
                </a:lnTo>
                <a:lnTo>
                  <a:pt x="1099279" y="595279"/>
                </a:lnTo>
                <a:lnTo>
                  <a:pt x="1081577" y="610803"/>
                </a:lnTo>
                <a:lnTo>
                  <a:pt x="1062000" y="623884"/>
                </a:lnTo>
                <a:lnTo>
                  <a:pt x="1040883" y="634298"/>
                </a:lnTo>
                <a:lnTo>
                  <a:pt x="1018587" y="641866"/>
                </a:lnTo>
                <a:lnTo>
                  <a:pt x="995494" y="646460"/>
                </a:lnTo>
                <a:lnTo>
                  <a:pt x="972000" y="648000"/>
                </a:lnTo>
                <a:lnTo>
                  <a:pt x="0" y="648000"/>
                </a:lnTo>
                <a:close/>
              </a:path>
            </a:pathLst>
          </a:custGeom>
          <a:solidFill>
            <a:srgbClr val="EFF2F7"/>
          </a:solidFill>
          <a:ln>
            <a:noFill/>
          </a:ln>
        </p:spPr>
        <p:txBody>
          <a:bodyPr rtlCol="0" anchor="ctr"/>
          <a:lstStyle/>
          <a:p>
            <a:pPr algn="ctr"/>
          </a:p>
        </p:txBody>
      </p:sp>
      <p:sp>
        <p:nvSpPr>
          <p:cNvPr id="43" name="Freeform 42"/>
          <p:cNvSpPr/>
          <p:nvPr/>
        </p:nvSpPr>
        <p:spPr>
          <a:xfrm>
            <a:off x="7848000" y="4356000"/>
            <a:ext cx="1080000" cy="648000"/>
          </a:xfrm>
          <a:custGeom>
            <a:avLst/>
            <a:gdLst/>
            <a:ahLst/>
            <a:cxnLst/>
            <a:rect l="l" t="t" r="r" b="b"/>
            <a:pathLst>
              <a:path w="1080000" h="648000">
                <a:moveTo>
                  <a:pt x="0" y="0"/>
                </a:moveTo>
                <a:lnTo>
                  <a:pt x="900000" y="0"/>
                </a:lnTo>
                <a:lnTo>
                  <a:pt x="923494" y="1539"/>
                </a:lnTo>
                <a:lnTo>
                  <a:pt x="946587" y="6133"/>
                </a:lnTo>
                <a:lnTo>
                  <a:pt x="968883" y="13701"/>
                </a:lnTo>
                <a:lnTo>
                  <a:pt x="990000" y="24115"/>
                </a:lnTo>
                <a:lnTo>
                  <a:pt x="1009577" y="37196"/>
                </a:lnTo>
                <a:lnTo>
                  <a:pt x="1027279" y="52720"/>
                </a:lnTo>
                <a:lnTo>
                  <a:pt x="1042803" y="70422"/>
                </a:lnTo>
                <a:lnTo>
                  <a:pt x="1055884" y="90000"/>
                </a:lnTo>
                <a:lnTo>
                  <a:pt x="1066298" y="111116"/>
                </a:lnTo>
                <a:lnTo>
                  <a:pt x="1073866" y="133412"/>
                </a:lnTo>
                <a:lnTo>
                  <a:pt x="1078460" y="156505"/>
                </a:lnTo>
                <a:lnTo>
                  <a:pt x="1080000" y="180000"/>
                </a:lnTo>
                <a:lnTo>
                  <a:pt x="1080000" y="468000"/>
                </a:lnTo>
                <a:lnTo>
                  <a:pt x="1078460" y="491494"/>
                </a:lnTo>
                <a:lnTo>
                  <a:pt x="1073866" y="514587"/>
                </a:lnTo>
                <a:lnTo>
                  <a:pt x="1066298" y="536883"/>
                </a:lnTo>
                <a:lnTo>
                  <a:pt x="1055884" y="558000"/>
                </a:lnTo>
                <a:lnTo>
                  <a:pt x="1042803" y="577577"/>
                </a:lnTo>
                <a:lnTo>
                  <a:pt x="1027279" y="595279"/>
                </a:lnTo>
                <a:lnTo>
                  <a:pt x="1009577" y="610803"/>
                </a:lnTo>
                <a:lnTo>
                  <a:pt x="990000" y="623884"/>
                </a:lnTo>
                <a:lnTo>
                  <a:pt x="968883" y="634298"/>
                </a:lnTo>
                <a:lnTo>
                  <a:pt x="946587" y="641866"/>
                </a:lnTo>
                <a:lnTo>
                  <a:pt x="923494" y="646460"/>
                </a:lnTo>
                <a:lnTo>
                  <a:pt x="900000" y="648000"/>
                </a:lnTo>
                <a:lnTo>
                  <a:pt x="0" y="648000"/>
                </a:lnTo>
                <a:close/>
              </a:path>
            </a:pathLst>
          </a:custGeom>
          <a:solidFill>
            <a:srgbClr val="EFF2F7"/>
          </a:solidFill>
          <a:ln>
            <a:noFill/>
          </a:ln>
        </p:spPr>
        <p:txBody>
          <a:bodyPr rtlCol="0" anchor="ctr"/>
          <a:lstStyle/>
          <a:p>
            <a:pPr algn="ctr"/>
          </a:p>
        </p:txBody>
      </p:sp>
      <p:sp>
        <p:nvSpPr>
          <p:cNvPr id="44" name="Freeform 43"/>
          <p:cNvSpPr/>
          <p:nvPr/>
        </p:nvSpPr>
        <p:spPr>
          <a:xfrm>
            <a:off x="8964000" y="4356000"/>
            <a:ext cx="1836000" cy="648000"/>
          </a:xfrm>
          <a:custGeom>
            <a:avLst/>
            <a:gdLst/>
            <a:ahLst/>
            <a:cxnLst/>
            <a:rect l="l" t="t" r="r" b="b"/>
            <a:pathLst>
              <a:path w="1836000" h="648000">
                <a:moveTo>
                  <a:pt x="0" y="0"/>
                </a:moveTo>
                <a:lnTo>
                  <a:pt x="1656000" y="0"/>
                </a:lnTo>
                <a:lnTo>
                  <a:pt x="1679494" y="1539"/>
                </a:lnTo>
                <a:lnTo>
                  <a:pt x="1702587" y="6133"/>
                </a:lnTo>
                <a:lnTo>
                  <a:pt x="1724883" y="13701"/>
                </a:lnTo>
                <a:lnTo>
                  <a:pt x="1746000" y="24115"/>
                </a:lnTo>
                <a:lnTo>
                  <a:pt x="1765577" y="37196"/>
                </a:lnTo>
                <a:lnTo>
                  <a:pt x="1783279" y="52720"/>
                </a:lnTo>
                <a:lnTo>
                  <a:pt x="1798803" y="70422"/>
                </a:lnTo>
                <a:lnTo>
                  <a:pt x="1811884" y="90000"/>
                </a:lnTo>
                <a:lnTo>
                  <a:pt x="1822298" y="111116"/>
                </a:lnTo>
                <a:lnTo>
                  <a:pt x="1829866" y="133412"/>
                </a:lnTo>
                <a:lnTo>
                  <a:pt x="1834460" y="156505"/>
                </a:lnTo>
                <a:lnTo>
                  <a:pt x="1836000" y="180000"/>
                </a:lnTo>
                <a:lnTo>
                  <a:pt x="1836000" y="468000"/>
                </a:lnTo>
                <a:lnTo>
                  <a:pt x="1834460" y="491494"/>
                </a:lnTo>
                <a:lnTo>
                  <a:pt x="1829866" y="514587"/>
                </a:lnTo>
                <a:lnTo>
                  <a:pt x="1822298" y="536883"/>
                </a:lnTo>
                <a:lnTo>
                  <a:pt x="1811884" y="558000"/>
                </a:lnTo>
                <a:lnTo>
                  <a:pt x="1798803" y="577577"/>
                </a:lnTo>
                <a:lnTo>
                  <a:pt x="1783279" y="595279"/>
                </a:lnTo>
                <a:lnTo>
                  <a:pt x="1765577" y="610803"/>
                </a:lnTo>
                <a:lnTo>
                  <a:pt x="1746000" y="623884"/>
                </a:lnTo>
                <a:lnTo>
                  <a:pt x="1724883" y="634298"/>
                </a:lnTo>
                <a:lnTo>
                  <a:pt x="1702587" y="641866"/>
                </a:lnTo>
                <a:lnTo>
                  <a:pt x="1679494" y="646460"/>
                </a:lnTo>
                <a:lnTo>
                  <a:pt x="1656000" y="648000"/>
                </a:lnTo>
                <a:lnTo>
                  <a:pt x="0" y="648000"/>
                </a:lnTo>
                <a:close/>
              </a:path>
            </a:pathLst>
          </a:custGeom>
          <a:solidFill>
            <a:srgbClr val="EFF2F7"/>
          </a:solidFill>
          <a:ln>
            <a:noFill/>
          </a:ln>
        </p:spPr>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536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539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622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5</a:t>
            </a:r>
          </a:p>
        </p:txBody>
      </p:sp>
      <p:sp>
        <p:nvSpPr>
          <p:cNvPr id="5" name="TextBox 4"/>
          <p:cNvSpPr txBox="1"/>
          <p:nvPr/>
        </p:nvSpPr>
        <p:spPr>
          <a:xfrm>
            <a:off x="11635200" y="4986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Klassens dom</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Helklass</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Det här har vi kommit fram till</a:t>
            </a:r>
          </a:p>
        </p:txBody>
      </p:sp>
      <p:sp>
        <p:nvSpPr>
          <p:cNvPr id="9" name="Freeform 8"/>
          <p:cNvSpPr/>
          <p:nvPr/>
        </p:nvSpPr>
        <p:spPr>
          <a:xfrm>
            <a:off x="720000" y="180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10" name="Freeform 9"/>
          <p:cNvSpPr/>
          <p:nvPr/>
        </p:nvSpPr>
        <p:spPr>
          <a:xfrm>
            <a:off x="720000" y="25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008000" y="194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1</a:t>
            </a:r>
          </a:p>
        </p:txBody>
      </p:sp>
      <p:sp>
        <p:nvSpPr>
          <p:cNvPr id="12" name="TextBox 11"/>
          <p:cNvSpPr txBox="1"/>
          <p:nvPr/>
        </p:nvSpPr>
        <p:spPr>
          <a:xfrm>
            <a:off x="1512000" y="1944000"/>
            <a:ext cx="9000000" cy="792000"/>
          </a:xfrm>
          <a:prstGeom prst="rect">
            <a:avLst/>
          </a:prstGeom>
          <a:noFill/>
        </p:spPr>
        <p:txBody>
          <a:bodyPr wrap="square" lIns="0" rIns="0" tIns="0" bIns="0" anchor="t">
            <a:spAutoFit/>
          </a:bodyPr>
          <a:lstStyle/>
          <a:p>
            <a:pPr algn="l">
              <a:lnSpc>
                <a:spcPct val="112000"/>
              </a:lnSpc>
            </a:pPr>
            <a:r>
              <a:rPr sz="1300" b="0">
                <a:solidFill>
                  <a:srgbClr val="13213A"/>
                </a:solidFill>
                <a:latin typeface="Arial"/>
              </a:rPr>
              <a:t>Sekulariseringen har inte vänt: fler går fortfarande ur kyrkan än in, och tron ökar bara lite. Men fler unga gör något, som att konfirmera sig och gå på gudstjänst. Om religionen ökar beror på vad man mäter.</a:t>
            </a:r>
          </a:p>
        </p:txBody>
      </p:sp>
      <p:sp>
        <p:nvSpPr>
          <p:cNvPr id="13" name="Freeform 12"/>
          <p:cNvSpPr/>
          <p:nvPr/>
        </p:nvSpPr>
        <p:spPr>
          <a:xfrm>
            <a:off x="720000" y="288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FBF0DB"/>
          </a:solidFill>
          <a:ln>
            <a:noFill/>
          </a:ln>
        </p:spPr>
        <p:txBody>
          <a:bodyPr rtlCol="0" anchor="ctr"/>
          <a:lstStyle/>
          <a:p>
            <a:pPr algn="ctr"/>
          </a:p>
        </p:txBody>
      </p:sp>
      <p:sp>
        <p:nvSpPr>
          <p:cNvPr id="14" name="Freeform 13"/>
          <p:cNvSpPr/>
          <p:nvPr/>
        </p:nvSpPr>
        <p:spPr>
          <a:xfrm>
            <a:off x="720000" y="362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5" name="TextBox 14"/>
          <p:cNvSpPr txBox="1"/>
          <p:nvPr/>
        </p:nvSpPr>
        <p:spPr>
          <a:xfrm>
            <a:off x="1008000" y="302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2</a:t>
            </a:r>
          </a:p>
        </p:txBody>
      </p:sp>
      <p:sp>
        <p:nvSpPr>
          <p:cNvPr id="16" name="TextBox 15"/>
          <p:cNvSpPr txBox="1"/>
          <p:nvPr/>
        </p:nvSpPr>
        <p:spPr>
          <a:xfrm>
            <a:off x="1512000" y="3024000"/>
            <a:ext cx="9000000" cy="792000"/>
          </a:xfrm>
          <a:prstGeom prst="rect">
            <a:avLst/>
          </a:prstGeom>
          <a:noFill/>
        </p:spPr>
        <p:txBody>
          <a:bodyPr wrap="square" lIns="0" rIns="0" tIns="0" bIns="0" anchor="t">
            <a:spAutoFit/>
          </a:bodyPr>
          <a:lstStyle/>
          <a:p>
            <a:pPr algn="l">
              <a:lnSpc>
                <a:spcPct val="112000"/>
              </a:lnSpc>
            </a:pPr>
            <a:r>
              <a:rPr sz="1300" b="0">
                <a:solidFill>
                  <a:srgbClr val="13213A"/>
                </a:solidFill>
                <a:latin typeface="Arial"/>
              </a:rPr>
              <a:t>En förklaring ska passa siffrorna: att fler unga 13–18 år går med, att fler unga går på gudstjänst och att flickorna ökar mest. Hälften av dem som går med är dessutom över 70.</a:t>
            </a:r>
          </a:p>
        </p:txBody>
      </p:sp>
      <p:sp>
        <p:nvSpPr>
          <p:cNvPr id="17" name="Freeform 16"/>
          <p:cNvSpPr/>
          <p:nvPr/>
        </p:nvSpPr>
        <p:spPr>
          <a:xfrm>
            <a:off x="720000" y="396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18" name="Freeform 17"/>
          <p:cNvSpPr/>
          <p:nvPr/>
        </p:nvSpPr>
        <p:spPr>
          <a:xfrm>
            <a:off x="720000" y="47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9" name="TextBox 18"/>
          <p:cNvSpPr txBox="1"/>
          <p:nvPr/>
        </p:nvSpPr>
        <p:spPr>
          <a:xfrm>
            <a:off x="1008000" y="410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3</a:t>
            </a:r>
          </a:p>
        </p:txBody>
      </p:sp>
      <p:sp>
        <p:nvSpPr>
          <p:cNvPr id="20" name="TextBox 19"/>
          <p:cNvSpPr txBox="1"/>
          <p:nvPr/>
        </p:nvSpPr>
        <p:spPr>
          <a:xfrm>
            <a:off x="1512000" y="4104000"/>
            <a:ext cx="9000000" cy="792000"/>
          </a:xfrm>
          <a:prstGeom prst="rect">
            <a:avLst/>
          </a:prstGeom>
          <a:noFill/>
        </p:spPr>
        <p:txBody>
          <a:bodyPr wrap="square" lIns="0" rIns="0" tIns="0" bIns="0" anchor="t">
            <a:spAutoFit/>
          </a:bodyPr>
          <a:lstStyle/>
          <a:p>
            <a:pPr algn="l">
              <a:lnSpc>
                <a:spcPct val="112000"/>
              </a:lnSpc>
            </a:pPr>
            <a:r>
              <a:rPr sz="1300" b="0">
                <a:solidFill>
                  <a:srgbClr val="13213A"/>
                </a:solidFill>
                <a:latin typeface="Arial"/>
              </a:rPr>
              <a:t>Den förklaring som hörs mest, att unga män hittar tron på nätet, passar sämst med de svenska siffrorna. Den mest spridda brittiska undersökningen byggde på falska svar.</a:t>
            </a:r>
          </a:p>
        </p:txBody>
      </p:sp>
      <p:sp>
        <p:nvSpPr>
          <p:cNvPr id="21" name="Freeform 20"/>
          <p:cNvSpPr/>
          <p:nvPr/>
        </p:nvSpPr>
        <p:spPr>
          <a:xfrm>
            <a:off x="720000" y="504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FBF0DB"/>
          </a:solidFill>
          <a:ln>
            <a:noFill/>
          </a:ln>
        </p:spPr>
        <p:txBody>
          <a:bodyPr rtlCol="0" anchor="ctr"/>
          <a:lstStyle/>
          <a:p>
            <a:pPr algn="ctr"/>
          </a:p>
        </p:txBody>
      </p:sp>
      <p:sp>
        <p:nvSpPr>
          <p:cNvPr id="22" name="Freeform 21"/>
          <p:cNvSpPr/>
          <p:nvPr/>
        </p:nvSpPr>
        <p:spPr>
          <a:xfrm>
            <a:off x="720000" y="578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3" name="TextBox 22"/>
          <p:cNvSpPr txBox="1"/>
          <p:nvPr/>
        </p:nvSpPr>
        <p:spPr>
          <a:xfrm>
            <a:off x="1008000" y="518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4</a:t>
            </a:r>
          </a:p>
        </p:txBody>
      </p:sp>
      <p:sp>
        <p:nvSpPr>
          <p:cNvPr id="24" name="TextBox 23"/>
          <p:cNvSpPr txBox="1"/>
          <p:nvPr/>
        </p:nvSpPr>
        <p:spPr>
          <a:xfrm>
            <a:off x="1512000" y="5184000"/>
            <a:ext cx="9000000" cy="792000"/>
          </a:xfrm>
          <a:prstGeom prst="rect">
            <a:avLst/>
          </a:prstGeom>
          <a:noFill/>
        </p:spPr>
        <p:txBody>
          <a:bodyPr wrap="square" lIns="0" rIns="0" tIns="0" bIns="0" anchor="t">
            <a:spAutoFit/>
          </a:bodyPr>
          <a:lstStyle/>
          <a:p>
            <a:pPr algn="l">
              <a:lnSpc>
                <a:spcPct val="112000"/>
              </a:lnSpc>
            </a:pPr>
            <a:r>
              <a:rPr sz="1300" b="0">
                <a:solidFill>
                  <a:srgbClr val="13213A"/>
                </a:solidFill>
                <a:latin typeface="Arial"/>
              </a:rPr>
              <a:t>Statistik visar vad människor gör, inte varför. För att veta varför måste man fråga dem.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Mitt svar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Varför söker sig unga till kyrkan?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6 · Enskilt · Mitt blad,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Mitt svar</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11 min</a:t>
            </a:r>
          </a:p>
        </p:txBody>
      </p:sp>
      <p:sp>
        <p:nvSpPr>
          <p:cNvPr id="11" name="Freeform 10"/>
          <p:cNvSpPr/>
          <p:nvPr/>
        </p:nvSpPr>
        <p:spPr>
          <a:xfrm>
            <a:off x="720000" y="1800000"/>
            <a:ext cx="10080000" cy="1152000"/>
          </a:xfrm>
          <a:custGeom>
            <a:avLst/>
            <a:gdLst/>
            <a:ahLst/>
            <a:cxnLst/>
            <a:rect l="l" t="t" r="r" b="b"/>
            <a:pathLst>
              <a:path w="10080000" h="1152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576000"/>
                </a:lnTo>
                <a:lnTo>
                  <a:pt x="10075072" y="651183"/>
                </a:lnTo>
                <a:lnTo>
                  <a:pt x="10060373" y="725079"/>
                </a:lnTo>
                <a:lnTo>
                  <a:pt x="10036154" y="796425"/>
                </a:lnTo>
                <a:lnTo>
                  <a:pt x="10002830" y="864000"/>
                </a:lnTo>
                <a:lnTo>
                  <a:pt x="9960971" y="926646"/>
                </a:lnTo>
                <a:lnTo>
                  <a:pt x="9911293" y="983293"/>
                </a:lnTo>
                <a:lnTo>
                  <a:pt x="9854646" y="1032971"/>
                </a:lnTo>
                <a:lnTo>
                  <a:pt x="9792000" y="1074830"/>
                </a:lnTo>
                <a:lnTo>
                  <a:pt x="9724425" y="1108154"/>
                </a:lnTo>
                <a:lnTo>
                  <a:pt x="9653079" y="1132373"/>
                </a:lnTo>
                <a:lnTo>
                  <a:pt x="9579183" y="1147072"/>
                </a:lnTo>
                <a:lnTo>
                  <a:pt x="9504000" y="1152000"/>
                </a:lnTo>
                <a:lnTo>
                  <a:pt x="0" y="1152000"/>
                </a:lnTo>
                <a:close/>
              </a:path>
            </a:pathLst>
          </a:custGeom>
          <a:solidFill>
            <a:srgbClr val="13213A"/>
          </a:solidFill>
          <a:ln>
            <a:noFill/>
          </a:ln>
        </p:spPr>
        <p:txBody>
          <a:bodyPr rtlCol="0" anchor="ctr"/>
          <a:lstStyle/>
          <a:p>
            <a:pPr algn="ctr"/>
          </a:p>
        </p:txBody>
      </p:sp>
      <p:sp>
        <p:nvSpPr>
          <p:cNvPr id="12" name="Freeform 11"/>
          <p:cNvSpPr/>
          <p:nvPr/>
        </p:nvSpPr>
        <p:spPr>
          <a:xfrm>
            <a:off x="720000" y="272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016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Exit ticket</a:t>
            </a:r>
          </a:p>
        </p:txBody>
      </p:sp>
      <p:sp>
        <p:nvSpPr>
          <p:cNvPr id="14" name="TextBox 13"/>
          <p:cNvSpPr txBox="1"/>
          <p:nvPr/>
        </p:nvSpPr>
        <p:spPr>
          <a:xfrm>
            <a:off x="1080000" y="2268000"/>
            <a:ext cx="9180000" cy="720000"/>
          </a:xfrm>
          <a:prstGeom prst="rect">
            <a:avLst/>
          </a:prstGeom>
          <a:noFill/>
        </p:spPr>
        <p:txBody>
          <a:bodyPr wrap="square" lIns="0" rIns="0" tIns="0" bIns="0" anchor="t">
            <a:spAutoFit/>
          </a:bodyPr>
          <a:lstStyle/>
          <a:p>
            <a:pPr algn="l">
              <a:lnSpc>
                <a:spcPct val="110000"/>
              </a:lnSpc>
            </a:pPr>
            <a:r>
              <a:rPr sz="2800" b="1">
                <a:solidFill>
                  <a:srgbClr val="FFFFFF"/>
                </a:solidFill>
                <a:latin typeface="Arial"/>
              </a:rPr>
              <a:t>Varför söker sig unga till kyrkan?</a:t>
            </a:r>
          </a:p>
        </p:txBody>
      </p:sp>
      <p:sp>
        <p:nvSpPr>
          <p:cNvPr id="15" name="Freeform 14"/>
          <p:cNvSpPr/>
          <p:nvPr/>
        </p:nvSpPr>
        <p:spPr>
          <a:xfrm>
            <a:off x="720000" y="3240000"/>
            <a:ext cx="3240000" cy="2232000"/>
          </a:xfrm>
          <a:custGeom>
            <a:avLst/>
            <a:gdLst/>
            <a:ahLst/>
            <a:cxnLst/>
            <a:rect l="l" t="t" r="r" b="b"/>
            <a:pathLst>
              <a:path w="3240000" h="2232000">
                <a:moveTo>
                  <a:pt x="0" y="0"/>
                </a:moveTo>
                <a:lnTo>
                  <a:pt x="2808000" y="0"/>
                </a:lnTo>
                <a:lnTo>
                  <a:pt x="2864387" y="3695"/>
                </a:lnTo>
                <a:lnTo>
                  <a:pt x="2919809" y="14720"/>
                </a:lnTo>
                <a:lnTo>
                  <a:pt x="2973319" y="32884"/>
                </a:lnTo>
                <a:lnTo>
                  <a:pt x="3024000" y="57877"/>
                </a:lnTo>
                <a:lnTo>
                  <a:pt x="3070984" y="89271"/>
                </a:lnTo>
                <a:lnTo>
                  <a:pt x="3113470" y="126529"/>
                </a:lnTo>
                <a:lnTo>
                  <a:pt x="3150728" y="169015"/>
                </a:lnTo>
                <a:lnTo>
                  <a:pt x="3182122" y="216000"/>
                </a:lnTo>
                <a:lnTo>
                  <a:pt x="3207115" y="266680"/>
                </a:lnTo>
                <a:lnTo>
                  <a:pt x="3225279" y="320190"/>
                </a:lnTo>
                <a:lnTo>
                  <a:pt x="3236304" y="375612"/>
                </a:lnTo>
                <a:lnTo>
                  <a:pt x="3240000" y="432000"/>
                </a:lnTo>
                <a:lnTo>
                  <a:pt x="3240000" y="1800000"/>
                </a:lnTo>
                <a:lnTo>
                  <a:pt x="3236304" y="1856387"/>
                </a:lnTo>
                <a:lnTo>
                  <a:pt x="3225279" y="1911809"/>
                </a:lnTo>
                <a:lnTo>
                  <a:pt x="3207115" y="1965319"/>
                </a:lnTo>
                <a:lnTo>
                  <a:pt x="3182122" y="2016000"/>
                </a:lnTo>
                <a:lnTo>
                  <a:pt x="3150728" y="2062984"/>
                </a:lnTo>
                <a:lnTo>
                  <a:pt x="3113470" y="2105470"/>
                </a:lnTo>
                <a:lnTo>
                  <a:pt x="3070984" y="2142728"/>
                </a:lnTo>
                <a:lnTo>
                  <a:pt x="3024000" y="2174122"/>
                </a:lnTo>
                <a:lnTo>
                  <a:pt x="2973319" y="2199115"/>
                </a:lnTo>
                <a:lnTo>
                  <a:pt x="2919809" y="2217279"/>
                </a:lnTo>
                <a:lnTo>
                  <a:pt x="2864387" y="2228304"/>
                </a:lnTo>
                <a:lnTo>
                  <a:pt x="2808000" y="2232000"/>
                </a:lnTo>
                <a:lnTo>
                  <a:pt x="0" y="2232000"/>
                </a:lnTo>
                <a:close/>
              </a:path>
            </a:pathLst>
          </a:custGeom>
          <a:solidFill>
            <a:srgbClr val="EFF2F7"/>
          </a:solidFill>
          <a:ln>
            <a:noFill/>
          </a:ln>
        </p:spPr>
        <p:txBody>
          <a:bodyPr rtlCol="0" anchor="ctr"/>
          <a:lstStyle/>
          <a:p>
            <a:pPr algn="ctr"/>
          </a:p>
        </p:txBody>
      </p:sp>
      <p:sp>
        <p:nvSpPr>
          <p:cNvPr id="16" name="Freeform 15"/>
          <p:cNvSpPr/>
          <p:nvPr/>
        </p:nvSpPr>
        <p:spPr>
          <a:xfrm>
            <a:off x="72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936000" y="3420000"/>
            <a:ext cx="2880000" cy="288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1  Den bästa förklaringen</a:t>
            </a:r>
          </a:p>
        </p:txBody>
      </p:sp>
      <p:sp>
        <p:nvSpPr>
          <p:cNvPr id="18" name="TextBox 17"/>
          <p:cNvSpPr txBox="1"/>
          <p:nvPr/>
        </p:nvSpPr>
        <p:spPr>
          <a:xfrm>
            <a:off x="936000" y="3816000"/>
            <a:ext cx="2808000" cy="936000"/>
          </a:xfrm>
          <a:prstGeom prst="rect">
            <a:avLst/>
          </a:prstGeom>
          <a:noFill/>
        </p:spPr>
        <p:txBody>
          <a:bodyPr wrap="square" lIns="0" rIns="0" tIns="0" bIns="0" anchor="t">
            <a:spAutoFit/>
          </a:bodyPr>
          <a:lstStyle/>
          <a:p>
            <a:pPr algn="l">
              <a:lnSpc>
                <a:spcPct val="110000"/>
              </a:lnSpc>
            </a:pPr>
            <a:r>
              <a:rPr sz="1300" b="0">
                <a:solidFill>
                  <a:srgbClr val="13213A"/>
                </a:solidFill>
                <a:latin typeface="Arial"/>
              </a:rPr>
              <a:t>Vilken förklaring passar siffrorna bäst? Använd ett faktakort med nummer.</a:t>
            </a:r>
          </a:p>
        </p:txBody>
      </p:sp>
      <p:sp>
        <p:nvSpPr>
          <p:cNvPr id="19" name="TextBox 18"/>
          <p:cNvSpPr txBox="1"/>
          <p:nvPr/>
        </p:nvSpPr>
        <p:spPr>
          <a:xfrm>
            <a:off x="936000" y="4896000"/>
            <a:ext cx="2808000" cy="432000"/>
          </a:xfrm>
          <a:prstGeom prst="rect">
            <a:avLst/>
          </a:prstGeom>
          <a:noFill/>
        </p:spPr>
        <p:txBody>
          <a:bodyPr wrap="square" lIns="0" rIns="0" tIns="0" bIns="0" anchor="t">
            <a:spAutoFit/>
          </a:bodyPr>
          <a:lstStyle/>
          <a:p>
            <a:pPr algn="l">
              <a:lnSpc>
                <a:spcPct val="110000"/>
              </a:lnSpc>
            </a:pPr>
            <a:r>
              <a:rPr sz="1200" b="0">
                <a:solidFill>
                  <a:srgbClr val="566175"/>
                </a:solidFill>
                <a:latin typeface="Arial"/>
              </a:rPr>
              <a:t>Den förklaring som passar bäst är …</a:t>
            </a:r>
          </a:p>
        </p:txBody>
      </p:sp>
      <p:sp>
        <p:nvSpPr>
          <p:cNvPr id="20" name="Freeform 19"/>
          <p:cNvSpPr/>
          <p:nvPr/>
        </p:nvSpPr>
        <p:spPr>
          <a:xfrm>
            <a:off x="4140000" y="3240000"/>
            <a:ext cx="3240000" cy="2232000"/>
          </a:xfrm>
          <a:custGeom>
            <a:avLst/>
            <a:gdLst/>
            <a:ahLst/>
            <a:cxnLst/>
            <a:rect l="l" t="t" r="r" b="b"/>
            <a:pathLst>
              <a:path w="3240000" h="2232000">
                <a:moveTo>
                  <a:pt x="0" y="0"/>
                </a:moveTo>
                <a:lnTo>
                  <a:pt x="2808000" y="0"/>
                </a:lnTo>
                <a:lnTo>
                  <a:pt x="2864387" y="3695"/>
                </a:lnTo>
                <a:lnTo>
                  <a:pt x="2919809" y="14720"/>
                </a:lnTo>
                <a:lnTo>
                  <a:pt x="2973319" y="32884"/>
                </a:lnTo>
                <a:lnTo>
                  <a:pt x="3024000" y="57877"/>
                </a:lnTo>
                <a:lnTo>
                  <a:pt x="3070984" y="89271"/>
                </a:lnTo>
                <a:lnTo>
                  <a:pt x="3113470" y="126529"/>
                </a:lnTo>
                <a:lnTo>
                  <a:pt x="3150728" y="169015"/>
                </a:lnTo>
                <a:lnTo>
                  <a:pt x="3182122" y="216000"/>
                </a:lnTo>
                <a:lnTo>
                  <a:pt x="3207115" y="266680"/>
                </a:lnTo>
                <a:lnTo>
                  <a:pt x="3225279" y="320190"/>
                </a:lnTo>
                <a:lnTo>
                  <a:pt x="3236304" y="375612"/>
                </a:lnTo>
                <a:lnTo>
                  <a:pt x="3240000" y="432000"/>
                </a:lnTo>
                <a:lnTo>
                  <a:pt x="3240000" y="1800000"/>
                </a:lnTo>
                <a:lnTo>
                  <a:pt x="3236304" y="1856387"/>
                </a:lnTo>
                <a:lnTo>
                  <a:pt x="3225279" y="1911809"/>
                </a:lnTo>
                <a:lnTo>
                  <a:pt x="3207115" y="1965319"/>
                </a:lnTo>
                <a:lnTo>
                  <a:pt x="3182122" y="2016000"/>
                </a:lnTo>
                <a:lnTo>
                  <a:pt x="3150728" y="2062984"/>
                </a:lnTo>
                <a:lnTo>
                  <a:pt x="3113470" y="2105470"/>
                </a:lnTo>
                <a:lnTo>
                  <a:pt x="3070984" y="2142728"/>
                </a:lnTo>
                <a:lnTo>
                  <a:pt x="3024000" y="2174122"/>
                </a:lnTo>
                <a:lnTo>
                  <a:pt x="2973319" y="2199115"/>
                </a:lnTo>
                <a:lnTo>
                  <a:pt x="2919809" y="2217279"/>
                </a:lnTo>
                <a:lnTo>
                  <a:pt x="2864387" y="2228304"/>
                </a:lnTo>
                <a:lnTo>
                  <a:pt x="2808000" y="2232000"/>
                </a:lnTo>
                <a:lnTo>
                  <a:pt x="0" y="2232000"/>
                </a:lnTo>
                <a:close/>
              </a:path>
            </a:pathLst>
          </a:custGeom>
          <a:solidFill>
            <a:srgbClr val="EFF2F7"/>
          </a:solidFill>
          <a:ln>
            <a:noFill/>
          </a:ln>
        </p:spPr>
        <p:txBody>
          <a:bodyPr rtlCol="0" anchor="ctr"/>
          <a:lstStyle/>
          <a:p>
            <a:pPr algn="ctr"/>
          </a:p>
        </p:txBody>
      </p:sp>
      <p:sp>
        <p:nvSpPr>
          <p:cNvPr id="21" name="Freeform 20"/>
          <p:cNvSpPr/>
          <p:nvPr/>
        </p:nvSpPr>
        <p:spPr>
          <a:xfrm>
            <a:off x="414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2" name="TextBox 21"/>
          <p:cNvSpPr txBox="1"/>
          <p:nvPr/>
        </p:nvSpPr>
        <p:spPr>
          <a:xfrm>
            <a:off x="4356000" y="3420000"/>
            <a:ext cx="2880000" cy="288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2  Det den inte förklarar</a:t>
            </a:r>
          </a:p>
        </p:txBody>
      </p:sp>
      <p:sp>
        <p:nvSpPr>
          <p:cNvPr id="23" name="TextBox 22"/>
          <p:cNvSpPr txBox="1"/>
          <p:nvPr/>
        </p:nvSpPr>
        <p:spPr>
          <a:xfrm>
            <a:off x="4356000" y="3816000"/>
            <a:ext cx="2808000" cy="936000"/>
          </a:xfrm>
          <a:prstGeom prst="rect">
            <a:avLst/>
          </a:prstGeom>
          <a:noFill/>
        </p:spPr>
        <p:txBody>
          <a:bodyPr wrap="square" lIns="0" rIns="0" tIns="0" bIns="0" anchor="t">
            <a:spAutoFit/>
          </a:bodyPr>
          <a:lstStyle/>
          <a:p>
            <a:pPr algn="l">
              <a:lnSpc>
                <a:spcPct val="110000"/>
              </a:lnSpc>
            </a:pPr>
            <a:r>
              <a:rPr sz="1300" b="0">
                <a:solidFill>
                  <a:srgbClr val="13213A"/>
                </a:solidFill>
                <a:latin typeface="Arial"/>
              </a:rPr>
              <a:t>Vad förklarar den inte? Behövs en förklaring till?</a:t>
            </a:r>
          </a:p>
        </p:txBody>
      </p:sp>
      <p:sp>
        <p:nvSpPr>
          <p:cNvPr id="24" name="TextBox 23"/>
          <p:cNvSpPr txBox="1"/>
          <p:nvPr/>
        </p:nvSpPr>
        <p:spPr>
          <a:xfrm>
            <a:off x="4356000" y="4896000"/>
            <a:ext cx="2808000" cy="432000"/>
          </a:xfrm>
          <a:prstGeom prst="rect">
            <a:avLst/>
          </a:prstGeom>
          <a:noFill/>
        </p:spPr>
        <p:txBody>
          <a:bodyPr wrap="square" lIns="0" rIns="0" tIns="0" bIns="0" anchor="t">
            <a:spAutoFit/>
          </a:bodyPr>
          <a:lstStyle/>
          <a:p>
            <a:pPr algn="l">
              <a:lnSpc>
                <a:spcPct val="110000"/>
              </a:lnSpc>
            </a:pPr>
            <a:r>
              <a:rPr sz="1200" b="0">
                <a:solidFill>
                  <a:srgbClr val="566175"/>
                </a:solidFill>
                <a:latin typeface="Arial"/>
              </a:rPr>
              <a:t>Men den förklarar inte …</a:t>
            </a:r>
          </a:p>
        </p:txBody>
      </p:sp>
      <p:sp>
        <p:nvSpPr>
          <p:cNvPr id="25" name="Freeform 24"/>
          <p:cNvSpPr/>
          <p:nvPr/>
        </p:nvSpPr>
        <p:spPr>
          <a:xfrm>
            <a:off x="7560000" y="3240000"/>
            <a:ext cx="3240000" cy="2232000"/>
          </a:xfrm>
          <a:custGeom>
            <a:avLst/>
            <a:gdLst/>
            <a:ahLst/>
            <a:cxnLst/>
            <a:rect l="l" t="t" r="r" b="b"/>
            <a:pathLst>
              <a:path w="3240000" h="2232000">
                <a:moveTo>
                  <a:pt x="0" y="0"/>
                </a:moveTo>
                <a:lnTo>
                  <a:pt x="2808000" y="0"/>
                </a:lnTo>
                <a:lnTo>
                  <a:pt x="2864387" y="3695"/>
                </a:lnTo>
                <a:lnTo>
                  <a:pt x="2919809" y="14720"/>
                </a:lnTo>
                <a:lnTo>
                  <a:pt x="2973319" y="32884"/>
                </a:lnTo>
                <a:lnTo>
                  <a:pt x="3024000" y="57877"/>
                </a:lnTo>
                <a:lnTo>
                  <a:pt x="3070984" y="89271"/>
                </a:lnTo>
                <a:lnTo>
                  <a:pt x="3113470" y="126529"/>
                </a:lnTo>
                <a:lnTo>
                  <a:pt x="3150728" y="169015"/>
                </a:lnTo>
                <a:lnTo>
                  <a:pt x="3182122" y="216000"/>
                </a:lnTo>
                <a:lnTo>
                  <a:pt x="3207115" y="266680"/>
                </a:lnTo>
                <a:lnTo>
                  <a:pt x="3225279" y="320190"/>
                </a:lnTo>
                <a:lnTo>
                  <a:pt x="3236304" y="375612"/>
                </a:lnTo>
                <a:lnTo>
                  <a:pt x="3240000" y="432000"/>
                </a:lnTo>
                <a:lnTo>
                  <a:pt x="3240000" y="1800000"/>
                </a:lnTo>
                <a:lnTo>
                  <a:pt x="3236304" y="1856387"/>
                </a:lnTo>
                <a:lnTo>
                  <a:pt x="3225279" y="1911809"/>
                </a:lnTo>
                <a:lnTo>
                  <a:pt x="3207115" y="1965319"/>
                </a:lnTo>
                <a:lnTo>
                  <a:pt x="3182122" y="2016000"/>
                </a:lnTo>
                <a:lnTo>
                  <a:pt x="3150728" y="2062984"/>
                </a:lnTo>
                <a:lnTo>
                  <a:pt x="3113470" y="2105470"/>
                </a:lnTo>
                <a:lnTo>
                  <a:pt x="3070984" y="2142728"/>
                </a:lnTo>
                <a:lnTo>
                  <a:pt x="3024000" y="2174122"/>
                </a:lnTo>
                <a:lnTo>
                  <a:pt x="2973319" y="2199115"/>
                </a:lnTo>
                <a:lnTo>
                  <a:pt x="2919809" y="2217279"/>
                </a:lnTo>
                <a:lnTo>
                  <a:pt x="2864387" y="2228304"/>
                </a:lnTo>
                <a:lnTo>
                  <a:pt x="2808000" y="2232000"/>
                </a:lnTo>
                <a:lnTo>
                  <a:pt x="0" y="2232000"/>
                </a:lnTo>
                <a:close/>
              </a:path>
            </a:pathLst>
          </a:custGeom>
          <a:solidFill>
            <a:srgbClr val="EFF2F7"/>
          </a:solidFill>
          <a:ln>
            <a:noFill/>
          </a:ln>
        </p:spPr>
        <p:txBody>
          <a:bodyPr rtlCol="0" anchor="ctr"/>
          <a:lstStyle/>
          <a:p>
            <a:pPr algn="ctr"/>
          </a:p>
        </p:txBody>
      </p:sp>
      <p:sp>
        <p:nvSpPr>
          <p:cNvPr id="26" name="Freeform 25"/>
          <p:cNvSpPr/>
          <p:nvPr/>
        </p:nvSpPr>
        <p:spPr>
          <a:xfrm>
            <a:off x="756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7" name="TextBox 26"/>
          <p:cNvSpPr txBox="1"/>
          <p:nvPr/>
        </p:nvSpPr>
        <p:spPr>
          <a:xfrm>
            <a:off x="7776000" y="3420000"/>
            <a:ext cx="2880000" cy="288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3  Det vi inte vet</a:t>
            </a:r>
          </a:p>
        </p:txBody>
      </p:sp>
      <p:sp>
        <p:nvSpPr>
          <p:cNvPr id="28" name="TextBox 27"/>
          <p:cNvSpPr txBox="1"/>
          <p:nvPr/>
        </p:nvSpPr>
        <p:spPr>
          <a:xfrm>
            <a:off x="7776000" y="3816000"/>
            <a:ext cx="2808000" cy="936000"/>
          </a:xfrm>
          <a:prstGeom prst="rect">
            <a:avLst/>
          </a:prstGeom>
          <a:noFill/>
        </p:spPr>
        <p:txBody>
          <a:bodyPr wrap="square" lIns="0" rIns="0" tIns="0" bIns="0" anchor="t">
            <a:spAutoFit/>
          </a:bodyPr>
          <a:lstStyle/>
          <a:p>
            <a:pPr algn="l">
              <a:lnSpc>
                <a:spcPct val="110000"/>
              </a:lnSpc>
            </a:pPr>
            <a:r>
              <a:rPr sz="1300" b="0">
                <a:solidFill>
                  <a:srgbClr val="13213A"/>
                </a:solidFill>
                <a:latin typeface="Arial"/>
              </a:rPr>
              <a:t>Vad skulle man behöva fråga eller mäta för att veta säkert?</a:t>
            </a:r>
          </a:p>
        </p:txBody>
      </p:sp>
      <p:sp>
        <p:nvSpPr>
          <p:cNvPr id="29" name="TextBox 28"/>
          <p:cNvSpPr txBox="1"/>
          <p:nvPr/>
        </p:nvSpPr>
        <p:spPr>
          <a:xfrm>
            <a:off x="7776000" y="4896000"/>
            <a:ext cx="2808000" cy="432000"/>
          </a:xfrm>
          <a:prstGeom prst="rect">
            <a:avLst/>
          </a:prstGeom>
          <a:noFill/>
        </p:spPr>
        <p:txBody>
          <a:bodyPr wrap="square" lIns="0" rIns="0" tIns="0" bIns="0" anchor="t">
            <a:spAutoFit/>
          </a:bodyPr>
          <a:lstStyle/>
          <a:p>
            <a:pPr algn="l">
              <a:lnSpc>
                <a:spcPct val="110000"/>
              </a:lnSpc>
            </a:pPr>
            <a:r>
              <a:rPr sz="1200" b="0">
                <a:solidFill>
                  <a:srgbClr val="566175"/>
                </a:solidFill>
                <a:latin typeface="Arial"/>
              </a:rPr>
              <a:t>För att veta säkert skulle man behöva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