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32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Lektionens fråga: Vem får styra när ingen har vunnit?</a:t>
            </a:r>
          </a:p>
          <a:p>
            <a:r>
              <a:t>Eleverna är sex påhittade partier i en riksdag där ingen har vunnit valet. På fyra försök ska de få fram en statsminister som färre än 175 av 349 röstar nej till. Varje parti har löften som alla ser och gränser som bara partiet självt känner till. Du är talman och leder spelet med den här mappen. Efteråt pratar klassen om vad som hände och jämför med regeringsbildningen hösten 2026.</a:t>
            </a:r>
          </a:p>
          <a:p>
            <a:r>
              <a:t>Du gör: Dela ut Mitt blad ark 1, ett per elev. Eleverna sitter redan vid sitt partis bord.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Steg 1 · Valnatten · 0:00 till 0:07</a:t>
            </a:r>
          </a:p>
          <a:p>
            <a:r>
              <a:t>Säg: Valet är klart. Ingen har vunnit. Jag är talman, och min uppgift är att hitta en statsminister som riksdagen inte röstar bort.</a:t>
            </a:r>
          </a:p>
          <a:p>
            <a:r>
              <a:t>Du gör: Visa bild 2, kammaren. Säg repliken.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 gör: Visa bild 3. Gå igenom de fem orden: läs förklaringen och exemplet. Eleverna säger orden med egna ord till den som sitter bredvid, 30 sekunder.</a:t>
            </a:r>
          </a:p>
          <a:p>
            <a:r>
              <a:t>De nio orden som eleverna måste kunna för att spela kommer i tre små omgångar, där de behövs. Efter varje omgång säger eleverna orden med egna ord till den som sitter bredvid, 30 sekunder. Lyssna och rätta. Varje elev har alla nio orden med exempel på baksidan av sitt rollkort.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 gör: Visa bild 4. Eleverna ringar in på Mitt blad, 1 minut. Säg inget om svaret.</a:t>
            </a:r>
          </a:p>
          <a:p>
            <a:r>
              <a:t>Eleverna gör: Gissar enskilt på Mitt blad.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 gör: Visa bild 5. Läs exemplet från 2019 och regeln högt.</a:t>
            </a:r>
          </a:p>
          <a:p>
            <a:r>
              <a:t>Säg: Den här regeln är allt ni behöver kunna: ett förslag godkänns om färre än 175 röstar nej. Den som avstår räknas inte som nej.</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 gör: Visa bild 6: avstå och släppa fram, lektionens viktigaste ord. Eleverna säger dem med egna ord till den som sitter bredvid.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Steg 2 · Ert parti · 0:07 till 0:17</a:t>
            </a:r>
          </a:p>
          <a:p>
            <a:r>
              <a:t>Säg: Ni är nu ett parti. Läs er partimapp. Visa inte insidan för någon utanför ert parti.</a:t>
            </a:r>
          </a:p>
          <a:p>
            <a:r>
              <a:t>Du gör: Visa bild 7: regering och röd linje. Peka på den röda linjen på partimappens framsida.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 gör: Visa bild 8 och läs reglerna högt.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 gör: Låt bild 9 stå kvar på tavlan under förhandlingarna.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Steg 3 · Fyra försök · 0:17 till 0:53</a:t>
            </a:r>
          </a:p>
          <a:p>
            <a:r>
              <a:t>Säg: Runda 1 börjar. Ni har 8 minuter. Förhandlarna får gå.</a:t>
            </a:r>
          </a:p>
          <a:p>
            <a:r>
              <a:t>Försök 1: förhandla 0:17 (8 min), kammaren 0:25 (4 min) Försök 2: förhandla 0:29 (6 min), kammaren 0:35 (3 min) Försök 3: förhandla 0:38 (5 min), kammaren 0:43 (3 min) Försök 4: förhandla 0:46 (4 min), kammaren 0:50 (3 min)</a:t>
            </a:r>
          </a:p>
          <a:p>
            <a:r>
              <a:t>Säg: Jag har fått ___ förslag. Jag lägger fram det som flest mandat har skrivit under.</a:t>
            </a:r>
          </a:p>
          <a:p>
            <a:r>
              <a:t>Säg: Jag föreslår partiledaren för ___ som statsminister, med en regering av ___. Avtalet innehåller: ___.</a:t>
            </a:r>
          </a:p>
          <a:p>
            <a:r>
              <a:t>Säg: Partiledare: håll upp ja, nej eller avstår. Nu.</a:t>
            </a:r>
          </a:p>
          <a:p>
            <a:r>
              <a:t>Säg: ___ röstade nej. Det är färre än 175. Förslaget är godkänt. Partiledaren för ___ blir statsminister.</a:t>
            </a:r>
          </a:p>
          <a:p>
            <a:r>
              <a:t>Säg: ___ röstade nej. Det är 175 eller fler. Förslaget faller. Jag har ___ försök kvar.</a:t>
            </a:r>
          </a:p>
          <a:p>
            <a:r>
              <a:t>Du gör: Starta klockan och säg repliken för rundans början. Förhandlarna får gå. Säg En minut kvar när det är en minut kvar. Samla in avtalsblanketterna. Lägg fram det förslag som flest mandat har skrivit under. Har inget kommit in: läs repliken för inget förslag. Visa bild 10. Läs förslaget högt och be partiledarna rösta. Skriv varje partis röst på räknebladet och nej-rösterna parti för parti på tavlan bredvid bilden. Läs resultatet. Har ett parti brutit sin röda linje: släpp Opinionsmätningen direkt. Efter försök 2: titta i tabellen över händelserna och släpp alla kort som stämmer, ett i taget. Säg repliken för en händelse. Kort till alla läser du upp. Kort till ett parti lämnar du till partiledaren, som läser det för sitt parti. Går ett förslag igenom är spelet slut: se nästa sida.</a:t>
            </a:r>
          </a:p>
          <a:p>
            <a:r>
              <a:t>Talmannens räkneblad: Skriv mandaten för varje parti som röstar nej. Lägg ihop. 175 eller fler: förslaget faller.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När ett förslag har gått igenom och det är minst 10 minuter kvar till samtalet efteråt.</a:t>
            </a:r>
          </a:p>
          <a:p>
            <a:r>
              <a:t>Du gör: Visa bild 11. Säg att spelet är slut, men att partierna ska pröva en sak till. Efter 5 minuter: låt två eller tre partiledare säga sitt förslag. Räkna nej-rösterna tillsammans på bild 10. Gå till samtalet efteråt.</a:t>
            </a:r>
          </a:p>
          <a:p>
            <a:r>
              <a:t>Stöd: Låt två eller tre partier säga sitt förslag och räkna nej-rösterna på bilden med omröstningen. Peka sedan på kartan över de tre vägarna, som i delen Varför blev det så? Resten av tiden går till samtalet efteråt: ge mest av den till Varför blev det så? och Dagens partier. Har klassen inte sett ett förslag falla med exakt 175 nej, visa det på bilden med omröstningen: med Bron, Facklan och Humlan i regeringen röstar Fyren, Ankaret och Eken nej, och det blir 175.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Steg 4 · Samtalet efteråt · 0:53 till 1:15</a:t>
            </a:r>
          </a:p>
          <a:p>
            <a:r>
              <a:t>Del 1 · Avslöjandet. Säg: Nu är spelet slut. Lägg partimappen öppen på bordet, så att alla får se varandras hemliga kort.</a:t>
            </a:r>
          </a:p>
          <a:p>
            <a:r>
              <a:t>Du gör: Säg repliken. Grupperna lägger mappen öppen och räknar sina stjärnor. Låt varje partiledare säga partiets stjärnor. Skriv dem på tavlan. Ställ frågan.</a:t>
            </a:r>
          </a:p>
          <a:p>
            <a:r>
              <a:t>Fråga klassen: Vilket hemligt kort hos ett annat parti förvånade er mest?</a:t>
            </a:r>
          </a:p>
          <a:p>
            <a:r>
              <a:t>Del 2 · Kliv ur rollen. Säg: Lägg ner partimappen. Nu är ni er själva igen. Ingen behöver försvara sitt parti längre.</a:t>
            </a:r>
          </a:p>
          <a:p>
            <a:r>
              <a:t>Du gör: Visa bild 12 och läs samtalsreglerna. De gäller resten av lektionen.</a:t>
            </a:r>
          </a:p>
          <a:p>
            <a:r>
              <a:t>Fråga klassen: Hur kändes det att förhandla för ett parti som du kanske inte håller med? Vad hände i ert parti? Presschefen säger det med en mening.</a:t>
            </a:r>
          </a:p>
          <a:p>
            <a:r>
              <a:t>Stöd: Att kliva ur rollen är viktigt i alla rollspel. Det gör att eleverna kan prata om spelet utan att försvara sitt parti, och att ingen tar med sig en konflikt från spelet. Säg högt: Nu är spelet slut.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 3 · Varför blev det så?</a:t>
            </a:r>
          </a:p>
          <a:p>
            <a:r>
              <a:t>Du gör: Visa bild 13. Peka på den väg klassen hittade, eller på den som klassen var närmast.</a:t>
            </a:r>
          </a:p>
          <a:p>
            <a:r>
              <a:t>Fråga klassen: Vem avgjorde? Vilket parti hade kunnat fälla regeringen, och varför kunde just det partiet det? Vem fick betala mest för att vara med? Vem vann: partiet med flest stjärnor, eller landet som fick en regering? Vad ska vi kalla det vi gjorde? Var det en koalition eller en minoritetsregering? Fanns det ett stödparti? Fanns det en vågmästare?</a:t>
            </a:r>
          </a:p>
          <a:p>
            <a:r>
              <a:t>Stöd: Peka på regeln: ett parti avgör när dess mandat räcker för att nej-rösterna ska bli 175 eller fler. Det är därför ett litet parti kan avgöra (lärdom 3). Ett parti som fick många stjärnor kan ändå ha bidragit till att landet fick vänta. Det finns inget rätt svar på den sista frågan, men svaren visar vad eleverna tycker att politik är till för. Sätt namn på begreppen med klassens egna exempel: en koalition är flera partier i regeringen; en minoritetsregering har färre än 175 mandat; ett stödparti släpper fram regeringen mot något i avtalet utan att sitta i den; en vågmästare är ett litet parti som avgör. Peka på ordlistan i partimappen.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 gör: Visa bild 14 vid den sista frågan, och använd klassens egna exempel.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 4 · Dagens partier</a:t>
            </a:r>
          </a:p>
          <a:p>
            <a:r>
              <a:t>Du gör: Dela ut Mitt blad ark 2. Visa bild 15. Eleverna läser Så här lät det hösten 2026.</a:t>
            </a:r>
          </a:p>
          <a:p>
            <a:r>
              <a:t>Påminn om samtalsreglerna innan ni börjar. Ställ frågorna en i taget. Räkna med mandaten, inte med åsikter.</a:t>
            </a:r>
          </a:p>
          <a:p>
            <a:r>
              <a:t>Fråga klassen: Före valet sa partierna vilka de ville och inte ville samarbeta med. Hur liknar det era röda linjer, och vad ledde de till? Titta på mandaten i riksdagen. Vilka partier skulle kunna avgöra en omröstning om statsministern, och vad skulle de behöva få för det? Vad är annorlunda i verkligheten än i spelet?</a:t>
            </a:r>
          </a:p>
          <a:p>
            <a:r>
              <a:t>Stöd: Räkna med mandaten i ögonblicksbilden, inte med åsikter: S, V, MP och C har 176 och M, SD, KD och L 173, så redan några få mandat som avstår eller byter sida avgör. Håll samtalet på hur partierna agerar, alla åtta på samma sätt. Skillnader mot spelet: riktiga partier har väljare som minns löften, en historia och förtroende att vårda; avtal har fler än fyra punkter; förhandlingarna tar veckor; och partierna vet inte säkert vad de andra kräver. Har läget ändrats: se Om läget har ändrats längre bak i mappen.</a:t>
            </a:r>
          </a:p>
          <a:p>
            <a:r>
              <a:t>Del 5 · Våra slutsatser. Formulera tillsammans två slutsatser om hur Sverige får en regering. Läraren skriver dem på tavlan. Låt klassen föreslå. Skriv två slutsatser på tavlan. Eleverna skriver av dem på Mitt blad.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Steg 5 · Exit ticket · 1:15 till 1:20</a:t>
            </a:r>
          </a:p>
          <a:p>
            <a:r>
              <a:t>Du gör: Dela ut exit ticket, en per elev. Samla in exit ticket och partimapparna. Eleverna tar med Mitt blad hem: läxan står på sista sidan.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_plenisal.jpg"/>
          <p:cNvPicPr>
            <a:picLocks noChangeAspect="1"/>
          </p:cNvPicPr>
          <p:nvPr/>
        </p:nvPicPr>
        <p:blipFill>
          <a:blip r:embed="rId2"/>
          <a:stretch>
            <a:fillRect/>
          </a:stretch>
        </p:blipFill>
        <p:spPr>
          <a:xfrm>
            <a:off x="0" y="0"/>
            <a:ext cx="6340464" cy="6858000"/>
          </a:xfrm>
          <a:prstGeom prst="rect">
            <a:avLst/>
          </a:prstGeom>
        </p:spPr>
      </p:pic>
      <p:sp>
        <p:nvSpPr>
          <p:cNvPr id="3" name="Freeform 2"/>
          <p:cNvSpPr/>
          <p:nvPr/>
        </p:nvSpPr>
        <p:spPr>
          <a:xfrm>
            <a:off x="0" y="5346000"/>
            <a:ext cx="756000" cy="1512000"/>
          </a:xfrm>
          <a:custGeom>
            <a:avLst/>
            <a:gdLst/>
            <a:ahLst/>
            <a:cxnLst/>
            <a:rect l="l" t="t" r="r" b="b"/>
            <a:pathLst>
              <a:path w="756000" h="1512000">
                <a:moveTo>
                  <a:pt x="0" y="576000"/>
                </a:moveTo>
                <a:lnTo>
                  <a:pt x="756000" y="0"/>
                </a:lnTo>
                <a:lnTo>
                  <a:pt x="756000" y="1512000"/>
                </a:lnTo>
                <a:lnTo>
                  <a:pt x="0" y="1512000"/>
                </a:lnTo>
                <a:close/>
              </a:path>
            </a:pathLst>
          </a:custGeom>
          <a:solidFill>
            <a:srgbClr val="DA9A35"/>
          </a:solidFill>
          <a:ln>
            <a:noFill/>
          </a:ln>
        </p:spPr>
        <p:txBody>
          <a:bodyPr rtlCol="0" anchor="ctr"/>
          <a:lstStyle/>
          <a:p>
            <a:pPr algn="ctr"/>
          </a:p>
        </p:txBody>
      </p:sp>
      <p:sp>
        <p:nvSpPr>
          <p:cNvPr id="4" name="TextBox 3"/>
          <p:cNvSpPr txBox="1"/>
          <p:nvPr/>
        </p:nvSpPr>
        <p:spPr>
          <a:xfrm>
            <a:off x="6844464" y="936000"/>
            <a:ext cx="4844736" cy="288000"/>
          </a:xfrm>
          <a:prstGeom prst="rect">
            <a:avLst/>
          </a:prstGeom>
          <a:noFill/>
        </p:spPr>
        <p:txBody>
          <a:bodyPr wrap="square" lIns="0" rIns="0" tIns="0" bIns="0" anchor="t">
            <a:spAutoFit/>
          </a:bodyPr>
          <a:lstStyle/>
          <a:p>
            <a:pPr algn="l">
              <a:lnSpc>
                <a:spcPct val="110000"/>
              </a:lnSpc>
            </a:pPr>
            <a:r>
              <a:rPr sz="1100" b="1">
                <a:solidFill>
                  <a:srgbClr val="9A6512"/>
                </a:solidFill>
                <a:latin typeface="Arial"/>
              </a:rPr>
              <a:t>Samhällskunskap · Åk 9 och gymnasiet (åk 8 med stöd)</a:t>
            </a:r>
          </a:p>
        </p:txBody>
      </p:sp>
      <p:sp>
        <p:nvSpPr>
          <p:cNvPr id="5" name="TextBox 4"/>
          <p:cNvSpPr txBox="1"/>
          <p:nvPr/>
        </p:nvSpPr>
        <p:spPr>
          <a:xfrm>
            <a:off x="6844464" y="1368000"/>
            <a:ext cx="4844736" cy="2160000"/>
          </a:xfrm>
          <a:prstGeom prst="rect">
            <a:avLst/>
          </a:prstGeom>
          <a:noFill/>
        </p:spPr>
        <p:txBody>
          <a:bodyPr wrap="square" lIns="0" rIns="0" tIns="0" bIns="0" anchor="t">
            <a:spAutoFit/>
          </a:bodyPr>
          <a:lstStyle/>
          <a:p>
            <a:pPr algn="l">
              <a:lnSpc>
                <a:spcPct val="100000"/>
              </a:lnSpc>
            </a:pPr>
            <a:r>
              <a:rPr sz="3600" b="1">
                <a:solidFill>
                  <a:srgbClr val="13213A"/>
                </a:solidFill>
                <a:latin typeface="Arial"/>
              </a:rPr>
              <a:t>Vem får styra när ingen har vunnit?</a:t>
            </a:r>
          </a:p>
        </p:txBody>
      </p:sp>
      <p:sp>
        <p:nvSpPr>
          <p:cNvPr id="6" name="Freeform 5"/>
          <p:cNvSpPr/>
          <p:nvPr/>
        </p:nvSpPr>
        <p:spPr>
          <a:xfrm>
            <a:off x="6844464" y="3744000"/>
            <a:ext cx="4844736" cy="1224000"/>
          </a:xfrm>
          <a:custGeom>
            <a:avLst/>
            <a:gdLst/>
            <a:ahLst/>
            <a:cxnLst/>
            <a:rect l="l" t="t" r="r" b="b"/>
            <a:pathLst>
              <a:path w="4844736" h="1224000">
                <a:moveTo>
                  <a:pt x="0" y="0"/>
                </a:moveTo>
                <a:lnTo>
                  <a:pt x="4376736" y="0"/>
                </a:lnTo>
                <a:lnTo>
                  <a:pt x="4437822" y="4003"/>
                </a:lnTo>
                <a:lnTo>
                  <a:pt x="4497863" y="15946"/>
                </a:lnTo>
                <a:lnTo>
                  <a:pt x="4555831" y="35624"/>
                </a:lnTo>
                <a:lnTo>
                  <a:pt x="4610736" y="62700"/>
                </a:lnTo>
                <a:lnTo>
                  <a:pt x="4661636" y="96710"/>
                </a:lnTo>
                <a:lnTo>
                  <a:pt x="4707661" y="137074"/>
                </a:lnTo>
                <a:lnTo>
                  <a:pt x="4748025" y="183099"/>
                </a:lnTo>
                <a:lnTo>
                  <a:pt x="4782035" y="234000"/>
                </a:lnTo>
                <a:lnTo>
                  <a:pt x="4809111" y="288904"/>
                </a:lnTo>
                <a:lnTo>
                  <a:pt x="4828789" y="346872"/>
                </a:lnTo>
                <a:lnTo>
                  <a:pt x="4840732" y="406913"/>
                </a:lnTo>
                <a:lnTo>
                  <a:pt x="4844736" y="468000"/>
                </a:lnTo>
                <a:lnTo>
                  <a:pt x="4844736" y="756000"/>
                </a:lnTo>
                <a:lnTo>
                  <a:pt x="4840732" y="817086"/>
                </a:lnTo>
                <a:lnTo>
                  <a:pt x="4828789" y="877127"/>
                </a:lnTo>
                <a:lnTo>
                  <a:pt x="4809111" y="935095"/>
                </a:lnTo>
                <a:lnTo>
                  <a:pt x="4782035" y="990000"/>
                </a:lnTo>
                <a:lnTo>
                  <a:pt x="4748025" y="1040900"/>
                </a:lnTo>
                <a:lnTo>
                  <a:pt x="4707661" y="1086925"/>
                </a:lnTo>
                <a:lnTo>
                  <a:pt x="4661636" y="1127289"/>
                </a:lnTo>
                <a:lnTo>
                  <a:pt x="4610736" y="1161299"/>
                </a:lnTo>
                <a:lnTo>
                  <a:pt x="4555831" y="1188375"/>
                </a:lnTo>
                <a:lnTo>
                  <a:pt x="4497863" y="1208053"/>
                </a:lnTo>
                <a:lnTo>
                  <a:pt x="4437822" y="1219996"/>
                </a:lnTo>
                <a:lnTo>
                  <a:pt x="4376736" y="1224000"/>
                </a:lnTo>
                <a:lnTo>
                  <a:pt x="0" y="1224000"/>
                </a:lnTo>
                <a:close/>
              </a:path>
            </a:pathLst>
          </a:custGeom>
          <a:solidFill>
            <a:srgbClr val="FBF0DB"/>
          </a:solidFill>
          <a:ln>
            <a:noFill/>
          </a:ln>
        </p:spPr>
        <p:txBody>
          <a:bodyPr rtlCol="0" anchor="ctr"/>
          <a:lstStyle/>
          <a:p>
            <a:pPr algn="ctr"/>
          </a:p>
        </p:txBody>
      </p:sp>
      <p:sp>
        <p:nvSpPr>
          <p:cNvPr id="7" name="Freeform 6"/>
          <p:cNvSpPr/>
          <p:nvPr/>
        </p:nvSpPr>
        <p:spPr>
          <a:xfrm>
            <a:off x="6844464" y="474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8" name="TextBox 7"/>
          <p:cNvSpPr txBox="1"/>
          <p:nvPr/>
        </p:nvSpPr>
        <p:spPr>
          <a:xfrm>
            <a:off x="7132464" y="3960000"/>
            <a:ext cx="4340736" cy="864000"/>
          </a:xfrm>
          <a:prstGeom prst="rect">
            <a:avLst/>
          </a:prstGeom>
          <a:noFill/>
        </p:spPr>
        <p:txBody>
          <a:bodyPr wrap="square" lIns="0" rIns="0" tIns="0" bIns="0" anchor="t">
            <a:spAutoFit/>
          </a:bodyPr>
          <a:lstStyle/>
          <a:p>
            <a:pPr algn="l">
              <a:lnSpc>
                <a:spcPct val="120000"/>
              </a:lnSpc>
            </a:pPr>
            <a:r>
              <a:rPr sz="1500" b="1">
                <a:solidFill>
                  <a:srgbClr val="13213A"/>
                </a:solidFill>
                <a:latin typeface="Arial"/>
              </a:rPr>
              <a:t>Ett spel om hur Sverige får en regering.</a:t>
            </a:r>
          </a:p>
          <a:p>
            <a:pPr algn="l">
              <a:lnSpc>
                <a:spcPct val="120000"/>
              </a:lnSpc>
            </a:pPr>
            <a:r>
              <a:rPr sz="1500" b="1">
                <a:solidFill>
                  <a:srgbClr val="13213A"/>
                </a:solidFill>
                <a:latin typeface="Arial"/>
              </a:rPr>
              <a:t>80 minuter, eller två lektioner på 60 minuter.</a:t>
            </a:r>
          </a:p>
        </p:txBody>
      </p:sp>
      <p:sp>
        <p:nvSpPr>
          <p:cNvPr id="9" name="TextBox 8"/>
          <p:cNvSpPr txBox="1"/>
          <p:nvPr/>
        </p:nvSpPr>
        <p:spPr>
          <a:xfrm>
            <a:off x="6844464" y="5400000"/>
            <a:ext cx="4844736" cy="288000"/>
          </a:xfrm>
          <a:prstGeom prst="rect">
            <a:avLst/>
          </a:prstGeom>
          <a:noFill/>
        </p:spPr>
        <p:txBody>
          <a:bodyPr wrap="square" lIns="0" rIns="0" tIns="0" bIns="0" anchor="t">
            <a:spAutoFit/>
          </a:bodyPr>
          <a:lstStyle/>
          <a:p>
            <a:pPr algn="l">
              <a:lnSpc>
                <a:spcPct val="110000"/>
              </a:lnSpc>
            </a:pPr>
            <a:r>
              <a:rPr sz="800" b="0">
                <a:solidFill>
                  <a:srgbClr val="566175"/>
                </a:solidFill>
                <a:latin typeface="Arial"/>
              </a:rPr>
              <a:t>Riksdagens plenisal. Foto: BugWarp, CC BY 3.0, beskuren.</a:t>
            </a:r>
          </a:p>
        </p:txBody>
      </p:sp>
      <p:sp>
        <p:nvSpPr>
          <p:cNvPr id="10" name="TextBox 9"/>
          <p:cNvSpPr txBox="1"/>
          <p:nvPr/>
        </p:nvSpPr>
        <p:spPr>
          <a:xfrm>
            <a:off x="6844464" y="6426000"/>
            <a:ext cx="4844736"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Valnatten</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 Valnatten</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Valet är klart. Ingen har vunnit.</a:t>
            </a:r>
          </a:p>
        </p:txBody>
      </p:sp>
      <p:pic>
        <p:nvPicPr>
          <p:cNvPr id="9" name="Picture 8" descr="helklass.png"/>
          <p:cNvPicPr>
            <a:picLocks noChangeAspect="1"/>
          </p:cNvPicPr>
          <p:nvPr/>
        </p:nvPicPr>
        <p:blipFill>
          <a:blip r:embed="rId2"/>
          <a:stretch>
            <a:fillRect/>
          </a:stretch>
        </p:blipFill>
        <p:spPr>
          <a:xfrm>
            <a:off x="8747325" y="468000"/>
            <a:ext cx="2581875"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helklass</a:t>
            </a:r>
          </a:p>
        </p:txBody>
      </p:sp>
      <p:pic>
        <p:nvPicPr>
          <p:cNvPr id="11" name="Picture 10" descr="_kammaren-spel.png"/>
          <p:cNvPicPr>
            <a:picLocks noChangeAspect="1"/>
          </p:cNvPicPr>
          <p:nvPr/>
        </p:nvPicPr>
        <p:blipFill>
          <a:blip r:embed="rId3"/>
          <a:stretch>
            <a:fillRect/>
          </a:stretch>
        </p:blipFill>
        <p:spPr>
          <a:xfrm>
            <a:off x="796246" y="1800000"/>
            <a:ext cx="10024708" cy="424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Valnatten</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 Valnatten</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Ord att kunna</a:t>
            </a:r>
          </a:p>
        </p:txBody>
      </p:sp>
      <p:pic>
        <p:nvPicPr>
          <p:cNvPr id="9" name="Picture 8" descr="helklass.png"/>
          <p:cNvPicPr>
            <a:picLocks noChangeAspect="1"/>
          </p:cNvPicPr>
          <p:nvPr/>
        </p:nvPicPr>
        <p:blipFill>
          <a:blip r:embed="rId2"/>
          <a:stretch>
            <a:fillRect/>
          </a:stretch>
        </p:blipFill>
        <p:spPr>
          <a:xfrm>
            <a:off x="8747325" y="468000"/>
            <a:ext cx="2581875"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helklass</a:t>
            </a:r>
          </a:p>
        </p:txBody>
      </p:sp>
      <p:sp>
        <p:nvSpPr>
          <p:cNvPr id="11" name="Freeform 10"/>
          <p:cNvSpPr/>
          <p:nvPr/>
        </p:nvSpPr>
        <p:spPr>
          <a:xfrm>
            <a:off x="720000" y="1728000"/>
            <a:ext cx="1987200" cy="3600000"/>
          </a:xfrm>
          <a:custGeom>
            <a:avLst/>
            <a:gdLst/>
            <a:ahLst/>
            <a:cxnLst/>
            <a:rect l="l" t="t" r="r" b="b"/>
            <a:pathLst>
              <a:path w="1987200" h="3600000">
                <a:moveTo>
                  <a:pt x="0" y="0"/>
                </a:moveTo>
                <a:lnTo>
                  <a:pt x="1555200" y="0"/>
                </a:lnTo>
                <a:lnTo>
                  <a:pt x="1611587" y="3695"/>
                </a:lnTo>
                <a:lnTo>
                  <a:pt x="1667009" y="14720"/>
                </a:lnTo>
                <a:lnTo>
                  <a:pt x="1720519" y="32884"/>
                </a:lnTo>
                <a:lnTo>
                  <a:pt x="1771200" y="57877"/>
                </a:lnTo>
                <a:lnTo>
                  <a:pt x="1818184" y="89271"/>
                </a:lnTo>
                <a:lnTo>
                  <a:pt x="1860670" y="126529"/>
                </a:lnTo>
                <a:lnTo>
                  <a:pt x="1897928" y="169015"/>
                </a:lnTo>
                <a:lnTo>
                  <a:pt x="1929322" y="216000"/>
                </a:lnTo>
                <a:lnTo>
                  <a:pt x="1954315" y="266680"/>
                </a:lnTo>
                <a:lnTo>
                  <a:pt x="1972479" y="320190"/>
                </a:lnTo>
                <a:lnTo>
                  <a:pt x="1983504" y="375612"/>
                </a:lnTo>
                <a:lnTo>
                  <a:pt x="1987200" y="432000"/>
                </a:lnTo>
                <a:lnTo>
                  <a:pt x="1987200" y="3168000"/>
                </a:lnTo>
                <a:lnTo>
                  <a:pt x="1983504" y="3224387"/>
                </a:lnTo>
                <a:lnTo>
                  <a:pt x="1972479" y="3279809"/>
                </a:lnTo>
                <a:lnTo>
                  <a:pt x="1954315" y="3333319"/>
                </a:lnTo>
                <a:lnTo>
                  <a:pt x="1929322" y="3384000"/>
                </a:lnTo>
                <a:lnTo>
                  <a:pt x="1897928" y="3430984"/>
                </a:lnTo>
                <a:lnTo>
                  <a:pt x="1860670" y="3473470"/>
                </a:lnTo>
                <a:lnTo>
                  <a:pt x="1818184" y="3510728"/>
                </a:lnTo>
                <a:lnTo>
                  <a:pt x="1771200" y="3542122"/>
                </a:lnTo>
                <a:lnTo>
                  <a:pt x="1720519" y="3567115"/>
                </a:lnTo>
                <a:lnTo>
                  <a:pt x="1667009" y="3585279"/>
                </a:lnTo>
                <a:lnTo>
                  <a:pt x="1611587" y="3596304"/>
                </a:lnTo>
                <a:lnTo>
                  <a:pt x="1555200" y="3600000"/>
                </a:lnTo>
                <a:lnTo>
                  <a:pt x="0" y="3600000"/>
                </a:lnTo>
                <a:close/>
              </a:path>
            </a:pathLst>
          </a:custGeom>
          <a:solidFill>
            <a:srgbClr val="EFF2F7"/>
          </a:solidFill>
          <a:ln>
            <a:noFill/>
          </a:ln>
        </p:spPr>
        <p:txBody>
          <a:bodyPr rtlCol="0" anchor="ctr"/>
          <a:lstStyle/>
          <a:p>
            <a:pPr algn="ctr"/>
          </a:p>
        </p:txBody>
      </p:sp>
      <p:sp>
        <p:nvSpPr>
          <p:cNvPr id="12" name="Freeform 11"/>
          <p:cNvSpPr/>
          <p:nvPr/>
        </p:nvSpPr>
        <p:spPr>
          <a:xfrm>
            <a:off x="7200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36000" y="1944000"/>
            <a:ext cx="1591200" cy="432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Riksdag</a:t>
            </a:r>
          </a:p>
        </p:txBody>
      </p:sp>
      <p:sp>
        <p:nvSpPr>
          <p:cNvPr id="14" name="TextBox 13"/>
          <p:cNvSpPr txBox="1"/>
          <p:nvPr/>
        </p:nvSpPr>
        <p:spPr>
          <a:xfrm>
            <a:off x="936000" y="2412000"/>
            <a:ext cx="1591200" cy="1584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Sveriges parlament. Riksdagens 349 ledamöter stiftar lagar och röstar om vem som blir statsminister.</a:t>
            </a:r>
          </a:p>
        </p:txBody>
      </p:sp>
      <p:sp>
        <p:nvSpPr>
          <p:cNvPr id="15" name="TextBox 14"/>
          <p:cNvSpPr txBox="1"/>
          <p:nvPr/>
        </p:nvSpPr>
        <p:spPr>
          <a:xfrm>
            <a:off x="936000" y="4356000"/>
            <a:ext cx="1591200" cy="936000"/>
          </a:xfrm>
          <a:prstGeom prst="rect">
            <a:avLst/>
          </a:prstGeom>
          <a:noFill/>
        </p:spPr>
        <p:txBody>
          <a:bodyPr wrap="square" lIns="0" rIns="0" tIns="0" bIns="0" anchor="t">
            <a:spAutoFit/>
          </a:bodyPr>
          <a:lstStyle/>
          <a:p>
            <a:pPr algn="l">
              <a:lnSpc>
                <a:spcPct val="110000"/>
              </a:lnSpc>
            </a:pPr>
            <a:r>
              <a:rPr sz="1050" b="0">
                <a:solidFill>
                  <a:srgbClr val="566175"/>
                </a:solidFill>
                <a:latin typeface="Arial"/>
              </a:rPr>
              <a:t>I spelet är klassen riksdagen, med 349 mandat fördelade på sex partier.</a:t>
            </a:r>
          </a:p>
        </p:txBody>
      </p:sp>
      <p:sp>
        <p:nvSpPr>
          <p:cNvPr id="16" name="Freeform 15"/>
          <p:cNvSpPr/>
          <p:nvPr/>
        </p:nvSpPr>
        <p:spPr>
          <a:xfrm>
            <a:off x="2887200" y="1728000"/>
            <a:ext cx="1987200" cy="3600000"/>
          </a:xfrm>
          <a:custGeom>
            <a:avLst/>
            <a:gdLst/>
            <a:ahLst/>
            <a:cxnLst/>
            <a:rect l="l" t="t" r="r" b="b"/>
            <a:pathLst>
              <a:path w="1987200" h="3600000">
                <a:moveTo>
                  <a:pt x="0" y="0"/>
                </a:moveTo>
                <a:lnTo>
                  <a:pt x="1555200" y="0"/>
                </a:lnTo>
                <a:lnTo>
                  <a:pt x="1611587" y="3695"/>
                </a:lnTo>
                <a:lnTo>
                  <a:pt x="1667009" y="14720"/>
                </a:lnTo>
                <a:lnTo>
                  <a:pt x="1720519" y="32884"/>
                </a:lnTo>
                <a:lnTo>
                  <a:pt x="1771200" y="57877"/>
                </a:lnTo>
                <a:lnTo>
                  <a:pt x="1818184" y="89271"/>
                </a:lnTo>
                <a:lnTo>
                  <a:pt x="1860670" y="126529"/>
                </a:lnTo>
                <a:lnTo>
                  <a:pt x="1897928" y="169015"/>
                </a:lnTo>
                <a:lnTo>
                  <a:pt x="1929322" y="216000"/>
                </a:lnTo>
                <a:lnTo>
                  <a:pt x="1954315" y="266680"/>
                </a:lnTo>
                <a:lnTo>
                  <a:pt x="1972479" y="320190"/>
                </a:lnTo>
                <a:lnTo>
                  <a:pt x="1983504" y="375612"/>
                </a:lnTo>
                <a:lnTo>
                  <a:pt x="1987200" y="432000"/>
                </a:lnTo>
                <a:lnTo>
                  <a:pt x="1987200" y="3168000"/>
                </a:lnTo>
                <a:lnTo>
                  <a:pt x="1983504" y="3224387"/>
                </a:lnTo>
                <a:lnTo>
                  <a:pt x="1972479" y="3279809"/>
                </a:lnTo>
                <a:lnTo>
                  <a:pt x="1954315" y="3333319"/>
                </a:lnTo>
                <a:lnTo>
                  <a:pt x="1929322" y="3384000"/>
                </a:lnTo>
                <a:lnTo>
                  <a:pt x="1897928" y="3430984"/>
                </a:lnTo>
                <a:lnTo>
                  <a:pt x="1860670" y="3473470"/>
                </a:lnTo>
                <a:lnTo>
                  <a:pt x="1818184" y="3510728"/>
                </a:lnTo>
                <a:lnTo>
                  <a:pt x="1771200" y="3542122"/>
                </a:lnTo>
                <a:lnTo>
                  <a:pt x="1720519" y="3567115"/>
                </a:lnTo>
                <a:lnTo>
                  <a:pt x="1667009" y="3585279"/>
                </a:lnTo>
                <a:lnTo>
                  <a:pt x="1611587" y="3596304"/>
                </a:lnTo>
                <a:lnTo>
                  <a:pt x="1555200" y="3600000"/>
                </a:lnTo>
                <a:lnTo>
                  <a:pt x="0" y="3600000"/>
                </a:lnTo>
                <a:close/>
              </a:path>
            </a:pathLst>
          </a:custGeom>
          <a:solidFill>
            <a:srgbClr val="EFF2F7"/>
          </a:solidFill>
          <a:ln>
            <a:noFill/>
          </a:ln>
        </p:spPr>
        <p:txBody>
          <a:bodyPr rtlCol="0" anchor="ctr"/>
          <a:lstStyle/>
          <a:p>
            <a:pPr algn="ctr"/>
          </a:p>
        </p:txBody>
      </p:sp>
      <p:sp>
        <p:nvSpPr>
          <p:cNvPr id="17" name="Freeform 16"/>
          <p:cNvSpPr/>
          <p:nvPr/>
        </p:nvSpPr>
        <p:spPr>
          <a:xfrm>
            <a:off x="28872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8" name="TextBox 17"/>
          <p:cNvSpPr txBox="1"/>
          <p:nvPr/>
        </p:nvSpPr>
        <p:spPr>
          <a:xfrm>
            <a:off x="3103200" y="1944000"/>
            <a:ext cx="1591200" cy="432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Mandat</a:t>
            </a:r>
          </a:p>
        </p:txBody>
      </p:sp>
      <p:sp>
        <p:nvSpPr>
          <p:cNvPr id="19" name="TextBox 18"/>
          <p:cNvSpPr txBox="1"/>
          <p:nvPr/>
        </p:nvSpPr>
        <p:spPr>
          <a:xfrm>
            <a:off x="3103200" y="2412000"/>
            <a:ext cx="1591200" cy="1584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En plats i riksdagen. Riksdagen har 349 mandat.</a:t>
            </a:r>
          </a:p>
        </p:txBody>
      </p:sp>
      <p:sp>
        <p:nvSpPr>
          <p:cNvPr id="20" name="TextBox 19"/>
          <p:cNvSpPr txBox="1"/>
          <p:nvPr/>
        </p:nvSpPr>
        <p:spPr>
          <a:xfrm>
            <a:off x="3103200" y="4356000"/>
            <a:ext cx="1591200" cy="936000"/>
          </a:xfrm>
          <a:prstGeom prst="rect">
            <a:avLst/>
          </a:prstGeom>
          <a:noFill/>
        </p:spPr>
        <p:txBody>
          <a:bodyPr wrap="square" lIns="0" rIns="0" tIns="0" bIns="0" anchor="t">
            <a:spAutoFit/>
          </a:bodyPr>
          <a:lstStyle/>
          <a:p>
            <a:pPr algn="l">
              <a:lnSpc>
                <a:spcPct val="110000"/>
              </a:lnSpc>
            </a:pPr>
            <a:r>
              <a:rPr sz="1050" b="0">
                <a:solidFill>
                  <a:srgbClr val="566175"/>
                </a:solidFill>
                <a:latin typeface="Arial"/>
              </a:rPr>
              <a:t>Bron har 101 mandat. Humlan har 33.</a:t>
            </a:r>
          </a:p>
        </p:txBody>
      </p:sp>
      <p:sp>
        <p:nvSpPr>
          <p:cNvPr id="21" name="Freeform 20"/>
          <p:cNvSpPr/>
          <p:nvPr/>
        </p:nvSpPr>
        <p:spPr>
          <a:xfrm>
            <a:off x="5054400" y="1728000"/>
            <a:ext cx="1987200" cy="3600000"/>
          </a:xfrm>
          <a:custGeom>
            <a:avLst/>
            <a:gdLst/>
            <a:ahLst/>
            <a:cxnLst/>
            <a:rect l="l" t="t" r="r" b="b"/>
            <a:pathLst>
              <a:path w="1987200" h="3600000">
                <a:moveTo>
                  <a:pt x="0" y="0"/>
                </a:moveTo>
                <a:lnTo>
                  <a:pt x="1555200" y="0"/>
                </a:lnTo>
                <a:lnTo>
                  <a:pt x="1611587" y="3695"/>
                </a:lnTo>
                <a:lnTo>
                  <a:pt x="1667009" y="14720"/>
                </a:lnTo>
                <a:lnTo>
                  <a:pt x="1720519" y="32884"/>
                </a:lnTo>
                <a:lnTo>
                  <a:pt x="1771200" y="57877"/>
                </a:lnTo>
                <a:lnTo>
                  <a:pt x="1818184" y="89271"/>
                </a:lnTo>
                <a:lnTo>
                  <a:pt x="1860670" y="126529"/>
                </a:lnTo>
                <a:lnTo>
                  <a:pt x="1897928" y="169015"/>
                </a:lnTo>
                <a:lnTo>
                  <a:pt x="1929322" y="216000"/>
                </a:lnTo>
                <a:lnTo>
                  <a:pt x="1954315" y="266680"/>
                </a:lnTo>
                <a:lnTo>
                  <a:pt x="1972479" y="320190"/>
                </a:lnTo>
                <a:lnTo>
                  <a:pt x="1983504" y="375612"/>
                </a:lnTo>
                <a:lnTo>
                  <a:pt x="1987200" y="432000"/>
                </a:lnTo>
                <a:lnTo>
                  <a:pt x="1987200" y="3168000"/>
                </a:lnTo>
                <a:lnTo>
                  <a:pt x="1983504" y="3224387"/>
                </a:lnTo>
                <a:lnTo>
                  <a:pt x="1972479" y="3279809"/>
                </a:lnTo>
                <a:lnTo>
                  <a:pt x="1954315" y="3333319"/>
                </a:lnTo>
                <a:lnTo>
                  <a:pt x="1929322" y="3384000"/>
                </a:lnTo>
                <a:lnTo>
                  <a:pt x="1897928" y="3430984"/>
                </a:lnTo>
                <a:lnTo>
                  <a:pt x="1860670" y="3473470"/>
                </a:lnTo>
                <a:lnTo>
                  <a:pt x="1818184" y="3510728"/>
                </a:lnTo>
                <a:lnTo>
                  <a:pt x="1771200" y="3542122"/>
                </a:lnTo>
                <a:lnTo>
                  <a:pt x="1720519" y="3567115"/>
                </a:lnTo>
                <a:lnTo>
                  <a:pt x="1667009" y="3585279"/>
                </a:lnTo>
                <a:lnTo>
                  <a:pt x="1611587" y="3596304"/>
                </a:lnTo>
                <a:lnTo>
                  <a:pt x="1555200" y="3600000"/>
                </a:lnTo>
                <a:lnTo>
                  <a:pt x="0" y="3600000"/>
                </a:lnTo>
                <a:close/>
              </a:path>
            </a:pathLst>
          </a:custGeom>
          <a:solidFill>
            <a:srgbClr val="EFF2F7"/>
          </a:solidFill>
          <a:ln>
            <a:noFill/>
          </a:ln>
        </p:spPr>
        <p:txBody>
          <a:bodyPr rtlCol="0" anchor="ctr"/>
          <a:lstStyle/>
          <a:p>
            <a:pPr algn="ctr"/>
          </a:p>
        </p:txBody>
      </p:sp>
      <p:sp>
        <p:nvSpPr>
          <p:cNvPr id="22" name="Freeform 21"/>
          <p:cNvSpPr/>
          <p:nvPr/>
        </p:nvSpPr>
        <p:spPr>
          <a:xfrm>
            <a:off x="50544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3" name="TextBox 22"/>
          <p:cNvSpPr txBox="1"/>
          <p:nvPr/>
        </p:nvSpPr>
        <p:spPr>
          <a:xfrm>
            <a:off x="5270400" y="1944000"/>
            <a:ext cx="1591200" cy="432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Majoritet</a:t>
            </a:r>
          </a:p>
        </p:txBody>
      </p:sp>
      <p:sp>
        <p:nvSpPr>
          <p:cNvPr id="24" name="TextBox 23"/>
          <p:cNvSpPr txBox="1"/>
          <p:nvPr/>
        </p:nvSpPr>
        <p:spPr>
          <a:xfrm>
            <a:off x="5270400" y="2412000"/>
            <a:ext cx="1591200" cy="1584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Mer än hälften. I riksdagen är det minst 175 av 349.</a:t>
            </a:r>
          </a:p>
        </p:txBody>
      </p:sp>
      <p:sp>
        <p:nvSpPr>
          <p:cNvPr id="25" name="TextBox 24"/>
          <p:cNvSpPr txBox="1"/>
          <p:nvPr/>
        </p:nvSpPr>
        <p:spPr>
          <a:xfrm>
            <a:off x="5270400" y="4356000"/>
            <a:ext cx="1591200" cy="936000"/>
          </a:xfrm>
          <a:prstGeom prst="rect">
            <a:avLst/>
          </a:prstGeom>
          <a:noFill/>
        </p:spPr>
        <p:txBody>
          <a:bodyPr wrap="square" lIns="0" rIns="0" tIns="0" bIns="0" anchor="t">
            <a:spAutoFit/>
          </a:bodyPr>
          <a:lstStyle/>
          <a:p>
            <a:pPr algn="l">
              <a:lnSpc>
                <a:spcPct val="110000"/>
              </a:lnSpc>
            </a:pPr>
            <a:r>
              <a:rPr sz="1050" b="0">
                <a:solidFill>
                  <a:srgbClr val="566175"/>
                </a:solidFill>
                <a:latin typeface="Arial"/>
              </a:rPr>
              <a:t>Inget parti i spelet har 175 mandat ensamt.</a:t>
            </a:r>
          </a:p>
        </p:txBody>
      </p:sp>
      <p:sp>
        <p:nvSpPr>
          <p:cNvPr id="26" name="Freeform 25"/>
          <p:cNvSpPr/>
          <p:nvPr/>
        </p:nvSpPr>
        <p:spPr>
          <a:xfrm>
            <a:off x="7221600" y="1728000"/>
            <a:ext cx="1987200" cy="3600000"/>
          </a:xfrm>
          <a:custGeom>
            <a:avLst/>
            <a:gdLst/>
            <a:ahLst/>
            <a:cxnLst/>
            <a:rect l="l" t="t" r="r" b="b"/>
            <a:pathLst>
              <a:path w="1987200" h="3600000">
                <a:moveTo>
                  <a:pt x="0" y="0"/>
                </a:moveTo>
                <a:lnTo>
                  <a:pt x="1555200" y="0"/>
                </a:lnTo>
                <a:lnTo>
                  <a:pt x="1611587" y="3695"/>
                </a:lnTo>
                <a:lnTo>
                  <a:pt x="1667009" y="14720"/>
                </a:lnTo>
                <a:lnTo>
                  <a:pt x="1720519" y="32884"/>
                </a:lnTo>
                <a:lnTo>
                  <a:pt x="1771200" y="57877"/>
                </a:lnTo>
                <a:lnTo>
                  <a:pt x="1818184" y="89271"/>
                </a:lnTo>
                <a:lnTo>
                  <a:pt x="1860670" y="126529"/>
                </a:lnTo>
                <a:lnTo>
                  <a:pt x="1897928" y="169015"/>
                </a:lnTo>
                <a:lnTo>
                  <a:pt x="1929322" y="216000"/>
                </a:lnTo>
                <a:lnTo>
                  <a:pt x="1954315" y="266680"/>
                </a:lnTo>
                <a:lnTo>
                  <a:pt x="1972479" y="320190"/>
                </a:lnTo>
                <a:lnTo>
                  <a:pt x="1983504" y="375612"/>
                </a:lnTo>
                <a:lnTo>
                  <a:pt x="1987200" y="432000"/>
                </a:lnTo>
                <a:lnTo>
                  <a:pt x="1987200" y="3168000"/>
                </a:lnTo>
                <a:lnTo>
                  <a:pt x="1983504" y="3224387"/>
                </a:lnTo>
                <a:lnTo>
                  <a:pt x="1972479" y="3279809"/>
                </a:lnTo>
                <a:lnTo>
                  <a:pt x="1954315" y="3333319"/>
                </a:lnTo>
                <a:lnTo>
                  <a:pt x="1929322" y="3384000"/>
                </a:lnTo>
                <a:lnTo>
                  <a:pt x="1897928" y="3430984"/>
                </a:lnTo>
                <a:lnTo>
                  <a:pt x="1860670" y="3473470"/>
                </a:lnTo>
                <a:lnTo>
                  <a:pt x="1818184" y="3510728"/>
                </a:lnTo>
                <a:lnTo>
                  <a:pt x="1771200" y="3542122"/>
                </a:lnTo>
                <a:lnTo>
                  <a:pt x="1720519" y="3567115"/>
                </a:lnTo>
                <a:lnTo>
                  <a:pt x="1667009" y="3585279"/>
                </a:lnTo>
                <a:lnTo>
                  <a:pt x="1611587" y="3596304"/>
                </a:lnTo>
                <a:lnTo>
                  <a:pt x="1555200" y="3600000"/>
                </a:lnTo>
                <a:lnTo>
                  <a:pt x="0" y="3600000"/>
                </a:lnTo>
                <a:close/>
              </a:path>
            </a:pathLst>
          </a:custGeom>
          <a:solidFill>
            <a:srgbClr val="EFF2F7"/>
          </a:solidFill>
          <a:ln>
            <a:noFill/>
          </a:ln>
        </p:spPr>
        <p:txBody>
          <a:bodyPr rtlCol="0" anchor="ctr"/>
          <a:lstStyle/>
          <a:p>
            <a:pPr algn="ctr"/>
          </a:p>
        </p:txBody>
      </p:sp>
      <p:sp>
        <p:nvSpPr>
          <p:cNvPr id="27" name="Freeform 26"/>
          <p:cNvSpPr/>
          <p:nvPr/>
        </p:nvSpPr>
        <p:spPr>
          <a:xfrm>
            <a:off x="72216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8" name="TextBox 27"/>
          <p:cNvSpPr txBox="1"/>
          <p:nvPr/>
        </p:nvSpPr>
        <p:spPr>
          <a:xfrm>
            <a:off x="7437600" y="1944000"/>
            <a:ext cx="1591200" cy="432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Statsminister</a:t>
            </a:r>
          </a:p>
        </p:txBody>
      </p:sp>
      <p:sp>
        <p:nvSpPr>
          <p:cNvPr id="29" name="TextBox 28"/>
          <p:cNvSpPr txBox="1"/>
          <p:nvPr/>
        </p:nvSpPr>
        <p:spPr>
          <a:xfrm>
            <a:off x="7437600" y="2412000"/>
            <a:ext cx="1591200" cy="1584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Den som leder regeringen och väljer ministrarna. Riksdagen röstar om talmannens förslag till statsminister.</a:t>
            </a:r>
          </a:p>
        </p:txBody>
      </p:sp>
      <p:sp>
        <p:nvSpPr>
          <p:cNvPr id="30" name="TextBox 29"/>
          <p:cNvSpPr txBox="1"/>
          <p:nvPr/>
        </p:nvSpPr>
        <p:spPr>
          <a:xfrm>
            <a:off x="7437600" y="4356000"/>
            <a:ext cx="1591200" cy="936000"/>
          </a:xfrm>
          <a:prstGeom prst="rect">
            <a:avLst/>
          </a:prstGeom>
          <a:noFill/>
        </p:spPr>
        <p:txBody>
          <a:bodyPr wrap="square" lIns="0" rIns="0" tIns="0" bIns="0" anchor="t">
            <a:spAutoFit/>
          </a:bodyPr>
          <a:lstStyle/>
          <a:p>
            <a:pPr algn="l">
              <a:lnSpc>
                <a:spcPct val="110000"/>
              </a:lnSpc>
            </a:pPr>
            <a:r>
              <a:rPr sz="1050" b="0">
                <a:solidFill>
                  <a:srgbClr val="566175"/>
                </a:solidFill>
                <a:latin typeface="Arial"/>
              </a:rPr>
              <a:t>På fyra försök ska klassen få fram en statsminister.</a:t>
            </a:r>
          </a:p>
        </p:txBody>
      </p:sp>
      <p:sp>
        <p:nvSpPr>
          <p:cNvPr id="31" name="Freeform 30"/>
          <p:cNvSpPr/>
          <p:nvPr/>
        </p:nvSpPr>
        <p:spPr>
          <a:xfrm>
            <a:off x="9388800" y="1728000"/>
            <a:ext cx="1987200" cy="3600000"/>
          </a:xfrm>
          <a:custGeom>
            <a:avLst/>
            <a:gdLst/>
            <a:ahLst/>
            <a:cxnLst/>
            <a:rect l="l" t="t" r="r" b="b"/>
            <a:pathLst>
              <a:path w="1987200" h="3600000">
                <a:moveTo>
                  <a:pt x="0" y="0"/>
                </a:moveTo>
                <a:lnTo>
                  <a:pt x="1555200" y="0"/>
                </a:lnTo>
                <a:lnTo>
                  <a:pt x="1611587" y="3695"/>
                </a:lnTo>
                <a:lnTo>
                  <a:pt x="1667009" y="14720"/>
                </a:lnTo>
                <a:lnTo>
                  <a:pt x="1720519" y="32884"/>
                </a:lnTo>
                <a:lnTo>
                  <a:pt x="1771200" y="57877"/>
                </a:lnTo>
                <a:lnTo>
                  <a:pt x="1818184" y="89271"/>
                </a:lnTo>
                <a:lnTo>
                  <a:pt x="1860670" y="126529"/>
                </a:lnTo>
                <a:lnTo>
                  <a:pt x="1897928" y="169015"/>
                </a:lnTo>
                <a:lnTo>
                  <a:pt x="1929322" y="216000"/>
                </a:lnTo>
                <a:lnTo>
                  <a:pt x="1954315" y="266680"/>
                </a:lnTo>
                <a:lnTo>
                  <a:pt x="1972479" y="320190"/>
                </a:lnTo>
                <a:lnTo>
                  <a:pt x="1983504" y="375612"/>
                </a:lnTo>
                <a:lnTo>
                  <a:pt x="1987200" y="432000"/>
                </a:lnTo>
                <a:lnTo>
                  <a:pt x="1987200" y="3168000"/>
                </a:lnTo>
                <a:lnTo>
                  <a:pt x="1983504" y="3224387"/>
                </a:lnTo>
                <a:lnTo>
                  <a:pt x="1972479" y="3279809"/>
                </a:lnTo>
                <a:lnTo>
                  <a:pt x="1954315" y="3333319"/>
                </a:lnTo>
                <a:lnTo>
                  <a:pt x="1929322" y="3384000"/>
                </a:lnTo>
                <a:lnTo>
                  <a:pt x="1897928" y="3430984"/>
                </a:lnTo>
                <a:lnTo>
                  <a:pt x="1860670" y="3473470"/>
                </a:lnTo>
                <a:lnTo>
                  <a:pt x="1818184" y="3510728"/>
                </a:lnTo>
                <a:lnTo>
                  <a:pt x="1771200" y="3542122"/>
                </a:lnTo>
                <a:lnTo>
                  <a:pt x="1720519" y="3567115"/>
                </a:lnTo>
                <a:lnTo>
                  <a:pt x="1667009" y="3585279"/>
                </a:lnTo>
                <a:lnTo>
                  <a:pt x="1611587" y="3596304"/>
                </a:lnTo>
                <a:lnTo>
                  <a:pt x="1555200" y="3600000"/>
                </a:lnTo>
                <a:lnTo>
                  <a:pt x="0" y="3600000"/>
                </a:lnTo>
                <a:close/>
              </a:path>
            </a:pathLst>
          </a:custGeom>
          <a:solidFill>
            <a:srgbClr val="EFF2F7"/>
          </a:solidFill>
          <a:ln>
            <a:noFill/>
          </a:ln>
        </p:spPr>
        <p:txBody>
          <a:bodyPr rtlCol="0" anchor="ctr"/>
          <a:lstStyle/>
          <a:p>
            <a:pPr algn="ctr"/>
          </a:p>
        </p:txBody>
      </p:sp>
      <p:sp>
        <p:nvSpPr>
          <p:cNvPr id="32" name="Freeform 31"/>
          <p:cNvSpPr/>
          <p:nvPr/>
        </p:nvSpPr>
        <p:spPr>
          <a:xfrm>
            <a:off x="93888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33" name="TextBox 32"/>
          <p:cNvSpPr txBox="1"/>
          <p:nvPr/>
        </p:nvSpPr>
        <p:spPr>
          <a:xfrm>
            <a:off x="9604800" y="1944000"/>
            <a:ext cx="1591200" cy="432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Talman</a:t>
            </a:r>
          </a:p>
        </p:txBody>
      </p:sp>
      <p:sp>
        <p:nvSpPr>
          <p:cNvPr id="34" name="TextBox 33"/>
          <p:cNvSpPr txBox="1"/>
          <p:nvPr/>
        </p:nvSpPr>
        <p:spPr>
          <a:xfrm>
            <a:off x="9604800" y="2412000"/>
            <a:ext cx="1591200" cy="1584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Den som leder riksdagen. Efter ett val samtalar talmannen med partierna och föreslår en statsminister.</a:t>
            </a:r>
          </a:p>
        </p:txBody>
      </p:sp>
      <p:sp>
        <p:nvSpPr>
          <p:cNvPr id="35" name="TextBox 34"/>
          <p:cNvSpPr txBox="1"/>
          <p:nvPr/>
        </p:nvSpPr>
        <p:spPr>
          <a:xfrm>
            <a:off x="9604800" y="4356000"/>
            <a:ext cx="1591200" cy="936000"/>
          </a:xfrm>
          <a:prstGeom prst="rect">
            <a:avLst/>
          </a:prstGeom>
          <a:noFill/>
        </p:spPr>
        <p:txBody>
          <a:bodyPr wrap="square" lIns="0" rIns="0" tIns="0" bIns="0" anchor="t">
            <a:spAutoFit/>
          </a:bodyPr>
          <a:lstStyle/>
          <a:p>
            <a:pPr algn="l">
              <a:lnSpc>
                <a:spcPct val="110000"/>
              </a:lnSpc>
            </a:pPr>
            <a:r>
              <a:rPr sz="1050" b="0">
                <a:solidFill>
                  <a:srgbClr val="566175"/>
                </a:solidFill>
                <a:latin typeface="Arial"/>
              </a:rPr>
              <a:t>Läraren är talman i spelet.</a:t>
            </a:r>
          </a:p>
        </p:txBody>
      </p:sp>
      <p:sp>
        <p:nvSpPr>
          <p:cNvPr id="36" name="Freeform 35"/>
          <p:cNvSpPr/>
          <p:nvPr/>
        </p:nvSpPr>
        <p:spPr>
          <a:xfrm>
            <a:off x="720000" y="5580000"/>
            <a:ext cx="10656000" cy="468000"/>
          </a:xfrm>
          <a:custGeom>
            <a:avLst/>
            <a:gdLst/>
            <a:ahLst/>
            <a:cxnLst/>
            <a:rect l="l" t="t" r="r" b="b"/>
            <a:pathLst>
              <a:path w="10656000" h="468000">
                <a:moveTo>
                  <a:pt x="0" y="0"/>
                </a:moveTo>
                <a:lnTo>
                  <a:pt x="10422000" y="0"/>
                </a:lnTo>
                <a:lnTo>
                  <a:pt x="10452543" y="2001"/>
                </a:lnTo>
                <a:lnTo>
                  <a:pt x="10482563" y="7973"/>
                </a:lnTo>
                <a:lnTo>
                  <a:pt x="10511547" y="17812"/>
                </a:lnTo>
                <a:lnTo>
                  <a:pt x="10539000" y="31350"/>
                </a:lnTo>
                <a:lnTo>
                  <a:pt x="10564450" y="48355"/>
                </a:lnTo>
                <a:lnTo>
                  <a:pt x="10587462" y="68537"/>
                </a:lnTo>
                <a:lnTo>
                  <a:pt x="10607644" y="91549"/>
                </a:lnTo>
                <a:lnTo>
                  <a:pt x="10624649" y="117000"/>
                </a:lnTo>
                <a:lnTo>
                  <a:pt x="10638187" y="144452"/>
                </a:lnTo>
                <a:lnTo>
                  <a:pt x="10648026" y="173436"/>
                </a:lnTo>
                <a:lnTo>
                  <a:pt x="10653998" y="203456"/>
                </a:lnTo>
                <a:lnTo>
                  <a:pt x="10656000" y="234000"/>
                </a:lnTo>
                <a:lnTo>
                  <a:pt x="10656000" y="234000"/>
                </a:lnTo>
                <a:lnTo>
                  <a:pt x="10653998" y="264543"/>
                </a:lnTo>
                <a:lnTo>
                  <a:pt x="10648026" y="294563"/>
                </a:lnTo>
                <a:lnTo>
                  <a:pt x="10638187" y="323547"/>
                </a:lnTo>
                <a:lnTo>
                  <a:pt x="10624649" y="351000"/>
                </a:lnTo>
                <a:lnTo>
                  <a:pt x="10607644" y="376450"/>
                </a:lnTo>
                <a:lnTo>
                  <a:pt x="10587462" y="399462"/>
                </a:lnTo>
                <a:lnTo>
                  <a:pt x="10564450" y="419644"/>
                </a:lnTo>
                <a:lnTo>
                  <a:pt x="10539000" y="436649"/>
                </a:lnTo>
                <a:lnTo>
                  <a:pt x="10511547" y="450187"/>
                </a:lnTo>
                <a:lnTo>
                  <a:pt x="10482563" y="460026"/>
                </a:lnTo>
                <a:lnTo>
                  <a:pt x="10452543" y="465998"/>
                </a:lnTo>
                <a:lnTo>
                  <a:pt x="10422000" y="468000"/>
                </a:lnTo>
                <a:lnTo>
                  <a:pt x="0" y="468000"/>
                </a:lnTo>
                <a:close/>
              </a:path>
            </a:pathLst>
          </a:custGeom>
          <a:solidFill>
            <a:srgbClr val="FBF0DB"/>
          </a:solidFill>
          <a:ln>
            <a:noFill/>
          </a:ln>
        </p:spPr>
        <p:txBody>
          <a:bodyPr rtlCol="0" anchor="ctr"/>
          <a:lstStyle/>
          <a:p>
            <a:pPr algn="ctr"/>
          </a:p>
        </p:txBody>
      </p:sp>
      <p:sp>
        <p:nvSpPr>
          <p:cNvPr id="37" name="TextBox 36"/>
          <p:cNvSpPr txBox="1"/>
          <p:nvPr/>
        </p:nvSpPr>
        <p:spPr>
          <a:xfrm>
            <a:off x="1008000" y="5670000"/>
            <a:ext cx="10080000" cy="288000"/>
          </a:xfrm>
          <a:prstGeom prst="rect">
            <a:avLst/>
          </a:prstGeom>
          <a:noFill/>
        </p:spPr>
        <p:txBody>
          <a:bodyPr wrap="square" lIns="0" rIns="0" tIns="0" bIns="0" anchor="ctr">
            <a:spAutoFit/>
          </a:bodyPr>
          <a:lstStyle/>
          <a:p>
            <a:pPr algn="l">
              <a:lnSpc>
                <a:spcPct val="110000"/>
              </a:lnSpc>
            </a:pPr>
            <a:r>
              <a:rPr sz="1500" b="1">
                <a:solidFill>
                  <a:srgbClr val="13213A"/>
                </a:solidFill>
                <a:latin typeface="Arial"/>
              </a:rPr>
              <a:t>Säg orden med egna ord till den som sitter bredvid.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Valnatten</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 Valnatten</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Gissa först</a:t>
            </a:r>
          </a:p>
        </p:txBody>
      </p:sp>
      <p:pic>
        <p:nvPicPr>
          <p:cNvPr id="9" name="Picture 8" descr="enskilt.png"/>
          <p:cNvPicPr>
            <a:picLocks noChangeAspect="1"/>
          </p:cNvPicPr>
          <p:nvPr/>
        </p:nvPicPr>
        <p:blipFill>
          <a:blip r:embed="rId2"/>
          <a:stretch>
            <a:fillRect/>
          </a:stretch>
        </p:blipFill>
        <p:spPr>
          <a:xfrm>
            <a:off x="10717200" y="468000"/>
            <a:ext cx="612000"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enskilt</a:t>
            </a:r>
          </a:p>
        </p:txBody>
      </p:sp>
      <p:sp>
        <p:nvSpPr>
          <p:cNvPr id="11" name="Freeform 10"/>
          <p:cNvSpPr/>
          <p:nvPr/>
        </p:nvSpPr>
        <p:spPr>
          <a:xfrm>
            <a:off x="720000" y="1872000"/>
            <a:ext cx="10080000" cy="1872000"/>
          </a:xfrm>
          <a:custGeom>
            <a:avLst/>
            <a:gdLst/>
            <a:ahLst/>
            <a:cxnLst/>
            <a:rect l="l" t="t" r="r" b="b"/>
            <a:pathLst>
              <a:path w="10080000" h="1872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96000"/>
                </a:lnTo>
                <a:lnTo>
                  <a:pt x="10075072" y="1371183"/>
                </a:lnTo>
                <a:lnTo>
                  <a:pt x="10060373" y="1445079"/>
                </a:lnTo>
                <a:lnTo>
                  <a:pt x="10036154" y="1516425"/>
                </a:lnTo>
                <a:lnTo>
                  <a:pt x="10002830" y="1584000"/>
                </a:lnTo>
                <a:lnTo>
                  <a:pt x="9960971" y="1646646"/>
                </a:lnTo>
                <a:lnTo>
                  <a:pt x="9911293" y="1703293"/>
                </a:lnTo>
                <a:lnTo>
                  <a:pt x="9854646" y="1752971"/>
                </a:lnTo>
                <a:lnTo>
                  <a:pt x="9792000" y="1794830"/>
                </a:lnTo>
                <a:lnTo>
                  <a:pt x="9724425" y="1828154"/>
                </a:lnTo>
                <a:lnTo>
                  <a:pt x="9653079" y="1852373"/>
                </a:lnTo>
                <a:lnTo>
                  <a:pt x="9579183" y="1867072"/>
                </a:lnTo>
                <a:lnTo>
                  <a:pt x="9504000" y="1872000"/>
                </a:lnTo>
                <a:lnTo>
                  <a:pt x="0" y="1872000"/>
                </a:lnTo>
                <a:close/>
              </a:path>
            </a:pathLst>
          </a:custGeom>
          <a:solidFill>
            <a:srgbClr val="13213A"/>
          </a:solidFill>
          <a:ln>
            <a:noFill/>
          </a:ln>
        </p:spPr>
        <p:txBody>
          <a:bodyPr rtlCol="0" anchor="ctr"/>
          <a:lstStyle/>
          <a:p>
            <a:pPr algn="ctr"/>
          </a:p>
        </p:txBody>
      </p:sp>
      <p:sp>
        <p:nvSpPr>
          <p:cNvPr id="12" name="Freeform 11"/>
          <p:cNvSpPr/>
          <p:nvPr/>
        </p:nvSpPr>
        <p:spPr>
          <a:xfrm>
            <a:off x="720000" y="35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088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Gissa först</a:t>
            </a:r>
          </a:p>
        </p:txBody>
      </p:sp>
      <p:sp>
        <p:nvSpPr>
          <p:cNvPr id="14" name="TextBox 13"/>
          <p:cNvSpPr txBox="1"/>
          <p:nvPr/>
        </p:nvSpPr>
        <p:spPr>
          <a:xfrm>
            <a:off x="1080000" y="2340000"/>
            <a:ext cx="9180000" cy="720000"/>
          </a:xfrm>
          <a:prstGeom prst="rect">
            <a:avLst/>
          </a:prstGeom>
          <a:noFill/>
        </p:spPr>
        <p:txBody>
          <a:bodyPr wrap="square" lIns="0" rIns="0" tIns="0" bIns="0" anchor="t">
            <a:spAutoFit/>
          </a:bodyPr>
          <a:lstStyle/>
          <a:p>
            <a:pPr algn="l">
              <a:lnSpc>
                <a:spcPct val="110000"/>
              </a:lnSpc>
            </a:pPr>
            <a:r>
              <a:rPr sz="2800" b="1">
                <a:solidFill>
                  <a:srgbClr val="FFFFFF"/>
                </a:solidFill>
                <a:latin typeface="Arial"/>
              </a:rPr>
              <a:t>Hur många ledamöter måste rösta ja för att en statsminister ska godkännas?</a:t>
            </a:r>
          </a:p>
        </p:txBody>
      </p:sp>
      <p:sp>
        <p:nvSpPr>
          <p:cNvPr id="15" name="TextBox 14"/>
          <p:cNvSpPr txBox="1"/>
          <p:nvPr/>
        </p:nvSpPr>
        <p:spPr>
          <a:xfrm>
            <a:off x="1080000" y="3276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Ringa in ditt svar. Enskilt, 1 minut, på Mitt blad.</a:t>
            </a:r>
          </a:p>
        </p:txBody>
      </p:sp>
      <p:sp>
        <p:nvSpPr>
          <p:cNvPr id="16" name="Freeform 15"/>
          <p:cNvSpPr/>
          <p:nvPr/>
        </p:nvSpPr>
        <p:spPr>
          <a:xfrm>
            <a:off x="720000" y="4248000"/>
            <a:ext cx="1389600" cy="576000"/>
          </a:xfrm>
          <a:custGeom>
            <a:avLst/>
            <a:gdLst/>
            <a:ahLst/>
            <a:cxnLst/>
            <a:rect l="l" t="t" r="r" b="b"/>
            <a:pathLst>
              <a:path w="1389600" h="576000">
                <a:moveTo>
                  <a:pt x="0" y="0"/>
                </a:moveTo>
                <a:lnTo>
                  <a:pt x="1101600" y="0"/>
                </a:lnTo>
                <a:lnTo>
                  <a:pt x="1139191" y="2463"/>
                </a:lnTo>
                <a:lnTo>
                  <a:pt x="1176139" y="9813"/>
                </a:lnTo>
                <a:lnTo>
                  <a:pt x="1211812" y="21922"/>
                </a:lnTo>
                <a:lnTo>
                  <a:pt x="1245600" y="38584"/>
                </a:lnTo>
                <a:lnTo>
                  <a:pt x="1276923" y="59514"/>
                </a:lnTo>
                <a:lnTo>
                  <a:pt x="1305246" y="84353"/>
                </a:lnTo>
                <a:lnTo>
                  <a:pt x="1330085" y="112676"/>
                </a:lnTo>
                <a:lnTo>
                  <a:pt x="1351015" y="144000"/>
                </a:lnTo>
                <a:lnTo>
                  <a:pt x="1367677" y="177787"/>
                </a:lnTo>
                <a:lnTo>
                  <a:pt x="1379786" y="213460"/>
                </a:lnTo>
                <a:lnTo>
                  <a:pt x="1387136" y="250408"/>
                </a:lnTo>
                <a:lnTo>
                  <a:pt x="1389600" y="288000"/>
                </a:lnTo>
                <a:lnTo>
                  <a:pt x="1389600" y="288000"/>
                </a:lnTo>
                <a:lnTo>
                  <a:pt x="1387136" y="325591"/>
                </a:lnTo>
                <a:lnTo>
                  <a:pt x="1379786" y="362539"/>
                </a:lnTo>
                <a:lnTo>
                  <a:pt x="1367677" y="398212"/>
                </a:lnTo>
                <a:lnTo>
                  <a:pt x="1351015" y="432000"/>
                </a:lnTo>
                <a:lnTo>
                  <a:pt x="1330085" y="463323"/>
                </a:lnTo>
                <a:lnTo>
                  <a:pt x="1305246" y="491646"/>
                </a:lnTo>
                <a:lnTo>
                  <a:pt x="1276923" y="516485"/>
                </a:lnTo>
                <a:lnTo>
                  <a:pt x="1245600" y="537415"/>
                </a:lnTo>
                <a:lnTo>
                  <a:pt x="1211812" y="554077"/>
                </a:lnTo>
                <a:lnTo>
                  <a:pt x="1176139" y="566186"/>
                </a:lnTo>
                <a:lnTo>
                  <a:pt x="1139191" y="573536"/>
                </a:lnTo>
                <a:lnTo>
                  <a:pt x="1101600" y="576000"/>
                </a:lnTo>
                <a:lnTo>
                  <a:pt x="0" y="576000"/>
                </a:lnTo>
                <a:close/>
              </a:path>
            </a:pathLst>
          </a:custGeom>
          <a:solidFill>
            <a:srgbClr val="FFFFFF"/>
          </a:solidFill>
          <a:ln w="12700">
            <a:solidFill>
              <a:srgbClr val="C7CFDB"/>
            </a:solidFill>
          </a:ln>
        </p:spPr>
        <p:txBody>
          <a:bodyPr rtlCol="0" anchor="ctr"/>
          <a:lstStyle/>
          <a:p>
            <a:pPr algn="ctr"/>
          </a:p>
        </p:txBody>
      </p:sp>
      <p:sp>
        <p:nvSpPr>
          <p:cNvPr id="17" name="TextBox 16"/>
          <p:cNvSpPr txBox="1"/>
          <p:nvPr/>
        </p:nvSpPr>
        <p:spPr>
          <a:xfrm>
            <a:off x="720000" y="4410000"/>
            <a:ext cx="1389600" cy="252000"/>
          </a:xfrm>
          <a:prstGeom prst="rect">
            <a:avLst/>
          </a:prstGeom>
          <a:noFill/>
        </p:spPr>
        <p:txBody>
          <a:bodyPr wrap="square" lIns="0" rIns="0" tIns="0" bIns="0" anchor="ctr">
            <a:spAutoFit/>
          </a:bodyPr>
          <a:lstStyle/>
          <a:p>
            <a:pPr algn="ctr">
              <a:lnSpc>
                <a:spcPct val="110000"/>
              </a:lnSpc>
            </a:pPr>
            <a:r>
              <a:rPr sz="2000" b="1">
                <a:solidFill>
                  <a:srgbClr val="13213A"/>
                </a:solidFill>
                <a:latin typeface="Arial"/>
              </a:rPr>
              <a:t>Minst 175</a:t>
            </a:r>
          </a:p>
        </p:txBody>
      </p:sp>
      <p:sp>
        <p:nvSpPr>
          <p:cNvPr id="18" name="Freeform 17"/>
          <p:cNvSpPr/>
          <p:nvPr/>
        </p:nvSpPr>
        <p:spPr>
          <a:xfrm>
            <a:off x="2289600" y="4248000"/>
            <a:ext cx="2001600" cy="576000"/>
          </a:xfrm>
          <a:custGeom>
            <a:avLst/>
            <a:gdLst/>
            <a:ahLst/>
            <a:cxnLst/>
            <a:rect l="l" t="t" r="r" b="b"/>
            <a:pathLst>
              <a:path w="2001600" h="576000">
                <a:moveTo>
                  <a:pt x="0" y="0"/>
                </a:moveTo>
                <a:lnTo>
                  <a:pt x="1713600" y="0"/>
                </a:lnTo>
                <a:lnTo>
                  <a:pt x="1751191" y="2463"/>
                </a:lnTo>
                <a:lnTo>
                  <a:pt x="1788139" y="9813"/>
                </a:lnTo>
                <a:lnTo>
                  <a:pt x="1823812" y="21922"/>
                </a:lnTo>
                <a:lnTo>
                  <a:pt x="1857600" y="38584"/>
                </a:lnTo>
                <a:lnTo>
                  <a:pt x="1888923" y="59514"/>
                </a:lnTo>
                <a:lnTo>
                  <a:pt x="1917246" y="84353"/>
                </a:lnTo>
                <a:lnTo>
                  <a:pt x="1942085" y="112676"/>
                </a:lnTo>
                <a:lnTo>
                  <a:pt x="1963015" y="144000"/>
                </a:lnTo>
                <a:lnTo>
                  <a:pt x="1979677" y="177787"/>
                </a:lnTo>
                <a:lnTo>
                  <a:pt x="1991786" y="213460"/>
                </a:lnTo>
                <a:lnTo>
                  <a:pt x="1999136" y="250408"/>
                </a:lnTo>
                <a:lnTo>
                  <a:pt x="2001600" y="288000"/>
                </a:lnTo>
                <a:lnTo>
                  <a:pt x="2001600" y="288000"/>
                </a:lnTo>
                <a:lnTo>
                  <a:pt x="1999136" y="325591"/>
                </a:lnTo>
                <a:lnTo>
                  <a:pt x="1991786" y="362539"/>
                </a:lnTo>
                <a:lnTo>
                  <a:pt x="1979677" y="398212"/>
                </a:lnTo>
                <a:lnTo>
                  <a:pt x="1963015" y="432000"/>
                </a:lnTo>
                <a:lnTo>
                  <a:pt x="1942085" y="463323"/>
                </a:lnTo>
                <a:lnTo>
                  <a:pt x="1917246" y="491646"/>
                </a:lnTo>
                <a:lnTo>
                  <a:pt x="1888923" y="516485"/>
                </a:lnTo>
                <a:lnTo>
                  <a:pt x="1857600" y="537415"/>
                </a:lnTo>
                <a:lnTo>
                  <a:pt x="1823812" y="554077"/>
                </a:lnTo>
                <a:lnTo>
                  <a:pt x="1788139" y="566186"/>
                </a:lnTo>
                <a:lnTo>
                  <a:pt x="1751191" y="573536"/>
                </a:lnTo>
                <a:lnTo>
                  <a:pt x="1713600" y="576000"/>
                </a:lnTo>
                <a:lnTo>
                  <a:pt x="0" y="576000"/>
                </a:lnTo>
                <a:close/>
              </a:path>
            </a:pathLst>
          </a:custGeom>
          <a:solidFill>
            <a:srgbClr val="FFFFFF"/>
          </a:solidFill>
          <a:ln w="12700">
            <a:solidFill>
              <a:srgbClr val="C7CFDB"/>
            </a:solidFill>
          </a:ln>
        </p:spPr>
        <p:txBody>
          <a:bodyPr rtlCol="0" anchor="ctr"/>
          <a:lstStyle/>
          <a:p>
            <a:pPr algn="ctr"/>
          </a:p>
        </p:txBody>
      </p:sp>
      <p:sp>
        <p:nvSpPr>
          <p:cNvPr id="19" name="TextBox 18"/>
          <p:cNvSpPr txBox="1"/>
          <p:nvPr/>
        </p:nvSpPr>
        <p:spPr>
          <a:xfrm>
            <a:off x="2289600" y="4410000"/>
            <a:ext cx="2001600" cy="252000"/>
          </a:xfrm>
          <a:prstGeom prst="rect">
            <a:avLst/>
          </a:prstGeom>
          <a:noFill/>
        </p:spPr>
        <p:txBody>
          <a:bodyPr wrap="square" lIns="0" rIns="0" tIns="0" bIns="0" anchor="ctr">
            <a:spAutoFit/>
          </a:bodyPr>
          <a:lstStyle/>
          <a:p>
            <a:pPr algn="ctr">
              <a:lnSpc>
                <a:spcPct val="110000"/>
              </a:lnSpc>
            </a:pPr>
            <a:r>
              <a:rPr sz="2000" b="1">
                <a:solidFill>
                  <a:srgbClr val="13213A"/>
                </a:solidFill>
                <a:latin typeface="Arial"/>
              </a:rPr>
              <a:t>Fler ja än nej</a:t>
            </a:r>
          </a:p>
        </p:txBody>
      </p:sp>
      <p:sp>
        <p:nvSpPr>
          <p:cNvPr id="20" name="Freeform 19"/>
          <p:cNvSpPr/>
          <p:nvPr/>
        </p:nvSpPr>
        <p:spPr>
          <a:xfrm>
            <a:off x="4471200" y="4248000"/>
            <a:ext cx="4816800" cy="576000"/>
          </a:xfrm>
          <a:custGeom>
            <a:avLst/>
            <a:gdLst/>
            <a:ahLst/>
            <a:cxnLst/>
            <a:rect l="l" t="t" r="r" b="b"/>
            <a:pathLst>
              <a:path w="4816800" h="576000">
                <a:moveTo>
                  <a:pt x="0" y="0"/>
                </a:moveTo>
                <a:lnTo>
                  <a:pt x="4528800" y="0"/>
                </a:lnTo>
                <a:lnTo>
                  <a:pt x="4566391" y="2463"/>
                </a:lnTo>
                <a:lnTo>
                  <a:pt x="4603339" y="9813"/>
                </a:lnTo>
                <a:lnTo>
                  <a:pt x="4639012" y="21922"/>
                </a:lnTo>
                <a:lnTo>
                  <a:pt x="4672800" y="38584"/>
                </a:lnTo>
                <a:lnTo>
                  <a:pt x="4704123" y="59514"/>
                </a:lnTo>
                <a:lnTo>
                  <a:pt x="4732446" y="84353"/>
                </a:lnTo>
                <a:lnTo>
                  <a:pt x="4757285" y="112676"/>
                </a:lnTo>
                <a:lnTo>
                  <a:pt x="4778215" y="144000"/>
                </a:lnTo>
                <a:lnTo>
                  <a:pt x="4794877" y="177787"/>
                </a:lnTo>
                <a:lnTo>
                  <a:pt x="4806986" y="213460"/>
                </a:lnTo>
                <a:lnTo>
                  <a:pt x="4814336" y="250408"/>
                </a:lnTo>
                <a:lnTo>
                  <a:pt x="4816800" y="288000"/>
                </a:lnTo>
                <a:lnTo>
                  <a:pt x="4816800" y="288000"/>
                </a:lnTo>
                <a:lnTo>
                  <a:pt x="4814336" y="325591"/>
                </a:lnTo>
                <a:lnTo>
                  <a:pt x="4806986" y="362539"/>
                </a:lnTo>
                <a:lnTo>
                  <a:pt x="4794877" y="398212"/>
                </a:lnTo>
                <a:lnTo>
                  <a:pt x="4778215" y="432000"/>
                </a:lnTo>
                <a:lnTo>
                  <a:pt x="4757285" y="463323"/>
                </a:lnTo>
                <a:lnTo>
                  <a:pt x="4732446" y="491646"/>
                </a:lnTo>
                <a:lnTo>
                  <a:pt x="4704123" y="516485"/>
                </a:lnTo>
                <a:lnTo>
                  <a:pt x="4672800" y="537415"/>
                </a:lnTo>
                <a:lnTo>
                  <a:pt x="4639012" y="554077"/>
                </a:lnTo>
                <a:lnTo>
                  <a:pt x="4603339" y="566186"/>
                </a:lnTo>
                <a:lnTo>
                  <a:pt x="4566391" y="573536"/>
                </a:lnTo>
                <a:lnTo>
                  <a:pt x="4528800" y="576000"/>
                </a:lnTo>
                <a:lnTo>
                  <a:pt x="0" y="576000"/>
                </a:lnTo>
                <a:close/>
              </a:path>
            </a:pathLst>
          </a:custGeom>
          <a:solidFill>
            <a:srgbClr val="FFFFFF"/>
          </a:solidFill>
          <a:ln w="12700">
            <a:solidFill>
              <a:srgbClr val="C7CFDB"/>
            </a:solidFill>
          </a:ln>
        </p:spPr>
        <p:txBody>
          <a:bodyPr rtlCol="0" anchor="ctr"/>
          <a:lstStyle/>
          <a:p>
            <a:pPr algn="ctr"/>
          </a:p>
        </p:txBody>
      </p:sp>
      <p:sp>
        <p:nvSpPr>
          <p:cNvPr id="21" name="TextBox 20"/>
          <p:cNvSpPr txBox="1"/>
          <p:nvPr/>
        </p:nvSpPr>
        <p:spPr>
          <a:xfrm>
            <a:off x="4471200" y="4410000"/>
            <a:ext cx="4816800" cy="252000"/>
          </a:xfrm>
          <a:prstGeom prst="rect">
            <a:avLst/>
          </a:prstGeom>
          <a:noFill/>
        </p:spPr>
        <p:txBody>
          <a:bodyPr wrap="square" lIns="0" rIns="0" tIns="0" bIns="0" anchor="ctr">
            <a:spAutoFit/>
          </a:bodyPr>
          <a:lstStyle/>
          <a:p>
            <a:pPr algn="ctr">
              <a:lnSpc>
                <a:spcPct val="110000"/>
              </a:lnSpc>
            </a:pPr>
            <a:r>
              <a:rPr sz="2000" b="1">
                <a:solidFill>
                  <a:srgbClr val="13213A"/>
                </a:solidFill>
                <a:latin typeface="Arial"/>
              </a:rPr>
              <a:t>Det beror på hur många som röstar nej</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Valnatten</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 Valnatten</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3400" b="1">
                <a:solidFill>
                  <a:srgbClr val="13213A"/>
                </a:solidFill>
                <a:latin typeface="Arial"/>
              </a:rPr>
              <a:t>Det beror på hur många som röstar nej</a:t>
            </a:r>
          </a:p>
        </p:txBody>
      </p:sp>
      <p:pic>
        <p:nvPicPr>
          <p:cNvPr id="9" name="Picture 8" descr="helklass.png"/>
          <p:cNvPicPr>
            <a:picLocks noChangeAspect="1"/>
          </p:cNvPicPr>
          <p:nvPr/>
        </p:nvPicPr>
        <p:blipFill>
          <a:blip r:embed="rId2"/>
          <a:stretch>
            <a:fillRect/>
          </a:stretch>
        </p:blipFill>
        <p:spPr>
          <a:xfrm>
            <a:off x="8747325" y="468000"/>
            <a:ext cx="2581875"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helklass</a:t>
            </a:r>
          </a:p>
        </p:txBody>
      </p:sp>
      <p:sp>
        <p:nvSpPr>
          <p:cNvPr id="11" name="TextBox 10"/>
          <p:cNvSpPr txBox="1"/>
          <p:nvPr/>
        </p:nvSpPr>
        <p:spPr>
          <a:xfrm>
            <a:off x="720000" y="2016000"/>
            <a:ext cx="10512000" cy="1440000"/>
          </a:xfrm>
          <a:prstGeom prst="rect">
            <a:avLst/>
          </a:prstGeom>
          <a:noFill/>
        </p:spPr>
        <p:txBody>
          <a:bodyPr wrap="square" lIns="0" rIns="0" tIns="0" bIns="0" anchor="t">
            <a:spAutoFit/>
          </a:bodyPr>
          <a:lstStyle/>
          <a:p>
            <a:pPr algn="l">
              <a:lnSpc>
                <a:spcPct val="120000"/>
              </a:lnSpc>
            </a:pPr>
            <a:r>
              <a:rPr sz="1800" b="0">
                <a:solidFill>
                  <a:srgbClr val="13213A"/>
                </a:solidFill>
                <a:latin typeface="Arial"/>
              </a:rPr>
              <a:t>Det räcker att färre än 175 röstar nej. Den 18 januari 2019 röstade 115 ja och 153 nej. 77 röstade varken ja eller nej, och 4 var frånvarande. Stefan Löfven blev ändå statsminister, eftersom färre än 175 röstade nej.</a:t>
            </a:r>
          </a:p>
        </p:txBody>
      </p:sp>
      <p:sp>
        <p:nvSpPr>
          <p:cNvPr id="12" name="Freeform 11"/>
          <p:cNvSpPr/>
          <p:nvPr/>
        </p:nvSpPr>
        <p:spPr>
          <a:xfrm>
            <a:off x="720000" y="4032000"/>
            <a:ext cx="10656000" cy="1440000"/>
          </a:xfrm>
          <a:custGeom>
            <a:avLst/>
            <a:gdLst/>
            <a:ahLst/>
            <a:cxnLst/>
            <a:rect l="l" t="t" r="r" b="b"/>
            <a:pathLst>
              <a:path w="10656000" h="1440000">
                <a:moveTo>
                  <a:pt x="0" y="0"/>
                </a:moveTo>
                <a:lnTo>
                  <a:pt x="10080000" y="0"/>
                </a:lnTo>
                <a:lnTo>
                  <a:pt x="10155183" y="4927"/>
                </a:lnTo>
                <a:lnTo>
                  <a:pt x="10229079" y="19626"/>
                </a:lnTo>
                <a:lnTo>
                  <a:pt x="10300425" y="43845"/>
                </a:lnTo>
                <a:lnTo>
                  <a:pt x="10368000" y="77169"/>
                </a:lnTo>
                <a:lnTo>
                  <a:pt x="10430646" y="119028"/>
                </a:lnTo>
                <a:lnTo>
                  <a:pt x="10487293" y="168706"/>
                </a:lnTo>
                <a:lnTo>
                  <a:pt x="10536971" y="225353"/>
                </a:lnTo>
                <a:lnTo>
                  <a:pt x="10578830" y="288000"/>
                </a:lnTo>
                <a:lnTo>
                  <a:pt x="10612154" y="355574"/>
                </a:lnTo>
                <a:lnTo>
                  <a:pt x="10636373" y="426920"/>
                </a:lnTo>
                <a:lnTo>
                  <a:pt x="10651072" y="500816"/>
                </a:lnTo>
                <a:lnTo>
                  <a:pt x="10656000" y="576000"/>
                </a:lnTo>
                <a:lnTo>
                  <a:pt x="10656000" y="864000"/>
                </a:lnTo>
                <a:lnTo>
                  <a:pt x="10651072" y="939183"/>
                </a:lnTo>
                <a:lnTo>
                  <a:pt x="10636373" y="1013079"/>
                </a:lnTo>
                <a:lnTo>
                  <a:pt x="10612154" y="1084425"/>
                </a:lnTo>
                <a:lnTo>
                  <a:pt x="10578830" y="1152000"/>
                </a:lnTo>
                <a:lnTo>
                  <a:pt x="10536971" y="1214646"/>
                </a:lnTo>
                <a:lnTo>
                  <a:pt x="10487293" y="1271293"/>
                </a:lnTo>
                <a:lnTo>
                  <a:pt x="10430646" y="1320971"/>
                </a:lnTo>
                <a:lnTo>
                  <a:pt x="10368000" y="1362830"/>
                </a:lnTo>
                <a:lnTo>
                  <a:pt x="10300425" y="1396154"/>
                </a:lnTo>
                <a:lnTo>
                  <a:pt x="10229079" y="1420373"/>
                </a:lnTo>
                <a:lnTo>
                  <a:pt x="10155183" y="1435072"/>
                </a:lnTo>
                <a:lnTo>
                  <a:pt x="10080000" y="1440000"/>
                </a:lnTo>
                <a:lnTo>
                  <a:pt x="0" y="1440000"/>
                </a:lnTo>
                <a:close/>
              </a:path>
            </a:pathLst>
          </a:custGeom>
          <a:solidFill>
            <a:srgbClr val="13213A"/>
          </a:solidFill>
          <a:ln>
            <a:noFill/>
          </a:ln>
        </p:spPr>
        <p:txBody>
          <a:bodyPr rtlCol="0" anchor="ctr"/>
          <a:lstStyle/>
          <a:p>
            <a:pPr algn="ctr"/>
          </a:p>
        </p:txBody>
      </p:sp>
      <p:sp>
        <p:nvSpPr>
          <p:cNvPr id="13" name="Freeform 12"/>
          <p:cNvSpPr/>
          <p:nvPr/>
        </p:nvSpPr>
        <p:spPr>
          <a:xfrm>
            <a:off x="72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4" name="TextBox 13"/>
          <p:cNvSpPr txBox="1"/>
          <p:nvPr/>
        </p:nvSpPr>
        <p:spPr>
          <a:xfrm>
            <a:off x="1080000" y="4248000"/>
            <a:ext cx="972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Spelets regler</a:t>
            </a:r>
          </a:p>
        </p:txBody>
      </p:sp>
      <p:sp>
        <p:nvSpPr>
          <p:cNvPr id="15" name="TextBox 14"/>
          <p:cNvSpPr txBox="1"/>
          <p:nvPr/>
        </p:nvSpPr>
        <p:spPr>
          <a:xfrm>
            <a:off x="1080000" y="4536000"/>
            <a:ext cx="9936000" cy="864000"/>
          </a:xfrm>
          <a:prstGeom prst="rect">
            <a:avLst/>
          </a:prstGeom>
          <a:noFill/>
        </p:spPr>
        <p:txBody>
          <a:bodyPr wrap="square" lIns="0" rIns="0" tIns="0" bIns="0" anchor="t">
            <a:spAutoFit/>
          </a:bodyPr>
          <a:lstStyle/>
          <a:p>
            <a:pPr algn="l">
              <a:lnSpc>
                <a:spcPct val="112000"/>
              </a:lnSpc>
            </a:pPr>
            <a:r>
              <a:rPr sz="2000" b="1">
                <a:solidFill>
                  <a:srgbClr val="FFFFFF"/>
                </a:solidFill>
                <a:latin typeface="Arial"/>
              </a:rPr>
              <a:t>Den här regeln är allt ni behöver kunna: ett förslag godkänns om färre än 175 röstar nej. Den som avstår räknas inte som nej.</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Valnatten</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 Valnatten</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Ord att kunna</a:t>
            </a:r>
          </a:p>
        </p:txBody>
      </p:sp>
      <p:pic>
        <p:nvPicPr>
          <p:cNvPr id="9" name="Picture 8" descr="helklass.png"/>
          <p:cNvPicPr>
            <a:picLocks noChangeAspect="1"/>
          </p:cNvPicPr>
          <p:nvPr/>
        </p:nvPicPr>
        <p:blipFill>
          <a:blip r:embed="rId2"/>
          <a:stretch>
            <a:fillRect/>
          </a:stretch>
        </p:blipFill>
        <p:spPr>
          <a:xfrm>
            <a:off x="8747325" y="468000"/>
            <a:ext cx="2581875"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helklass</a:t>
            </a:r>
          </a:p>
        </p:txBody>
      </p:sp>
      <p:sp>
        <p:nvSpPr>
          <p:cNvPr id="11" name="Freeform 10"/>
          <p:cNvSpPr/>
          <p:nvPr/>
        </p:nvSpPr>
        <p:spPr>
          <a:xfrm>
            <a:off x="720000" y="1728000"/>
            <a:ext cx="5238000" cy="3600000"/>
          </a:xfrm>
          <a:custGeom>
            <a:avLst/>
            <a:gdLst/>
            <a:ahLst/>
            <a:cxnLst/>
            <a:rect l="l" t="t" r="r" b="b"/>
            <a:pathLst>
              <a:path w="5238000" h="3600000">
                <a:moveTo>
                  <a:pt x="0" y="0"/>
                </a:moveTo>
                <a:lnTo>
                  <a:pt x="4806000" y="0"/>
                </a:lnTo>
                <a:lnTo>
                  <a:pt x="4862387" y="3695"/>
                </a:lnTo>
                <a:lnTo>
                  <a:pt x="4917809" y="14720"/>
                </a:lnTo>
                <a:lnTo>
                  <a:pt x="4971319" y="32884"/>
                </a:lnTo>
                <a:lnTo>
                  <a:pt x="5022000" y="57877"/>
                </a:lnTo>
                <a:lnTo>
                  <a:pt x="5068984" y="89271"/>
                </a:lnTo>
                <a:lnTo>
                  <a:pt x="5111470" y="126529"/>
                </a:lnTo>
                <a:lnTo>
                  <a:pt x="5148728" y="169015"/>
                </a:lnTo>
                <a:lnTo>
                  <a:pt x="5180122" y="216000"/>
                </a:lnTo>
                <a:lnTo>
                  <a:pt x="5205115" y="266680"/>
                </a:lnTo>
                <a:lnTo>
                  <a:pt x="5223279" y="320190"/>
                </a:lnTo>
                <a:lnTo>
                  <a:pt x="5234304" y="375612"/>
                </a:lnTo>
                <a:lnTo>
                  <a:pt x="5238000" y="432000"/>
                </a:lnTo>
                <a:lnTo>
                  <a:pt x="5238000" y="3168000"/>
                </a:lnTo>
                <a:lnTo>
                  <a:pt x="5234304" y="3224387"/>
                </a:lnTo>
                <a:lnTo>
                  <a:pt x="5223279" y="3279809"/>
                </a:lnTo>
                <a:lnTo>
                  <a:pt x="5205115" y="3333319"/>
                </a:lnTo>
                <a:lnTo>
                  <a:pt x="5180122" y="3384000"/>
                </a:lnTo>
                <a:lnTo>
                  <a:pt x="5148728" y="3430984"/>
                </a:lnTo>
                <a:lnTo>
                  <a:pt x="5111470" y="3473470"/>
                </a:lnTo>
                <a:lnTo>
                  <a:pt x="5068984" y="3510728"/>
                </a:lnTo>
                <a:lnTo>
                  <a:pt x="5022000" y="3542122"/>
                </a:lnTo>
                <a:lnTo>
                  <a:pt x="4971319" y="3567115"/>
                </a:lnTo>
                <a:lnTo>
                  <a:pt x="4917809" y="3585279"/>
                </a:lnTo>
                <a:lnTo>
                  <a:pt x="4862387" y="3596304"/>
                </a:lnTo>
                <a:lnTo>
                  <a:pt x="4806000" y="3600000"/>
                </a:lnTo>
                <a:lnTo>
                  <a:pt x="0" y="3600000"/>
                </a:lnTo>
                <a:close/>
              </a:path>
            </a:pathLst>
          </a:custGeom>
          <a:solidFill>
            <a:srgbClr val="EFF2F7"/>
          </a:solidFill>
          <a:ln>
            <a:noFill/>
          </a:ln>
        </p:spPr>
        <p:txBody>
          <a:bodyPr rtlCol="0" anchor="ctr"/>
          <a:lstStyle/>
          <a:p>
            <a:pPr algn="ctr"/>
          </a:p>
        </p:txBody>
      </p:sp>
      <p:sp>
        <p:nvSpPr>
          <p:cNvPr id="12" name="Freeform 11"/>
          <p:cNvSpPr/>
          <p:nvPr/>
        </p:nvSpPr>
        <p:spPr>
          <a:xfrm>
            <a:off x="7200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36000" y="1944000"/>
            <a:ext cx="4842000" cy="432000"/>
          </a:xfrm>
          <a:prstGeom prst="rect">
            <a:avLst/>
          </a:prstGeom>
          <a:noFill/>
        </p:spPr>
        <p:txBody>
          <a:bodyPr wrap="square" lIns="0" rIns="0" tIns="0" bIns="0" anchor="t">
            <a:spAutoFit/>
          </a:bodyPr>
          <a:lstStyle/>
          <a:p>
            <a:pPr algn="l">
              <a:lnSpc>
                <a:spcPct val="110000"/>
              </a:lnSpc>
            </a:pPr>
            <a:r>
              <a:rPr sz="2600" b="1">
                <a:solidFill>
                  <a:srgbClr val="13213A"/>
                </a:solidFill>
                <a:latin typeface="Arial"/>
              </a:rPr>
              <a:t>Avstå</a:t>
            </a:r>
          </a:p>
        </p:txBody>
      </p:sp>
      <p:sp>
        <p:nvSpPr>
          <p:cNvPr id="14" name="TextBox 13"/>
          <p:cNvSpPr txBox="1"/>
          <p:nvPr/>
        </p:nvSpPr>
        <p:spPr>
          <a:xfrm>
            <a:off x="936000" y="2520000"/>
            <a:ext cx="4842000" cy="1584000"/>
          </a:xfrm>
          <a:prstGeom prst="rect">
            <a:avLst/>
          </a:prstGeom>
          <a:noFill/>
        </p:spPr>
        <p:txBody>
          <a:bodyPr wrap="square" lIns="0" rIns="0" tIns="0" bIns="0" anchor="t">
            <a:spAutoFit/>
          </a:bodyPr>
          <a:lstStyle/>
          <a:p>
            <a:pPr algn="l">
              <a:lnSpc>
                <a:spcPct val="115000"/>
              </a:lnSpc>
            </a:pPr>
            <a:r>
              <a:rPr sz="2000" b="0">
                <a:solidFill>
                  <a:srgbClr val="13213A"/>
                </a:solidFill>
                <a:latin typeface="Arial"/>
              </a:rPr>
              <a:t>Att varken rösta ja eller nej. Den som avstår räknas inte som nej.</a:t>
            </a:r>
          </a:p>
        </p:txBody>
      </p:sp>
      <p:sp>
        <p:nvSpPr>
          <p:cNvPr id="15" name="TextBox 14"/>
          <p:cNvSpPr txBox="1"/>
          <p:nvPr/>
        </p:nvSpPr>
        <p:spPr>
          <a:xfrm>
            <a:off x="936000" y="4176000"/>
            <a:ext cx="4842000" cy="936000"/>
          </a:xfrm>
          <a:prstGeom prst="rect">
            <a:avLst/>
          </a:prstGeom>
          <a:noFill/>
        </p:spPr>
        <p:txBody>
          <a:bodyPr wrap="square" lIns="0" rIns="0" tIns="0" bIns="0" anchor="t">
            <a:spAutoFit/>
          </a:bodyPr>
          <a:lstStyle/>
          <a:p>
            <a:pPr algn="l">
              <a:lnSpc>
                <a:spcPct val="110000"/>
              </a:lnSpc>
            </a:pPr>
            <a:r>
              <a:rPr sz="1700" b="0">
                <a:solidFill>
                  <a:srgbClr val="566175"/>
                </a:solidFill>
                <a:latin typeface="Arial"/>
              </a:rPr>
              <a:t>Ett parti som håller upp kortet AVSTÅR räknas inte som nej.</a:t>
            </a:r>
          </a:p>
        </p:txBody>
      </p:sp>
      <p:sp>
        <p:nvSpPr>
          <p:cNvPr id="16" name="Freeform 15"/>
          <p:cNvSpPr/>
          <p:nvPr/>
        </p:nvSpPr>
        <p:spPr>
          <a:xfrm>
            <a:off x="6138000" y="1728000"/>
            <a:ext cx="5238000" cy="3600000"/>
          </a:xfrm>
          <a:custGeom>
            <a:avLst/>
            <a:gdLst/>
            <a:ahLst/>
            <a:cxnLst/>
            <a:rect l="l" t="t" r="r" b="b"/>
            <a:pathLst>
              <a:path w="5238000" h="3600000">
                <a:moveTo>
                  <a:pt x="0" y="0"/>
                </a:moveTo>
                <a:lnTo>
                  <a:pt x="4806000" y="0"/>
                </a:lnTo>
                <a:lnTo>
                  <a:pt x="4862387" y="3695"/>
                </a:lnTo>
                <a:lnTo>
                  <a:pt x="4917809" y="14720"/>
                </a:lnTo>
                <a:lnTo>
                  <a:pt x="4971319" y="32884"/>
                </a:lnTo>
                <a:lnTo>
                  <a:pt x="5022000" y="57877"/>
                </a:lnTo>
                <a:lnTo>
                  <a:pt x="5068984" y="89271"/>
                </a:lnTo>
                <a:lnTo>
                  <a:pt x="5111470" y="126529"/>
                </a:lnTo>
                <a:lnTo>
                  <a:pt x="5148728" y="169015"/>
                </a:lnTo>
                <a:lnTo>
                  <a:pt x="5180122" y="216000"/>
                </a:lnTo>
                <a:lnTo>
                  <a:pt x="5205115" y="266680"/>
                </a:lnTo>
                <a:lnTo>
                  <a:pt x="5223279" y="320190"/>
                </a:lnTo>
                <a:lnTo>
                  <a:pt x="5234304" y="375612"/>
                </a:lnTo>
                <a:lnTo>
                  <a:pt x="5238000" y="432000"/>
                </a:lnTo>
                <a:lnTo>
                  <a:pt x="5238000" y="3168000"/>
                </a:lnTo>
                <a:lnTo>
                  <a:pt x="5234304" y="3224387"/>
                </a:lnTo>
                <a:lnTo>
                  <a:pt x="5223279" y="3279809"/>
                </a:lnTo>
                <a:lnTo>
                  <a:pt x="5205115" y="3333319"/>
                </a:lnTo>
                <a:lnTo>
                  <a:pt x="5180122" y="3384000"/>
                </a:lnTo>
                <a:lnTo>
                  <a:pt x="5148728" y="3430984"/>
                </a:lnTo>
                <a:lnTo>
                  <a:pt x="5111470" y="3473470"/>
                </a:lnTo>
                <a:lnTo>
                  <a:pt x="5068984" y="3510728"/>
                </a:lnTo>
                <a:lnTo>
                  <a:pt x="5022000" y="3542122"/>
                </a:lnTo>
                <a:lnTo>
                  <a:pt x="4971319" y="3567115"/>
                </a:lnTo>
                <a:lnTo>
                  <a:pt x="4917809" y="3585279"/>
                </a:lnTo>
                <a:lnTo>
                  <a:pt x="4862387" y="3596304"/>
                </a:lnTo>
                <a:lnTo>
                  <a:pt x="4806000" y="3600000"/>
                </a:lnTo>
                <a:lnTo>
                  <a:pt x="0" y="3600000"/>
                </a:lnTo>
                <a:close/>
              </a:path>
            </a:pathLst>
          </a:custGeom>
          <a:solidFill>
            <a:srgbClr val="EFF2F7"/>
          </a:solidFill>
          <a:ln>
            <a:noFill/>
          </a:ln>
        </p:spPr>
        <p:txBody>
          <a:bodyPr rtlCol="0" anchor="ctr"/>
          <a:lstStyle/>
          <a:p>
            <a:pPr algn="ctr"/>
          </a:p>
        </p:txBody>
      </p:sp>
      <p:sp>
        <p:nvSpPr>
          <p:cNvPr id="17" name="Freeform 16"/>
          <p:cNvSpPr/>
          <p:nvPr/>
        </p:nvSpPr>
        <p:spPr>
          <a:xfrm>
            <a:off x="61380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8" name="TextBox 17"/>
          <p:cNvSpPr txBox="1"/>
          <p:nvPr/>
        </p:nvSpPr>
        <p:spPr>
          <a:xfrm>
            <a:off x="6354000" y="1944000"/>
            <a:ext cx="4842000" cy="432000"/>
          </a:xfrm>
          <a:prstGeom prst="rect">
            <a:avLst/>
          </a:prstGeom>
          <a:noFill/>
        </p:spPr>
        <p:txBody>
          <a:bodyPr wrap="square" lIns="0" rIns="0" tIns="0" bIns="0" anchor="t">
            <a:spAutoFit/>
          </a:bodyPr>
          <a:lstStyle/>
          <a:p>
            <a:pPr algn="l">
              <a:lnSpc>
                <a:spcPct val="110000"/>
              </a:lnSpc>
            </a:pPr>
            <a:r>
              <a:rPr sz="2600" b="1">
                <a:solidFill>
                  <a:srgbClr val="13213A"/>
                </a:solidFill>
                <a:latin typeface="Arial"/>
              </a:rPr>
              <a:t>Släppa fram</a:t>
            </a:r>
          </a:p>
        </p:txBody>
      </p:sp>
      <p:sp>
        <p:nvSpPr>
          <p:cNvPr id="19" name="TextBox 18"/>
          <p:cNvSpPr txBox="1"/>
          <p:nvPr/>
        </p:nvSpPr>
        <p:spPr>
          <a:xfrm>
            <a:off x="6354000" y="2520000"/>
            <a:ext cx="4842000" cy="1584000"/>
          </a:xfrm>
          <a:prstGeom prst="rect">
            <a:avLst/>
          </a:prstGeom>
          <a:noFill/>
        </p:spPr>
        <p:txBody>
          <a:bodyPr wrap="square" lIns="0" rIns="0" tIns="0" bIns="0" anchor="t">
            <a:spAutoFit/>
          </a:bodyPr>
          <a:lstStyle/>
          <a:p>
            <a:pPr algn="l">
              <a:lnSpc>
                <a:spcPct val="115000"/>
              </a:lnSpc>
            </a:pPr>
            <a:r>
              <a:rPr sz="2000" b="0">
                <a:solidFill>
                  <a:srgbClr val="13213A"/>
                </a:solidFill>
                <a:latin typeface="Arial"/>
              </a:rPr>
              <a:t>Att låta en regering bli godkänd utan att rösta ja, till exempel genom att avstå.</a:t>
            </a:r>
          </a:p>
        </p:txBody>
      </p:sp>
      <p:sp>
        <p:nvSpPr>
          <p:cNvPr id="20" name="TextBox 19"/>
          <p:cNvSpPr txBox="1"/>
          <p:nvPr/>
        </p:nvSpPr>
        <p:spPr>
          <a:xfrm>
            <a:off x="6354000" y="4176000"/>
            <a:ext cx="4842000" cy="936000"/>
          </a:xfrm>
          <a:prstGeom prst="rect">
            <a:avLst/>
          </a:prstGeom>
          <a:noFill/>
        </p:spPr>
        <p:txBody>
          <a:bodyPr wrap="square" lIns="0" rIns="0" tIns="0" bIns="0" anchor="t">
            <a:spAutoFit/>
          </a:bodyPr>
          <a:lstStyle/>
          <a:p>
            <a:pPr algn="l">
              <a:lnSpc>
                <a:spcPct val="110000"/>
              </a:lnSpc>
            </a:pPr>
            <a:r>
              <a:rPr sz="1700" b="0">
                <a:solidFill>
                  <a:srgbClr val="566175"/>
                </a:solidFill>
                <a:latin typeface="Arial"/>
              </a:rPr>
              <a:t>Den 18 januari 2019 avstod 77 ledamöter. Då blev Stefan Löfven statsminister fast fler röstade nej än ja.</a:t>
            </a:r>
          </a:p>
        </p:txBody>
      </p:sp>
      <p:sp>
        <p:nvSpPr>
          <p:cNvPr id="21" name="Freeform 20"/>
          <p:cNvSpPr/>
          <p:nvPr/>
        </p:nvSpPr>
        <p:spPr>
          <a:xfrm>
            <a:off x="720000" y="5580000"/>
            <a:ext cx="10656000" cy="468000"/>
          </a:xfrm>
          <a:custGeom>
            <a:avLst/>
            <a:gdLst/>
            <a:ahLst/>
            <a:cxnLst/>
            <a:rect l="l" t="t" r="r" b="b"/>
            <a:pathLst>
              <a:path w="10656000" h="468000">
                <a:moveTo>
                  <a:pt x="0" y="0"/>
                </a:moveTo>
                <a:lnTo>
                  <a:pt x="10422000" y="0"/>
                </a:lnTo>
                <a:lnTo>
                  <a:pt x="10452543" y="2001"/>
                </a:lnTo>
                <a:lnTo>
                  <a:pt x="10482563" y="7973"/>
                </a:lnTo>
                <a:lnTo>
                  <a:pt x="10511547" y="17812"/>
                </a:lnTo>
                <a:lnTo>
                  <a:pt x="10539000" y="31350"/>
                </a:lnTo>
                <a:lnTo>
                  <a:pt x="10564450" y="48355"/>
                </a:lnTo>
                <a:lnTo>
                  <a:pt x="10587462" y="68537"/>
                </a:lnTo>
                <a:lnTo>
                  <a:pt x="10607644" y="91549"/>
                </a:lnTo>
                <a:lnTo>
                  <a:pt x="10624649" y="117000"/>
                </a:lnTo>
                <a:lnTo>
                  <a:pt x="10638187" y="144452"/>
                </a:lnTo>
                <a:lnTo>
                  <a:pt x="10648026" y="173436"/>
                </a:lnTo>
                <a:lnTo>
                  <a:pt x="10653998" y="203456"/>
                </a:lnTo>
                <a:lnTo>
                  <a:pt x="10656000" y="234000"/>
                </a:lnTo>
                <a:lnTo>
                  <a:pt x="10656000" y="234000"/>
                </a:lnTo>
                <a:lnTo>
                  <a:pt x="10653998" y="264543"/>
                </a:lnTo>
                <a:lnTo>
                  <a:pt x="10648026" y="294563"/>
                </a:lnTo>
                <a:lnTo>
                  <a:pt x="10638187" y="323547"/>
                </a:lnTo>
                <a:lnTo>
                  <a:pt x="10624649" y="351000"/>
                </a:lnTo>
                <a:lnTo>
                  <a:pt x="10607644" y="376450"/>
                </a:lnTo>
                <a:lnTo>
                  <a:pt x="10587462" y="399462"/>
                </a:lnTo>
                <a:lnTo>
                  <a:pt x="10564450" y="419644"/>
                </a:lnTo>
                <a:lnTo>
                  <a:pt x="10539000" y="436649"/>
                </a:lnTo>
                <a:lnTo>
                  <a:pt x="10511547" y="450187"/>
                </a:lnTo>
                <a:lnTo>
                  <a:pt x="10482563" y="460026"/>
                </a:lnTo>
                <a:lnTo>
                  <a:pt x="10452543" y="465998"/>
                </a:lnTo>
                <a:lnTo>
                  <a:pt x="10422000" y="468000"/>
                </a:lnTo>
                <a:lnTo>
                  <a:pt x="0" y="468000"/>
                </a:lnTo>
                <a:close/>
              </a:path>
            </a:pathLst>
          </a:custGeom>
          <a:solidFill>
            <a:srgbClr val="FBF0DB"/>
          </a:solidFill>
          <a:ln>
            <a:noFill/>
          </a:ln>
        </p:spPr>
        <p:txBody>
          <a:bodyPr rtlCol="0" anchor="ctr"/>
          <a:lstStyle/>
          <a:p>
            <a:pPr algn="ctr"/>
          </a:p>
        </p:txBody>
      </p:sp>
      <p:sp>
        <p:nvSpPr>
          <p:cNvPr id="22" name="TextBox 21"/>
          <p:cNvSpPr txBox="1"/>
          <p:nvPr/>
        </p:nvSpPr>
        <p:spPr>
          <a:xfrm>
            <a:off x="1008000" y="5670000"/>
            <a:ext cx="10080000" cy="288000"/>
          </a:xfrm>
          <a:prstGeom prst="rect">
            <a:avLst/>
          </a:prstGeom>
          <a:noFill/>
        </p:spPr>
        <p:txBody>
          <a:bodyPr wrap="square" lIns="0" rIns="0" tIns="0" bIns="0" anchor="ctr">
            <a:spAutoFit/>
          </a:bodyPr>
          <a:lstStyle/>
          <a:p>
            <a:pPr algn="l">
              <a:lnSpc>
                <a:spcPct val="110000"/>
              </a:lnSpc>
            </a:pPr>
            <a:r>
              <a:rPr sz="1500" b="1">
                <a:solidFill>
                  <a:srgbClr val="13213A"/>
                </a:solidFill>
                <a:latin typeface="Arial"/>
              </a:rPr>
              <a:t>Säg orden med egna ord till den som sitter bredvid.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Ert parti</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Ert parti</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Ord att kunna</a:t>
            </a:r>
          </a:p>
        </p:txBody>
      </p:sp>
      <p:pic>
        <p:nvPicPr>
          <p:cNvPr id="9" name="Picture 8" descr="grupp.png"/>
          <p:cNvPicPr>
            <a:picLocks noChangeAspect="1"/>
          </p:cNvPicPr>
          <p:nvPr/>
        </p:nvPicPr>
        <p:blipFill>
          <a:blip r:embed="rId2"/>
          <a:stretch>
            <a:fillRect/>
          </a:stretch>
        </p:blipFill>
        <p:spPr>
          <a:xfrm>
            <a:off x="9239794" y="468000"/>
            <a:ext cx="2089406"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grupp</a:t>
            </a:r>
          </a:p>
        </p:txBody>
      </p:sp>
      <p:sp>
        <p:nvSpPr>
          <p:cNvPr id="11" name="Freeform 10"/>
          <p:cNvSpPr/>
          <p:nvPr/>
        </p:nvSpPr>
        <p:spPr>
          <a:xfrm>
            <a:off x="720000" y="1728000"/>
            <a:ext cx="5238000" cy="3600000"/>
          </a:xfrm>
          <a:custGeom>
            <a:avLst/>
            <a:gdLst/>
            <a:ahLst/>
            <a:cxnLst/>
            <a:rect l="l" t="t" r="r" b="b"/>
            <a:pathLst>
              <a:path w="5238000" h="3600000">
                <a:moveTo>
                  <a:pt x="0" y="0"/>
                </a:moveTo>
                <a:lnTo>
                  <a:pt x="4806000" y="0"/>
                </a:lnTo>
                <a:lnTo>
                  <a:pt x="4862387" y="3695"/>
                </a:lnTo>
                <a:lnTo>
                  <a:pt x="4917809" y="14720"/>
                </a:lnTo>
                <a:lnTo>
                  <a:pt x="4971319" y="32884"/>
                </a:lnTo>
                <a:lnTo>
                  <a:pt x="5022000" y="57877"/>
                </a:lnTo>
                <a:lnTo>
                  <a:pt x="5068984" y="89271"/>
                </a:lnTo>
                <a:lnTo>
                  <a:pt x="5111470" y="126529"/>
                </a:lnTo>
                <a:lnTo>
                  <a:pt x="5148728" y="169015"/>
                </a:lnTo>
                <a:lnTo>
                  <a:pt x="5180122" y="216000"/>
                </a:lnTo>
                <a:lnTo>
                  <a:pt x="5205115" y="266680"/>
                </a:lnTo>
                <a:lnTo>
                  <a:pt x="5223279" y="320190"/>
                </a:lnTo>
                <a:lnTo>
                  <a:pt x="5234304" y="375612"/>
                </a:lnTo>
                <a:lnTo>
                  <a:pt x="5238000" y="432000"/>
                </a:lnTo>
                <a:lnTo>
                  <a:pt x="5238000" y="3168000"/>
                </a:lnTo>
                <a:lnTo>
                  <a:pt x="5234304" y="3224387"/>
                </a:lnTo>
                <a:lnTo>
                  <a:pt x="5223279" y="3279809"/>
                </a:lnTo>
                <a:lnTo>
                  <a:pt x="5205115" y="3333319"/>
                </a:lnTo>
                <a:lnTo>
                  <a:pt x="5180122" y="3384000"/>
                </a:lnTo>
                <a:lnTo>
                  <a:pt x="5148728" y="3430984"/>
                </a:lnTo>
                <a:lnTo>
                  <a:pt x="5111470" y="3473470"/>
                </a:lnTo>
                <a:lnTo>
                  <a:pt x="5068984" y="3510728"/>
                </a:lnTo>
                <a:lnTo>
                  <a:pt x="5022000" y="3542122"/>
                </a:lnTo>
                <a:lnTo>
                  <a:pt x="4971319" y="3567115"/>
                </a:lnTo>
                <a:lnTo>
                  <a:pt x="4917809" y="3585279"/>
                </a:lnTo>
                <a:lnTo>
                  <a:pt x="4862387" y="3596304"/>
                </a:lnTo>
                <a:lnTo>
                  <a:pt x="4806000" y="3600000"/>
                </a:lnTo>
                <a:lnTo>
                  <a:pt x="0" y="3600000"/>
                </a:lnTo>
                <a:close/>
              </a:path>
            </a:pathLst>
          </a:custGeom>
          <a:solidFill>
            <a:srgbClr val="EFF2F7"/>
          </a:solidFill>
          <a:ln>
            <a:noFill/>
          </a:ln>
        </p:spPr>
        <p:txBody>
          <a:bodyPr rtlCol="0" anchor="ctr"/>
          <a:lstStyle/>
          <a:p>
            <a:pPr algn="ctr"/>
          </a:p>
        </p:txBody>
      </p:sp>
      <p:sp>
        <p:nvSpPr>
          <p:cNvPr id="12" name="Freeform 11"/>
          <p:cNvSpPr/>
          <p:nvPr/>
        </p:nvSpPr>
        <p:spPr>
          <a:xfrm>
            <a:off x="7200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36000" y="1944000"/>
            <a:ext cx="4842000" cy="432000"/>
          </a:xfrm>
          <a:prstGeom prst="rect">
            <a:avLst/>
          </a:prstGeom>
          <a:noFill/>
        </p:spPr>
        <p:txBody>
          <a:bodyPr wrap="square" lIns="0" rIns="0" tIns="0" bIns="0" anchor="t">
            <a:spAutoFit/>
          </a:bodyPr>
          <a:lstStyle/>
          <a:p>
            <a:pPr algn="l">
              <a:lnSpc>
                <a:spcPct val="110000"/>
              </a:lnSpc>
            </a:pPr>
            <a:r>
              <a:rPr sz="2600" b="1">
                <a:solidFill>
                  <a:srgbClr val="13213A"/>
                </a:solidFill>
                <a:latin typeface="Arial"/>
              </a:rPr>
              <a:t>Regering</a:t>
            </a:r>
          </a:p>
        </p:txBody>
      </p:sp>
      <p:sp>
        <p:nvSpPr>
          <p:cNvPr id="14" name="TextBox 13"/>
          <p:cNvSpPr txBox="1"/>
          <p:nvPr/>
        </p:nvSpPr>
        <p:spPr>
          <a:xfrm>
            <a:off x="936000" y="2520000"/>
            <a:ext cx="4842000" cy="1584000"/>
          </a:xfrm>
          <a:prstGeom prst="rect">
            <a:avLst/>
          </a:prstGeom>
          <a:noFill/>
        </p:spPr>
        <p:txBody>
          <a:bodyPr wrap="square" lIns="0" rIns="0" tIns="0" bIns="0" anchor="t">
            <a:spAutoFit/>
          </a:bodyPr>
          <a:lstStyle/>
          <a:p>
            <a:pPr algn="l">
              <a:lnSpc>
                <a:spcPct val="115000"/>
              </a:lnSpc>
            </a:pPr>
            <a:r>
              <a:rPr sz="2000" b="0">
                <a:solidFill>
                  <a:srgbClr val="13213A"/>
                </a:solidFill>
                <a:latin typeface="Arial"/>
              </a:rPr>
              <a:t>Statsministern och ministrarna, som styr landet. Riksdagen bestämmer vem som får bilda regering.</a:t>
            </a:r>
          </a:p>
        </p:txBody>
      </p:sp>
      <p:sp>
        <p:nvSpPr>
          <p:cNvPr id="15" name="TextBox 14"/>
          <p:cNvSpPr txBox="1"/>
          <p:nvPr/>
        </p:nvSpPr>
        <p:spPr>
          <a:xfrm>
            <a:off x="936000" y="4176000"/>
            <a:ext cx="4842000" cy="936000"/>
          </a:xfrm>
          <a:prstGeom prst="rect">
            <a:avLst/>
          </a:prstGeom>
          <a:noFill/>
        </p:spPr>
        <p:txBody>
          <a:bodyPr wrap="square" lIns="0" rIns="0" tIns="0" bIns="0" anchor="t">
            <a:spAutoFit/>
          </a:bodyPr>
          <a:lstStyle/>
          <a:p>
            <a:pPr algn="l">
              <a:lnSpc>
                <a:spcPct val="110000"/>
              </a:lnSpc>
            </a:pPr>
            <a:r>
              <a:rPr sz="1700" b="0">
                <a:solidFill>
                  <a:srgbClr val="566175"/>
                </a:solidFill>
                <a:latin typeface="Arial"/>
              </a:rPr>
              <a:t>Fyren och Eken kan bilda regering tillsammans.</a:t>
            </a:r>
          </a:p>
        </p:txBody>
      </p:sp>
      <p:sp>
        <p:nvSpPr>
          <p:cNvPr id="16" name="Freeform 15"/>
          <p:cNvSpPr/>
          <p:nvPr/>
        </p:nvSpPr>
        <p:spPr>
          <a:xfrm>
            <a:off x="6138000" y="1728000"/>
            <a:ext cx="5238000" cy="3600000"/>
          </a:xfrm>
          <a:custGeom>
            <a:avLst/>
            <a:gdLst/>
            <a:ahLst/>
            <a:cxnLst/>
            <a:rect l="l" t="t" r="r" b="b"/>
            <a:pathLst>
              <a:path w="5238000" h="3600000">
                <a:moveTo>
                  <a:pt x="0" y="0"/>
                </a:moveTo>
                <a:lnTo>
                  <a:pt x="4806000" y="0"/>
                </a:lnTo>
                <a:lnTo>
                  <a:pt x="4862387" y="3695"/>
                </a:lnTo>
                <a:lnTo>
                  <a:pt x="4917809" y="14720"/>
                </a:lnTo>
                <a:lnTo>
                  <a:pt x="4971319" y="32884"/>
                </a:lnTo>
                <a:lnTo>
                  <a:pt x="5022000" y="57877"/>
                </a:lnTo>
                <a:lnTo>
                  <a:pt x="5068984" y="89271"/>
                </a:lnTo>
                <a:lnTo>
                  <a:pt x="5111470" y="126529"/>
                </a:lnTo>
                <a:lnTo>
                  <a:pt x="5148728" y="169015"/>
                </a:lnTo>
                <a:lnTo>
                  <a:pt x="5180122" y="216000"/>
                </a:lnTo>
                <a:lnTo>
                  <a:pt x="5205115" y="266680"/>
                </a:lnTo>
                <a:lnTo>
                  <a:pt x="5223279" y="320190"/>
                </a:lnTo>
                <a:lnTo>
                  <a:pt x="5234304" y="375612"/>
                </a:lnTo>
                <a:lnTo>
                  <a:pt x="5238000" y="432000"/>
                </a:lnTo>
                <a:lnTo>
                  <a:pt x="5238000" y="3168000"/>
                </a:lnTo>
                <a:lnTo>
                  <a:pt x="5234304" y="3224387"/>
                </a:lnTo>
                <a:lnTo>
                  <a:pt x="5223279" y="3279809"/>
                </a:lnTo>
                <a:lnTo>
                  <a:pt x="5205115" y="3333319"/>
                </a:lnTo>
                <a:lnTo>
                  <a:pt x="5180122" y="3384000"/>
                </a:lnTo>
                <a:lnTo>
                  <a:pt x="5148728" y="3430984"/>
                </a:lnTo>
                <a:lnTo>
                  <a:pt x="5111470" y="3473470"/>
                </a:lnTo>
                <a:lnTo>
                  <a:pt x="5068984" y="3510728"/>
                </a:lnTo>
                <a:lnTo>
                  <a:pt x="5022000" y="3542122"/>
                </a:lnTo>
                <a:lnTo>
                  <a:pt x="4971319" y="3567115"/>
                </a:lnTo>
                <a:lnTo>
                  <a:pt x="4917809" y="3585279"/>
                </a:lnTo>
                <a:lnTo>
                  <a:pt x="4862387" y="3596304"/>
                </a:lnTo>
                <a:lnTo>
                  <a:pt x="4806000" y="3600000"/>
                </a:lnTo>
                <a:lnTo>
                  <a:pt x="0" y="3600000"/>
                </a:lnTo>
                <a:close/>
              </a:path>
            </a:pathLst>
          </a:custGeom>
          <a:solidFill>
            <a:srgbClr val="EFF2F7"/>
          </a:solidFill>
          <a:ln>
            <a:noFill/>
          </a:ln>
        </p:spPr>
        <p:txBody>
          <a:bodyPr rtlCol="0" anchor="ctr"/>
          <a:lstStyle/>
          <a:p>
            <a:pPr algn="ctr"/>
          </a:p>
        </p:txBody>
      </p:sp>
      <p:sp>
        <p:nvSpPr>
          <p:cNvPr id="17" name="Freeform 16"/>
          <p:cNvSpPr/>
          <p:nvPr/>
        </p:nvSpPr>
        <p:spPr>
          <a:xfrm>
            <a:off x="6138000" y="51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8" name="TextBox 17"/>
          <p:cNvSpPr txBox="1"/>
          <p:nvPr/>
        </p:nvSpPr>
        <p:spPr>
          <a:xfrm>
            <a:off x="6354000" y="1944000"/>
            <a:ext cx="4842000" cy="432000"/>
          </a:xfrm>
          <a:prstGeom prst="rect">
            <a:avLst/>
          </a:prstGeom>
          <a:noFill/>
        </p:spPr>
        <p:txBody>
          <a:bodyPr wrap="square" lIns="0" rIns="0" tIns="0" bIns="0" anchor="t">
            <a:spAutoFit/>
          </a:bodyPr>
          <a:lstStyle/>
          <a:p>
            <a:pPr algn="l">
              <a:lnSpc>
                <a:spcPct val="110000"/>
              </a:lnSpc>
            </a:pPr>
            <a:r>
              <a:rPr sz="2600" b="1">
                <a:solidFill>
                  <a:srgbClr val="13213A"/>
                </a:solidFill>
                <a:latin typeface="Arial"/>
              </a:rPr>
              <a:t>Röd linje</a:t>
            </a:r>
          </a:p>
        </p:txBody>
      </p:sp>
      <p:sp>
        <p:nvSpPr>
          <p:cNvPr id="19" name="TextBox 18"/>
          <p:cNvSpPr txBox="1"/>
          <p:nvPr/>
        </p:nvSpPr>
        <p:spPr>
          <a:xfrm>
            <a:off x="6354000" y="2520000"/>
            <a:ext cx="4842000" cy="1584000"/>
          </a:xfrm>
          <a:prstGeom prst="rect">
            <a:avLst/>
          </a:prstGeom>
          <a:noFill/>
        </p:spPr>
        <p:txBody>
          <a:bodyPr wrap="square" lIns="0" rIns="0" tIns="0" bIns="0" anchor="t">
            <a:spAutoFit/>
          </a:bodyPr>
          <a:lstStyle/>
          <a:p>
            <a:pPr algn="l">
              <a:lnSpc>
                <a:spcPct val="115000"/>
              </a:lnSpc>
            </a:pPr>
            <a:r>
              <a:rPr sz="2000" b="0">
                <a:solidFill>
                  <a:srgbClr val="13213A"/>
                </a:solidFill>
                <a:latin typeface="Arial"/>
              </a:rPr>
              <a:t>Ett löfte till väljarna om vad partiet aldrig går med på, till exempel att släppa fram ett visst parti.</a:t>
            </a:r>
          </a:p>
        </p:txBody>
      </p:sp>
      <p:sp>
        <p:nvSpPr>
          <p:cNvPr id="20" name="TextBox 19"/>
          <p:cNvSpPr txBox="1"/>
          <p:nvPr/>
        </p:nvSpPr>
        <p:spPr>
          <a:xfrm>
            <a:off x="6354000" y="4176000"/>
            <a:ext cx="4842000" cy="936000"/>
          </a:xfrm>
          <a:prstGeom prst="rect">
            <a:avLst/>
          </a:prstGeom>
          <a:noFill/>
        </p:spPr>
        <p:txBody>
          <a:bodyPr wrap="square" lIns="0" rIns="0" tIns="0" bIns="0" anchor="t">
            <a:spAutoFit/>
          </a:bodyPr>
          <a:lstStyle/>
          <a:p>
            <a:pPr algn="l">
              <a:lnSpc>
                <a:spcPct val="110000"/>
              </a:lnSpc>
            </a:pPr>
            <a:r>
              <a:rPr sz="1700" b="0">
                <a:solidFill>
                  <a:srgbClr val="566175"/>
                </a:solidFill>
                <a:latin typeface="Arial"/>
              </a:rPr>
              <a:t>Bron släpper inte fram en regering där Ankaret eller Fyren sitter.</a:t>
            </a:r>
          </a:p>
        </p:txBody>
      </p:sp>
      <p:sp>
        <p:nvSpPr>
          <p:cNvPr id="21" name="Freeform 20"/>
          <p:cNvSpPr/>
          <p:nvPr/>
        </p:nvSpPr>
        <p:spPr>
          <a:xfrm>
            <a:off x="720000" y="5580000"/>
            <a:ext cx="10656000" cy="468000"/>
          </a:xfrm>
          <a:custGeom>
            <a:avLst/>
            <a:gdLst/>
            <a:ahLst/>
            <a:cxnLst/>
            <a:rect l="l" t="t" r="r" b="b"/>
            <a:pathLst>
              <a:path w="10656000" h="468000">
                <a:moveTo>
                  <a:pt x="0" y="0"/>
                </a:moveTo>
                <a:lnTo>
                  <a:pt x="10422000" y="0"/>
                </a:lnTo>
                <a:lnTo>
                  <a:pt x="10452543" y="2001"/>
                </a:lnTo>
                <a:lnTo>
                  <a:pt x="10482563" y="7973"/>
                </a:lnTo>
                <a:lnTo>
                  <a:pt x="10511547" y="17812"/>
                </a:lnTo>
                <a:lnTo>
                  <a:pt x="10539000" y="31350"/>
                </a:lnTo>
                <a:lnTo>
                  <a:pt x="10564450" y="48355"/>
                </a:lnTo>
                <a:lnTo>
                  <a:pt x="10587462" y="68537"/>
                </a:lnTo>
                <a:lnTo>
                  <a:pt x="10607644" y="91549"/>
                </a:lnTo>
                <a:lnTo>
                  <a:pt x="10624649" y="117000"/>
                </a:lnTo>
                <a:lnTo>
                  <a:pt x="10638187" y="144452"/>
                </a:lnTo>
                <a:lnTo>
                  <a:pt x="10648026" y="173436"/>
                </a:lnTo>
                <a:lnTo>
                  <a:pt x="10653998" y="203456"/>
                </a:lnTo>
                <a:lnTo>
                  <a:pt x="10656000" y="234000"/>
                </a:lnTo>
                <a:lnTo>
                  <a:pt x="10656000" y="234000"/>
                </a:lnTo>
                <a:lnTo>
                  <a:pt x="10653998" y="264543"/>
                </a:lnTo>
                <a:lnTo>
                  <a:pt x="10648026" y="294563"/>
                </a:lnTo>
                <a:lnTo>
                  <a:pt x="10638187" y="323547"/>
                </a:lnTo>
                <a:lnTo>
                  <a:pt x="10624649" y="351000"/>
                </a:lnTo>
                <a:lnTo>
                  <a:pt x="10607644" y="376450"/>
                </a:lnTo>
                <a:lnTo>
                  <a:pt x="10587462" y="399462"/>
                </a:lnTo>
                <a:lnTo>
                  <a:pt x="10564450" y="419644"/>
                </a:lnTo>
                <a:lnTo>
                  <a:pt x="10539000" y="436649"/>
                </a:lnTo>
                <a:lnTo>
                  <a:pt x="10511547" y="450187"/>
                </a:lnTo>
                <a:lnTo>
                  <a:pt x="10482563" y="460026"/>
                </a:lnTo>
                <a:lnTo>
                  <a:pt x="10452543" y="465998"/>
                </a:lnTo>
                <a:lnTo>
                  <a:pt x="10422000" y="468000"/>
                </a:lnTo>
                <a:lnTo>
                  <a:pt x="0" y="468000"/>
                </a:lnTo>
                <a:close/>
              </a:path>
            </a:pathLst>
          </a:custGeom>
          <a:solidFill>
            <a:srgbClr val="FBF0DB"/>
          </a:solidFill>
          <a:ln>
            <a:noFill/>
          </a:ln>
        </p:spPr>
        <p:txBody>
          <a:bodyPr rtlCol="0" anchor="ctr"/>
          <a:lstStyle/>
          <a:p>
            <a:pPr algn="ctr"/>
          </a:p>
        </p:txBody>
      </p:sp>
      <p:sp>
        <p:nvSpPr>
          <p:cNvPr id="22" name="TextBox 21"/>
          <p:cNvSpPr txBox="1"/>
          <p:nvPr/>
        </p:nvSpPr>
        <p:spPr>
          <a:xfrm>
            <a:off x="1008000" y="5670000"/>
            <a:ext cx="10080000" cy="288000"/>
          </a:xfrm>
          <a:prstGeom prst="rect">
            <a:avLst/>
          </a:prstGeom>
          <a:noFill/>
        </p:spPr>
        <p:txBody>
          <a:bodyPr wrap="square" lIns="0" rIns="0" tIns="0" bIns="0" anchor="ctr">
            <a:spAutoFit/>
          </a:bodyPr>
          <a:lstStyle/>
          <a:p>
            <a:pPr algn="l">
              <a:lnSpc>
                <a:spcPct val="110000"/>
              </a:lnSpc>
            </a:pPr>
            <a:r>
              <a:rPr sz="1500" b="1">
                <a:solidFill>
                  <a:srgbClr val="13213A"/>
                </a:solidFill>
                <a:latin typeface="Arial"/>
              </a:rPr>
              <a:t>Säg orden med egna ord till den som sitter bredvid.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Ert parti</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Ert parti</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Spelets regler</a:t>
            </a:r>
          </a:p>
        </p:txBody>
      </p:sp>
      <p:pic>
        <p:nvPicPr>
          <p:cNvPr id="9" name="Picture 8" descr="grupp.png"/>
          <p:cNvPicPr>
            <a:picLocks noChangeAspect="1"/>
          </p:cNvPicPr>
          <p:nvPr/>
        </p:nvPicPr>
        <p:blipFill>
          <a:blip r:embed="rId2"/>
          <a:stretch>
            <a:fillRect/>
          </a:stretch>
        </p:blipFill>
        <p:spPr>
          <a:xfrm>
            <a:off x="9239794" y="468000"/>
            <a:ext cx="2089406"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grupp</a:t>
            </a:r>
          </a:p>
        </p:txBody>
      </p:sp>
      <p:sp>
        <p:nvSpPr>
          <p:cNvPr id="11" name="Freeform 10"/>
          <p:cNvSpPr/>
          <p:nvPr/>
        </p:nvSpPr>
        <p:spPr>
          <a:xfrm>
            <a:off x="720000" y="1692000"/>
            <a:ext cx="432000" cy="396000"/>
          </a:xfrm>
          <a:custGeom>
            <a:avLst/>
            <a:gdLst/>
            <a:ahLst/>
            <a:cxnLst/>
            <a:rect l="l" t="t" r="r" b="b"/>
            <a:pathLst>
              <a:path w="432000" h="396000">
                <a:moveTo>
                  <a:pt x="0" y="0"/>
                </a:moveTo>
                <a:lnTo>
                  <a:pt x="234000" y="0"/>
                </a:lnTo>
                <a:lnTo>
                  <a:pt x="259844" y="1693"/>
                </a:lnTo>
                <a:lnTo>
                  <a:pt x="285246" y="6746"/>
                </a:lnTo>
                <a:lnTo>
                  <a:pt x="309771" y="15071"/>
                </a:lnTo>
                <a:lnTo>
                  <a:pt x="333000" y="26526"/>
                </a:lnTo>
                <a:lnTo>
                  <a:pt x="354534" y="40916"/>
                </a:lnTo>
                <a:lnTo>
                  <a:pt x="374007" y="57992"/>
                </a:lnTo>
                <a:lnTo>
                  <a:pt x="391083" y="77465"/>
                </a:lnTo>
                <a:lnTo>
                  <a:pt x="405473" y="99000"/>
                </a:lnTo>
                <a:lnTo>
                  <a:pt x="416928" y="122228"/>
                </a:lnTo>
                <a:lnTo>
                  <a:pt x="425253" y="146753"/>
                </a:lnTo>
                <a:lnTo>
                  <a:pt x="430306" y="172155"/>
                </a:lnTo>
                <a:lnTo>
                  <a:pt x="432000" y="198000"/>
                </a:lnTo>
                <a:lnTo>
                  <a:pt x="432000" y="198000"/>
                </a:lnTo>
                <a:lnTo>
                  <a:pt x="430306" y="223844"/>
                </a:lnTo>
                <a:lnTo>
                  <a:pt x="425253" y="249246"/>
                </a:lnTo>
                <a:lnTo>
                  <a:pt x="416928" y="273771"/>
                </a:lnTo>
                <a:lnTo>
                  <a:pt x="405473" y="297000"/>
                </a:lnTo>
                <a:lnTo>
                  <a:pt x="391083" y="318534"/>
                </a:lnTo>
                <a:lnTo>
                  <a:pt x="374007" y="338007"/>
                </a:lnTo>
                <a:lnTo>
                  <a:pt x="354534" y="355083"/>
                </a:lnTo>
                <a:lnTo>
                  <a:pt x="333000" y="369473"/>
                </a:lnTo>
                <a:lnTo>
                  <a:pt x="309771" y="380928"/>
                </a:lnTo>
                <a:lnTo>
                  <a:pt x="285246" y="389253"/>
                </a:lnTo>
                <a:lnTo>
                  <a:pt x="259844" y="394306"/>
                </a:lnTo>
                <a:lnTo>
                  <a:pt x="234000" y="396000"/>
                </a:lnTo>
                <a:lnTo>
                  <a:pt x="0" y="396000"/>
                </a:lnTo>
                <a:close/>
              </a:path>
            </a:pathLst>
          </a:custGeom>
          <a:solidFill>
            <a:srgbClr val="EFF2F7"/>
          </a:solidFill>
          <a:ln>
            <a:noFill/>
          </a:ln>
        </p:spPr>
        <p:txBody>
          <a:bodyPr rtlCol="0" anchor="ctr"/>
          <a:lstStyle/>
          <a:p>
            <a:pPr algn="ctr"/>
          </a:p>
        </p:txBody>
      </p:sp>
      <p:sp>
        <p:nvSpPr>
          <p:cNvPr id="12" name="TextBox 11"/>
          <p:cNvSpPr txBox="1"/>
          <p:nvPr/>
        </p:nvSpPr>
        <p:spPr>
          <a:xfrm>
            <a:off x="720000" y="1764000"/>
            <a:ext cx="432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1</a:t>
            </a:r>
          </a:p>
        </p:txBody>
      </p:sp>
      <p:sp>
        <p:nvSpPr>
          <p:cNvPr id="13" name="TextBox 12"/>
          <p:cNvSpPr txBox="1"/>
          <p:nvPr/>
        </p:nvSpPr>
        <p:spPr>
          <a:xfrm>
            <a:off x="1332000" y="1720800"/>
            <a:ext cx="10008000" cy="475200"/>
          </a:xfrm>
          <a:prstGeom prst="rect">
            <a:avLst/>
          </a:prstGeom>
          <a:noFill/>
        </p:spPr>
        <p:txBody>
          <a:bodyPr wrap="square" lIns="0" rIns="0" tIns="0" bIns="0" anchor="t">
            <a:spAutoFit/>
          </a:bodyPr>
          <a:lstStyle/>
          <a:p>
            <a:pPr algn="l">
              <a:lnSpc>
                <a:spcPct val="108000"/>
              </a:lnSpc>
            </a:pPr>
            <a:r>
              <a:rPr sz="1500" b="0">
                <a:solidFill>
                  <a:srgbClr val="13213A"/>
                </a:solidFill>
                <a:latin typeface="Arial"/>
              </a:rPr>
              <a:t>Avtalet är det som regeringen lovar att göra. Det har högst fyra punkter, som ni väljer bland partiernas tolv löften. Två par går inte ihop. De är märkta på korten.</a:t>
            </a:r>
          </a:p>
        </p:txBody>
      </p:sp>
      <p:sp>
        <p:nvSpPr>
          <p:cNvPr id="14" name="Freeform 13"/>
          <p:cNvSpPr/>
          <p:nvPr/>
        </p:nvSpPr>
        <p:spPr>
          <a:xfrm>
            <a:off x="720000" y="2289600"/>
            <a:ext cx="432000" cy="396000"/>
          </a:xfrm>
          <a:custGeom>
            <a:avLst/>
            <a:gdLst/>
            <a:ahLst/>
            <a:cxnLst/>
            <a:rect l="l" t="t" r="r" b="b"/>
            <a:pathLst>
              <a:path w="432000" h="396000">
                <a:moveTo>
                  <a:pt x="0" y="0"/>
                </a:moveTo>
                <a:lnTo>
                  <a:pt x="234000" y="0"/>
                </a:lnTo>
                <a:lnTo>
                  <a:pt x="259844" y="1693"/>
                </a:lnTo>
                <a:lnTo>
                  <a:pt x="285246" y="6746"/>
                </a:lnTo>
                <a:lnTo>
                  <a:pt x="309771" y="15071"/>
                </a:lnTo>
                <a:lnTo>
                  <a:pt x="333000" y="26526"/>
                </a:lnTo>
                <a:lnTo>
                  <a:pt x="354534" y="40916"/>
                </a:lnTo>
                <a:lnTo>
                  <a:pt x="374007" y="57992"/>
                </a:lnTo>
                <a:lnTo>
                  <a:pt x="391083" y="77465"/>
                </a:lnTo>
                <a:lnTo>
                  <a:pt x="405473" y="99000"/>
                </a:lnTo>
                <a:lnTo>
                  <a:pt x="416928" y="122228"/>
                </a:lnTo>
                <a:lnTo>
                  <a:pt x="425253" y="146753"/>
                </a:lnTo>
                <a:lnTo>
                  <a:pt x="430306" y="172155"/>
                </a:lnTo>
                <a:lnTo>
                  <a:pt x="432000" y="198000"/>
                </a:lnTo>
                <a:lnTo>
                  <a:pt x="432000" y="198000"/>
                </a:lnTo>
                <a:lnTo>
                  <a:pt x="430306" y="223844"/>
                </a:lnTo>
                <a:lnTo>
                  <a:pt x="425253" y="249246"/>
                </a:lnTo>
                <a:lnTo>
                  <a:pt x="416928" y="273771"/>
                </a:lnTo>
                <a:lnTo>
                  <a:pt x="405473" y="297000"/>
                </a:lnTo>
                <a:lnTo>
                  <a:pt x="391083" y="318534"/>
                </a:lnTo>
                <a:lnTo>
                  <a:pt x="374007" y="338007"/>
                </a:lnTo>
                <a:lnTo>
                  <a:pt x="354534" y="355083"/>
                </a:lnTo>
                <a:lnTo>
                  <a:pt x="333000" y="369473"/>
                </a:lnTo>
                <a:lnTo>
                  <a:pt x="309771" y="380928"/>
                </a:lnTo>
                <a:lnTo>
                  <a:pt x="285246" y="389253"/>
                </a:lnTo>
                <a:lnTo>
                  <a:pt x="259844" y="394306"/>
                </a:lnTo>
                <a:lnTo>
                  <a:pt x="234000" y="396000"/>
                </a:lnTo>
                <a:lnTo>
                  <a:pt x="0" y="396000"/>
                </a:lnTo>
                <a:close/>
              </a:path>
            </a:pathLst>
          </a:custGeom>
          <a:solidFill>
            <a:srgbClr val="EFF2F7"/>
          </a:solidFill>
          <a:ln>
            <a:noFill/>
          </a:ln>
        </p:spPr>
        <p:txBody>
          <a:bodyPr rtlCol="0" anchor="ctr"/>
          <a:lstStyle/>
          <a:p>
            <a:pPr algn="ctr"/>
          </a:p>
        </p:txBody>
      </p:sp>
      <p:sp>
        <p:nvSpPr>
          <p:cNvPr id="15" name="TextBox 14"/>
          <p:cNvSpPr txBox="1"/>
          <p:nvPr/>
        </p:nvSpPr>
        <p:spPr>
          <a:xfrm>
            <a:off x="720000" y="2361600"/>
            <a:ext cx="432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2</a:t>
            </a:r>
          </a:p>
        </p:txBody>
      </p:sp>
      <p:sp>
        <p:nvSpPr>
          <p:cNvPr id="16" name="TextBox 15"/>
          <p:cNvSpPr txBox="1"/>
          <p:nvPr/>
        </p:nvSpPr>
        <p:spPr>
          <a:xfrm>
            <a:off x="1332000" y="2318400"/>
            <a:ext cx="10008000" cy="950400"/>
          </a:xfrm>
          <a:prstGeom prst="rect">
            <a:avLst/>
          </a:prstGeom>
          <a:noFill/>
        </p:spPr>
        <p:txBody>
          <a:bodyPr wrap="square" lIns="0" rIns="0" tIns="0" bIns="0" anchor="t">
            <a:spAutoFit/>
          </a:bodyPr>
          <a:lstStyle/>
          <a:p>
            <a:pPr algn="l">
              <a:lnSpc>
                <a:spcPct val="108000"/>
              </a:lnSpc>
            </a:pPr>
            <a:r>
              <a:rPr sz="1500" b="0">
                <a:solidFill>
                  <a:srgbClr val="13213A"/>
                </a:solidFill>
                <a:latin typeface="Arial"/>
              </a:rPr>
              <a:t>Ett förslag består av tre delar: vem som blir statsminister, vilka partier som sitter i regeringen och avtalet. De partier som står bakom förslaget skriver under. Förhandlaren tar blanketten till de andra partierna, och partiledaren skriver under vid sitt bord. Ett parti får skriva under ett förslag per försök.</a:t>
            </a:r>
          </a:p>
        </p:txBody>
      </p:sp>
      <p:sp>
        <p:nvSpPr>
          <p:cNvPr id="17" name="Freeform 16"/>
          <p:cNvSpPr/>
          <p:nvPr/>
        </p:nvSpPr>
        <p:spPr>
          <a:xfrm>
            <a:off x="720000" y="3362400"/>
            <a:ext cx="432000" cy="396000"/>
          </a:xfrm>
          <a:custGeom>
            <a:avLst/>
            <a:gdLst/>
            <a:ahLst/>
            <a:cxnLst/>
            <a:rect l="l" t="t" r="r" b="b"/>
            <a:pathLst>
              <a:path w="432000" h="396000">
                <a:moveTo>
                  <a:pt x="0" y="0"/>
                </a:moveTo>
                <a:lnTo>
                  <a:pt x="234000" y="0"/>
                </a:lnTo>
                <a:lnTo>
                  <a:pt x="259844" y="1693"/>
                </a:lnTo>
                <a:lnTo>
                  <a:pt x="285246" y="6746"/>
                </a:lnTo>
                <a:lnTo>
                  <a:pt x="309771" y="15071"/>
                </a:lnTo>
                <a:lnTo>
                  <a:pt x="333000" y="26526"/>
                </a:lnTo>
                <a:lnTo>
                  <a:pt x="354534" y="40916"/>
                </a:lnTo>
                <a:lnTo>
                  <a:pt x="374007" y="57992"/>
                </a:lnTo>
                <a:lnTo>
                  <a:pt x="391083" y="77465"/>
                </a:lnTo>
                <a:lnTo>
                  <a:pt x="405473" y="99000"/>
                </a:lnTo>
                <a:lnTo>
                  <a:pt x="416928" y="122228"/>
                </a:lnTo>
                <a:lnTo>
                  <a:pt x="425253" y="146753"/>
                </a:lnTo>
                <a:lnTo>
                  <a:pt x="430306" y="172155"/>
                </a:lnTo>
                <a:lnTo>
                  <a:pt x="432000" y="198000"/>
                </a:lnTo>
                <a:lnTo>
                  <a:pt x="432000" y="198000"/>
                </a:lnTo>
                <a:lnTo>
                  <a:pt x="430306" y="223844"/>
                </a:lnTo>
                <a:lnTo>
                  <a:pt x="425253" y="249246"/>
                </a:lnTo>
                <a:lnTo>
                  <a:pt x="416928" y="273771"/>
                </a:lnTo>
                <a:lnTo>
                  <a:pt x="405473" y="297000"/>
                </a:lnTo>
                <a:lnTo>
                  <a:pt x="391083" y="318534"/>
                </a:lnTo>
                <a:lnTo>
                  <a:pt x="374007" y="338007"/>
                </a:lnTo>
                <a:lnTo>
                  <a:pt x="354534" y="355083"/>
                </a:lnTo>
                <a:lnTo>
                  <a:pt x="333000" y="369473"/>
                </a:lnTo>
                <a:lnTo>
                  <a:pt x="309771" y="380928"/>
                </a:lnTo>
                <a:lnTo>
                  <a:pt x="285246" y="389253"/>
                </a:lnTo>
                <a:lnTo>
                  <a:pt x="259844" y="394306"/>
                </a:lnTo>
                <a:lnTo>
                  <a:pt x="234000" y="396000"/>
                </a:lnTo>
                <a:lnTo>
                  <a:pt x="0" y="396000"/>
                </a:lnTo>
                <a:close/>
              </a:path>
            </a:pathLst>
          </a:custGeom>
          <a:solidFill>
            <a:srgbClr val="EFF2F7"/>
          </a:solidFill>
          <a:ln>
            <a:noFill/>
          </a:ln>
        </p:spPr>
        <p:txBody>
          <a:bodyPr rtlCol="0" anchor="ctr"/>
          <a:lstStyle/>
          <a:p>
            <a:pPr algn="ctr"/>
          </a:p>
        </p:txBody>
      </p:sp>
      <p:sp>
        <p:nvSpPr>
          <p:cNvPr id="18" name="TextBox 17"/>
          <p:cNvSpPr txBox="1"/>
          <p:nvPr/>
        </p:nvSpPr>
        <p:spPr>
          <a:xfrm>
            <a:off x="720000" y="3434400"/>
            <a:ext cx="432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3</a:t>
            </a:r>
          </a:p>
        </p:txBody>
      </p:sp>
      <p:sp>
        <p:nvSpPr>
          <p:cNvPr id="19" name="TextBox 18"/>
          <p:cNvSpPr txBox="1"/>
          <p:nvPr/>
        </p:nvSpPr>
        <p:spPr>
          <a:xfrm>
            <a:off x="1332000" y="3391200"/>
            <a:ext cx="10008000" cy="475200"/>
          </a:xfrm>
          <a:prstGeom prst="rect">
            <a:avLst/>
          </a:prstGeom>
          <a:noFill/>
        </p:spPr>
        <p:txBody>
          <a:bodyPr wrap="square" lIns="0" rIns="0" tIns="0" bIns="0" anchor="t">
            <a:spAutoFit/>
          </a:bodyPr>
          <a:lstStyle/>
          <a:p>
            <a:pPr algn="l">
              <a:lnSpc>
                <a:spcPct val="108000"/>
              </a:lnSpc>
            </a:pPr>
            <a:r>
              <a:rPr sz="1500" b="0">
                <a:solidFill>
                  <a:srgbClr val="13213A"/>
                </a:solidFill>
                <a:latin typeface="Arial"/>
              </a:rPr>
              <a:t>Talmannen lägger fram ett förslag i kammaren. Kommer flera förslag in, lägger talmannen fram det som flest mandat har skrivit under.</a:t>
            </a:r>
          </a:p>
        </p:txBody>
      </p:sp>
      <p:sp>
        <p:nvSpPr>
          <p:cNvPr id="20" name="Freeform 19"/>
          <p:cNvSpPr/>
          <p:nvPr/>
        </p:nvSpPr>
        <p:spPr>
          <a:xfrm>
            <a:off x="720000" y="3960000"/>
            <a:ext cx="432000" cy="396000"/>
          </a:xfrm>
          <a:custGeom>
            <a:avLst/>
            <a:gdLst/>
            <a:ahLst/>
            <a:cxnLst/>
            <a:rect l="l" t="t" r="r" b="b"/>
            <a:pathLst>
              <a:path w="432000" h="396000">
                <a:moveTo>
                  <a:pt x="0" y="0"/>
                </a:moveTo>
                <a:lnTo>
                  <a:pt x="234000" y="0"/>
                </a:lnTo>
                <a:lnTo>
                  <a:pt x="259844" y="1693"/>
                </a:lnTo>
                <a:lnTo>
                  <a:pt x="285246" y="6746"/>
                </a:lnTo>
                <a:lnTo>
                  <a:pt x="309771" y="15071"/>
                </a:lnTo>
                <a:lnTo>
                  <a:pt x="333000" y="26526"/>
                </a:lnTo>
                <a:lnTo>
                  <a:pt x="354534" y="40916"/>
                </a:lnTo>
                <a:lnTo>
                  <a:pt x="374007" y="57992"/>
                </a:lnTo>
                <a:lnTo>
                  <a:pt x="391083" y="77465"/>
                </a:lnTo>
                <a:lnTo>
                  <a:pt x="405473" y="99000"/>
                </a:lnTo>
                <a:lnTo>
                  <a:pt x="416928" y="122228"/>
                </a:lnTo>
                <a:lnTo>
                  <a:pt x="425253" y="146753"/>
                </a:lnTo>
                <a:lnTo>
                  <a:pt x="430306" y="172155"/>
                </a:lnTo>
                <a:lnTo>
                  <a:pt x="432000" y="198000"/>
                </a:lnTo>
                <a:lnTo>
                  <a:pt x="432000" y="198000"/>
                </a:lnTo>
                <a:lnTo>
                  <a:pt x="430306" y="223844"/>
                </a:lnTo>
                <a:lnTo>
                  <a:pt x="425253" y="249246"/>
                </a:lnTo>
                <a:lnTo>
                  <a:pt x="416928" y="273771"/>
                </a:lnTo>
                <a:lnTo>
                  <a:pt x="405473" y="297000"/>
                </a:lnTo>
                <a:lnTo>
                  <a:pt x="391083" y="318534"/>
                </a:lnTo>
                <a:lnTo>
                  <a:pt x="374007" y="338007"/>
                </a:lnTo>
                <a:lnTo>
                  <a:pt x="354534" y="355083"/>
                </a:lnTo>
                <a:lnTo>
                  <a:pt x="333000" y="369473"/>
                </a:lnTo>
                <a:lnTo>
                  <a:pt x="309771" y="380928"/>
                </a:lnTo>
                <a:lnTo>
                  <a:pt x="285246" y="389253"/>
                </a:lnTo>
                <a:lnTo>
                  <a:pt x="259844" y="394306"/>
                </a:lnTo>
                <a:lnTo>
                  <a:pt x="234000" y="396000"/>
                </a:lnTo>
                <a:lnTo>
                  <a:pt x="0" y="396000"/>
                </a:lnTo>
                <a:close/>
              </a:path>
            </a:pathLst>
          </a:custGeom>
          <a:solidFill>
            <a:srgbClr val="EFF2F7"/>
          </a:solidFill>
          <a:ln>
            <a:noFill/>
          </a:ln>
        </p:spPr>
        <p:txBody>
          <a:bodyPr rtlCol="0" anchor="ctr"/>
          <a:lstStyle/>
          <a:p>
            <a:pPr algn="ctr"/>
          </a:p>
        </p:txBody>
      </p:sp>
      <p:sp>
        <p:nvSpPr>
          <p:cNvPr id="21" name="TextBox 20"/>
          <p:cNvSpPr txBox="1"/>
          <p:nvPr/>
        </p:nvSpPr>
        <p:spPr>
          <a:xfrm>
            <a:off x="720000" y="4032000"/>
            <a:ext cx="432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4</a:t>
            </a:r>
          </a:p>
        </p:txBody>
      </p:sp>
      <p:sp>
        <p:nvSpPr>
          <p:cNvPr id="22" name="TextBox 21"/>
          <p:cNvSpPr txBox="1"/>
          <p:nvPr/>
        </p:nvSpPr>
        <p:spPr>
          <a:xfrm>
            <a:off x="1332000" y="3988800"/>
            <a:ext cx="10008000" cy="475200"/>
          </a:xfrm>
          <a:prstGeom prst="rect">
            <a:avLst/>
          </a:prstGeom>
          <a:noFill/>
        </p:spPr>
        <p:txBody>
          <a:bodyPr wrap="square" lIns="0" rIns="0" tIns="0" bIns="0" anchor="t">
            <a:spAutoFit/>
          </a:bodyPr>
          <a:lstStyle/>
          <a:p>
            <a:pPr algn="l">
              <a:lnSpc>
                <a:spcPct val="108000"/>
              </a:lnSpc>
            </a:pPr>
            <a:r>
              <a:rPr sz="1500" b="0">
                <a:solidFill>
                  <a:srgbClr val="13213A"/>
                </a:solidFill>
                <a:latin typeface="Arial"/>
              </a:rPr>
              <a:t>Varje parti röstar ja, nej eller avstår, med alla sina mandat. Röstar ni ja eller avstår till en regering där ett parti på er röda linje sitter, bryter ni er röda linje.</a:t>
            </a:r>
          </a:p>
        </p:txBody>
      </p:sp>
      <p:sp>
        <p:nvSpPr>
          <p:cNvPr id="23" name="Freeform 22"/>
          <p:cNvSpPr/>
          <p:nvPr/>
        </p:nvSpPr>
        <p:spPr>
          <a:xfrm>
            <a:off x="720000" y="4557600"/>
            <a:ext cx="432000" cy="396000"/>
          </a:xfrm>
          <a:custGeom>
            <a:avLst/>
            <a:gdLst/>
            <a:ahLst/>
            <a:cxnLst/>
            <a:rect l="l" t="t" r="r" b="b"/>
            <a:pathLst>
              <a:path w="432000" h="396000">
                <a:moveTo>
                  <a:pt x="0" y="0"/>
                </a:moveTo>
                <a:lnTo>
                  <a:pt x="234000" y="0"/>
                </a:lnTo>
                <a:lnTo>
                  <a:pt x="259844" y="1693"/>
                </a:lnTo>
                <a:lnTo>
                  <a:pt x="285246" y="6746"/>
                </a:lnTo>
                <a:lnTo>
                  <a:pt x="309771" y="15071"/>
                </a:lnTo>
                <a:lnTo>
                  <a:pt x="333000" y="26526"/>
                </a:lnTo>
                <a:lnTo>
                  <a:pt x="354534" y="40916"/>
                </a:lnTo>
                <a:lnTo>
                  <a:pt x="374007" y="57992"/>
                </a:lnTo>
                <a:lnTo>
                  <a:pt x="391083" y="77465"/>
                </a:lnTo>
                <a:lnTo>
                  <a:pt x="405473" y="99000"/>
                </a:lnTo>
                <a:lnTo>
                  <a:pt x="416928" y="122228"/>
                </a:lnTo>
                <a:lnTo>
                  <a:pt x="425253" y="146753"/>
                </a:lnTo>
                <a:lnTo>
                  <a:pt x="430306" y="172155"/>
                </a:lnTo>
                <a:lnTo>
                  <a:pt x="432000" y="198000"/>
                </a:lnTo>
                <a:lnTo>
                  <a:pt x="432000" y="198000"/>
                </a:lnTo>
                <a:lnTo>
                  <a:pt x="430306" y="223844"/>
                </a:lnTo>
                <a:lnTo>
                  <a:pt x="425253" y="249246"/>
                </a:lnTo>
                <a:lnTo>
                  <a:pt x="416928" y="273771"/>
                </a:lnTo>
                <a:lnTo>
                  <a:pt x="405473" y="297000"/>
                </a:lnTo>
                <a:lnTo>
                  <a:pt x="391083" y="318534"/>
                </a:lnTo>
                <a:lnTo>
                  <a:pt x="374007" y="338007"/>
                </a:lnTo>
                <a:lnTo>
                  <a:pt x="354534" y="355083"/>
                </a:lnTo>
                <a:lnTo>
                  <a:pt x="333000" y="369473"/>
                </a:lnTo>
                <a:lnTo>
                  <a:pt x="309771" y="380928"/>
                </a:lnTo>
                <a:lnTo>
                  <a:pt x="285246" y="389253"/>
                </a:lnTo>
                <a:lnTo>
                  <a:pt x="259844" y="394306"/>
                </a:lnTo>
                <a:lnTo>
                  <a:pt x="234000" y="396000"/>
                </a:lnTo>
                <a:lnTo>
                  <a:pt x="0" y="396000"/>
                </a:lnTo>
                <a:close/>
              </a:path>
            </a:pathLst>
          </a:custGeom>
          <a:solidFill>
            <a:srgbClr val="13213A"/>
          </a:solidFill>
          <a:ln>
            <a:noFill/>
          </a:ln>
        </p:spPr>
        <p:txBody>
          <a:bodyPr rtlCol="0" anchor="ctr"/>
          <a:lstStyle/>
          <a:p>
            <a:pPr algn="ctr"/>
          </a:p>
        </p:txBody>
      </p:sp>
      <p:sp>
        <p:nvSpPr>
          <p:cNvPr id="24" name="TextBox 23"/>
          <p:cNvSpPr txBox="1"/>
          <p:nvPr/>
        </p:nvSpPr>
        <p:spPr>
          <a:xfrm>
            <a:off x="720000" y="4629600"/>
            <a:ext cx="432000" cy="288000"/>
          </a:xfrm>
          <a:prstGeom prst="rect">
            <a:avLst/>
          </a:prstGeom>
          <a:noFill/>
        </p:spPr>
        <p:txBody>
          <a:bodyPr wrap="square" lIns="0" rIns="0" tIns="0" bIns="0" anchor="t">
            <a:spAutoFit/>
          </a:bodyPr>
          <a:lstStyle/>
          <a:p>
            <a:pPr algn="ctr">
              <a:lnSpc>
                <a:spcPct val="110000"/>
              </a:lnSpc>
            </a:pPr>
            <a:r>
              <a:rPr sz="1600" b="1">
                <a:solidFill>
                  <a:srgbClr val="FFFFFF"/>
                </a:solidFill>
                <a:latin typeface="Arial"/>
              </a:rPr>
              <a:t>5</a:t>
            </a:r>
          </a:p>
        </p:txBody>
      </p:sp>
      <p:sp>
        <p:nvSpPr>
          <p:cNvPr id="25" name="TextBox 24"/>
          <p:cNvSpPr txBox="1"/>
          <p:nvPr/>
        </p:nvSpPr>
        <p:spPr>
          <a:xfrm>
            <a:off x="1332000" y="4586400"/>
            <a:ext cx="10008000" cy="396000"/>
          </a:xfrm>
          <a:prstGeom prst="rect">
            <a:avLst/>
          </a:prstGeom>
          <a:noFill/>
        </p:spPr>
        <p:txBody>
          <a:bodyPr wrap="square" lIns="0" rIns="0" tIns="0" bIns="0" anchor="t">
            <a:spAutoFit/>
          </a:bodyPr>
          <a:lstStyle/>
          <a:p>
            <a:pPr algn="l">
              <a:lnSpc>
                <a:spcPct val="108000"/>
              </a:lnSpc>
            </a:pPr>
            <a:r>
              <a:rPr sz="1500" b="1">
                <a:solidFill>
                  <a:srgbClr val="13213A"/>
                </a:solidFill>
                <a:latin typeface="Arial"/>
              </a:rPr>
              <a:t>Förslaget godkänns om färre än 175 röstar nej.</a:t>
            </a:r>
          </a:p>
        </p:txBody>
      </p:sp>
      <p:sp>
        <p:nvSpPr>
          <p:cNvPr id="26" name="Freeform 25"/>
          <p:cNvSpPr/>
          <p:nvPr/>
        </p:nvSpPr>
        <p:spPr>
          <a:xfrm>
            <a:off x="720000" y="5076000"/>
            <a:ext cx="432000" cy="396000"/>
          </a:xfrm>
          <a:custGeom>
            <a:avLst/>
            <a:gdLst/>
            <a:ahLst/>
            <a:cxnLst/>
            <a:rect l="l" t="t" r="r" b="b"/>
            <a:pathLst>
              <a:path w="432000" h="396000">
                <a:moveTo>
                  <a:pt x="0" y="0"/>
                </a:moveTo>
                <a:lnTo>
                  <a:pt x="234000" y="0"/>
                </a:lnTo>
                <a:lnTo>
                  <a:pt x="259844" y="1693"/>
                </a:lnTo>
                <a:lnTo>
                  <a:pt x="285246" y="6746"/>
                </a:lnTo>
                <a:lnTo>
                  <a:pt x="309771" y="15071"/>
                </a:lnTo>
                <a:lnTo>
                  <a:pt x="333000" y="26526"/>
                </a:lnTo>
                <a:lnTo>
                  <a:pt x="354534" y="40916"/>
                </a:lnTo>
                <a:lnTo>
                  <a:pt x="374007" y="57992"/>
                </a:lnTo>
                <a:lnTo>
                  <a:pt x="391083" y="77465"/>
                </a:lnTo>
                <a:lnTo>
                  <a:pt x="405473" y="99000"/>
                </a:lnTo>
                <a:lnTo>
                  <a:pt x="416928" y="122228"/>
                </a:lnTo>
                <a:lnTo>
                  <a:pt x="425253" y="146753"/>
                </a:lnTo>
                <a:lnTo>
                  <a:pt x="430306" y="172155"/>
                </a:lnTo>
                <a:lnTo>
                  <a:pt x="432000" y="198000"/>
                </a:lnTo>
                <a:lnTo>
                  <a:pt x="432000" y="198000"/>
                </a:lnTo>
                <a:lnTo>
                  <a:pt x="430306" y="223844"/>
                </a:lnTo>
                <a:lnTo>
                  <a:pt x="425253" y="249246"/>
                </a:lnTo>
                <a:lnTo>
                  <a:pt x="416928" y="273771"/>
                </a:lnTo>
                <a:lnTo>
                  <a:pt x="405473" y="297000"/>
                </a:lnTo>
                <a:lnTo>
                  <a:pt x="391083" y="318534"/>
                </a:lnTo>
                <a:lnTo>
                  <a:pt x="374007" y="338007"/>
                </a:lnTo>
                <a:lnTo>
                  <a:pt x="354534" y="355083"/>
                </a:lnTo>
                <a:lnTo>
                  <a:pt x="333000" y="369473"/>
                </a:lnTo>
                <a:lnTo>
                  <a:pt x="309771" y="380928"/>
                </a:lnTo>
                <a:lnTo>
                  <a:pt x="285246" y="389253"/>
                </a:lnTo>
                <a:lnTo>
                  <a:pt x="259844" y="394306"/>
                </a:lnTo>
                <a:lnTo>
                  <a:pt x="234000" y="396000"/>
                </a:lnTo>
                <a:lnTo>
                  <a:pt x="0" y="396000"/>
                </a:lnTo>
                <a:close/>
              </a:path>
            </a:pathLst>
          </a:custGeom>
          <a:solidFill>
            <a:srgbClr val="EFF2F7"/>
          </a:solidFill>
          <a:ln>
            <a:noFill/>
          </a:ln>
        </p:spPr>
        <p:txBody>
          <a:bodyPr rtlCol="0" anchor="ctr"/>
          <a:lstStyle/>
          <a:p>
            <a:pPr algn="ctr"/>
          </a:p>
        </p:txBody>
      </p:sp>
      <p:sp>
        <p:nvSpPr>
          <p:cNvPr id="27" name="TextBox 26"/>
          <p:cNvSpPr txBox="1"/>
          <p:nvPr/>
        </p:nvSpPr>
        <p:spPr>
          <a:xfrm>
            <a:off x="720000" y="5148000"/>
            <a:ext cx="432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6</a:t>
            </a:r>
          </a:p>
        </p:txBody>
      </p:sp>
      <p:sp>
        <p:nvSpPr>
          <p:cNvPr id="28" name="TextBox 27"/>
          <p:cNvSpPr txBox="1"/>
          <p:nvPr/>
        </p:nvSpPr>
        <p:spPr>
          <a:xfrm>
            <a:off x="1332000" y="5104800"/>
            <a:ext cx="10008000" cy="396000"/>
          </a:xfrm>
          <a:prstGeom prst="rect">
            <a:avLst/>
          </a:prstGeom>
          <a:noFill/>
        </p:spPr>
        <p:txBody>
          <a:bodyPr wrap="square" lIns="0" rIns="0" tIns="0" bIns="0" anchor="t">
            <a:spAutoFit/>
          </a:bodyPr>
          <a:lstStyle/>
          <a:p>
            <a:pPr algn="l">
              <a:lnSpc>
                <a:spcPct val="108000"/>
              </a:lnSpc>
            </a:pPr>
            <a:r>
              <a:rPr sz="1500" b="0">
                <a:solidFill>
                  <a:srgbClr val="13213A"/>
                </a:solidFill>
                <a:latin typeface="Arial"/>
              </a:rPr>
              <a:t>Talmannen har fyra försök. Faller alla fyra blir det extra val.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Ert parti</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396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Ert parti</a:t>
            </a:r>
          </a:p>
        </p:txBody>
      </p:sp>
      <p:sp>
        <p:nvSpPr>
          <p:cNvPr id="8" name="Freeform 7"/>
          <p:cNvSpPr/>
          <p:nvPr/>
        </p:nvSpPr>
        <p:spPr>
          <a:xfrm>
            <a:off x="720000" y="720000"/>
            <a:ext cx="3456000" cy="2520000"/>
          </a:xfrm>
          <a:custGeom>
            <a:avLst/>
            <a:gdLst/>
            <a:ahLst/>
            <a:cxnLst/>
            <a:rect l="l" t="t" r="r" b="b"/>
            <a:pathLst>
              <a:path w="3456000" h="252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2088000"/>
                </a:lnTo>
                <a:lnTo>
                  <a:pt x="3452304" y="2144387"/>
                </a:lnTo>
                <a:lnTo>
                  <a:pt x="3441279" y="2199809"/>
                </a:lnTo>
                <a:lnTo>
                  <a:pt x="3423115" y="2253319"/>
                </a:lnTo>
                <a:lnTo>
                  <a:pt x="3398122" y="2304000"/>
                </a:lnTo>
                <a:lnTo>
                  <a:pt x="3366728" y="2350984"/>
                </a:lnTo>
                <a:lnTo>
                  <a:pt x="3329470" y="2393470"/>
                </a:lnTo>
                <a:lnTo>
                  <a:pt x="3286984" y="2430728"/>
                </a:lnTo>
                <a:lnTo>
                  <a:pt x="3240000" y="2462122"/>
                </a:lnTo>
                <a:lnTo>
                  <a:pt x="3189319" y="2487115"/>
                </a:lnTo>
                <a:lnTo>
                  <a:pt x="3135809" y="2505279"/>
                </a:lnTo>
                <a:lnTo>
                  <a:pt x="3080387" y="2516304"/>
                </a:lnTo>
                <a:lnTo>
                  <a:pt x="3024000" y="2520000"/>
                </a:lnTo>
                <a:lnTo>
                  <a:pt x="0" y="2520000"/>
                </a:lnTo>
                <a:close/>
              </a:path>
            </a:pathLst>
          </a:custGeom>
          <a:solidFill>
            <a:srgbClr val="EFF2F7"/>
          </a:solidFill>
          <a:ln>
            <a:noFill/>
          </a:ln>
        </p:spPr>
        <p:txBody>
          <a:bodyPr rtlCol="0" anchor="ctr"/>
          <a:lstStyle/>
          <a:p>
            <a:pPr algn="ctr"/>
          </a:p>
        </p:txBody>
      </p:sp>
      <p:sp>
        <p:nvSpPr>
          <p:cNvPr id="9" name="Freeform 8"/>
          <p:cNvSpPr/>
          <p:nvPr/>
        </p:nvSpPr>
        <p:spPr>
          <a:xfrm>
            <a:off x="720000" y="720000"/>
            <a:ext cx="3456000" cy="612000"/>
          </a:xfrm>
          <a:custGeom>
            <a:avLst/>
            <a:gdLst/>
            <a:ahLst/>
            <a:cxnLst/>
            <a:rect l="l" t="t" r="r" b="b"/>
            <a:pathLst>
              <a:path w="3456000" h="612000">
                <a:moveTo>
                  <a:pt x="0" y="0"/>
                </a:moveTo>
                <a:lnTo>
                  <a:pt x="3168000" y="0"/>
                </a:lnTo>
                <a:lnTo>
                  <a:pt x="3205591" y="2463"/>
                </a:lnTo>
                <a:lnTo>
                  <a:pt x="3242539" y="9813"/>
                </a:lnTo>
                <a:lnTo>
                  <a:pt x="3278212" y="21922"/>
                </a:lnTo>
                <a:lnTo>
                  <a:pt x="3312000" y="38584"/>
                </a:lnTo>
                <a:lnTo>
                  <a:pt x="3343323" y="59514"/>
                </a:lnTo>
                <a:lnTo>
                  <a:pt x="3371646" y="84353"/>
                </a:lnTo>
                <a:lnTo>
                  <a:pt x="3396485" y="112676"/>
                </a:lnTo>
                <a:lnTo>
                  <a:pt x="3417415" y="144000"/>
                </a:lnTo>
                <a:lnTo>
                  <a:pt x="3434077" y="177787"/>
                </a:lnTo>
                <a:lnTo>
                  <a:pt x="3446186" y="213460"/>
                </a:lnTo>
                <a:lnTo>
                  <a:pt x="3453536" y="250408"/>
                </a:lnTo>
                <a:lnTo>
                  <a:pt x="3456000" y="288000"/>
                </a:lnTo>
                <a:lnTo>
                  <a:pt x="3456000" y="324000"/>
                </a:lnTo>
                <a:lnTo>
                  <a:pt x="3453536" y="361591"/>
                </a:lnTo>
                <a:lnTo>
                  <a:pt x="3446186" y="398539"/>
                </a:lnTo>
                <a:lnTo>
                  <a:pt x="3434077" y="434212"/>
                </a:lnTo>
                <a:lnTo>
                  <a:pt x="3417415" y="468000"/>
                </a:lnTo>
                <a:lnTo>
                  <a:pt x="3396485" y="499323"/>
                </a:lnTo>
                <a:lnTo>
                  <a:pt x="3371646" y="527646"/>
                </a:lnTo>
                <a:lnTo>
                  <a:pt x="3343323" y="552485"/>
                </a:lnTo>
                <a:lnTo>
                  <a:pt x="3312000" y="573415"/>
                </a:lnTo>
                <a:lnTo>
                  <a:pt x="3278212" y="590077"/>
                </a:lnTo>
                <a:lnTo>
                  <a:pt x="3242539" y="602186"/>
                </a:lnTo>
                <a:lnTo>
                  <a:pt x="3205591" y="609536"/>
                </a:lnTo>
                <a:lnTo>
                  <a:pt x="3168000" y="612000"/>
                </a:lnTo>
                <a:lnTo>
                  <a:pt x="0" y="612000"/>
                </a:lnTo>
                <a:close/>
              </a:path>
            </a:pathLst>
          </a:custGeom>
          <a:solidFill>
            <a:srgbClr val="397D8E"/>
          </a:solidFill>
          <a:ln>
            <a:noFill/>
          </a:ln>
        </p:spPr>
        <p:txBody>
          <a:bodyPr rtlCol="0" anchor="ctr"/>
          <a:lstStyle/>
          <a:p>
            <a:pPr algn="ctr"/>
          </a:p>
        </p:txBody>
      </p:sp>
      <p:pic>
        <p:nvPicPr>
          <p:cNvPr id="10" name="Picture 9" descr="symboler-bro.png"/>
          <p:cNvPicPr>
            <a:picLocks noChangeAspect="1"/>
          </p:cNvPicPr>
          <p:nvPr/>
        </p:nvPicPr>
        <p:blipFill>
          <a:blip r:embed="rId2"/>
          <a:stretch>
            <a:fillRect/>
          </a:stretch>
        </p:blipFill>
        <p:spPr>
          <a:xfrm>
            <a:off x="828000" y="810000"/>
            <a:ext cx="432000" cy="432000"/>
          </a:xfrm>
          <a:prstGeom prst="rect">
            <a:avLst/>
          </a:prstGeom>
        </p:spPr>
      </p:pic>
      <p:sp>
        <p:nvSpPr>
          <p:cNvPr id="11" name="TextBox 10"/>
          <p:cNvSpPr txBox="1"/>
          <p:nvPr/>
        </p:nvSpPr>
        <p:spPr>
          <a:xfrm>
            <a:off x="1368000" y="846000"/>
            <a:ext cx="1800000" cy="360000"/>
          </a:xfrm>
          <a:prstGeom prst="rect">
            <a:avLst/>
          </a:prstGeom>
          <a:noFill/>
        </p:spPr>
        <p:txBody>
          <a:bodyPr wrap="square" lIns="0" rIns="0" tIns="0" bIns="0" anchor="t">
            <a:spAutoFit/>
          </a:bodyPr>
          <a:lstStyle/>
          <a:p>
            <a:pPr algn="l">
              <a:lnSpc>
                <a:spcPct val="110000"/>
              </a:lnSpc>
            </a:pPr>
            <a:r>
              <a:rPr sz="2000" b="1">
                <a:solidFill>
                  <a:srgbClr val="FFFFFF"/>
                </a:solidFill>
                <a:latin typeface="Arial"/>
              </a:rPr>
              <a:t>Bron</a:t>
            </a:r>
          </a:p>
        </p:txBody>
      </p:sp>
      <p:sp>
        <p:nvSpPr>
          <p:cNvPr id="12" name="TextBox 11"/>
          <p:cNvSpPr txBox="1"/>
          <p:nvPr/>
        </p:nvSpPr>
        <p:spPr>
          <a:xfrm>
            <a:off x="3096000" y="878400"/>
            <a:ext cx="864000" cy="324000"/>
          </a:xfrm>
          <a:prstGeom prst="rect">
            <a:avLst/>
          </a:prstGeom>
          <a:noFill/>
        </p:spPr>
        <p:txBody>
          <a:bodyPr wrap="square" lIns="0" rIns="0" tIns="0" bIns="0" anchor="t">
            <a:spAutoFit/>
          </a:bodyPr>
          <a:lstStyle/>
          <a:p>
            <a:pPr algn="r">
              <a:lnSpc>
                <a:spcPct val="110000"/>
              </a:lnSpc>
            </a:pPr>
            <a:r>
              <a:rPr sz="2000" b="1">
                <a:solidFill>
                  <a:srgbClr val="FFFFFF"/>
                </a:solidFill>
                <a:latin typeface="Arial"/>
              </a:rPr>
              <a:t>101</a:t>
            </a:r>
          </a:p>
        </p:txBody>
      </p:sp>
      <p:sp>
        <p:nvSpPr>
          <p:cNvPr id="13" name="TextBox 12"/>
          <p:cNvSpPr txBox="1"/>
          <p:nvPr/>
        </p:nvSpPr>
        <p:spPr>
          <a:xfrm>
            <a:off x="900000" y="1440000"/>
            <a:ext cx="3096000" cy="1728000"/>
          </a:xfrm>
          <a:prstGeom prst="rect">
            <a:avLst/>
          </a:prstGeom>
          <a:noFill/>
        </p:spPr>
        <p:txBody>
          <a:bodyPr wrap="square" lIns="0" rIns="0" tIns="0" bIns="0" anchor="t">
            <a:spAutoFit/>
          </a:bodyPr>
          <a:lstStyle/>
          <a:p>
            <a:pPr algn="l">
              <a:lnSpc>
                <a:spcPct val="114000"/>
              </a:lnSpc>
            </a:pPr>
            <a:r>
              <a:rPr sz="1400" b="1">
                <a:solidFill>
                  <a:srgbClr val="13213A"/>
                </a:solidFill>
                <a:latin typeface="Arial"/>
              </a:rPr>
              <a:t>Ingen ska lämnas efter.</a:t>
            </a:r>
          </a:p>
          <a:p>
            <a:pPr algn="l">
              <a:lnSpc>
                <a:spcPct val="114000"/>
              </a:lnSpc>
            </a:pPr>
            <a:r>
              <a:rPr sz="1300" b="1">
                <a:solidFill>
                  <a:srgbClr val="9A6512"/>
                </a:solidFill>
                <a:latin typeface="Arial"/>
              </a:rPr>
              <a:t>· </a:t>
            </a:r>
            <a:r>
              <a:rPr sz="1300" b="0">
                <a:solidFill>
                  <a:srgbClr val="13213A"/>
                </a:solidFill>
                <a:latin typeface="Arial"/>
              </a:rPr>
              <a:t>Fler lärare och mindre klasser</a:t>
            </a:r>
          </a:p>
          <a:p>
            <a:pPr algn="l">
              <a:lnSpc>
                <a:spcPct val="114000"/>
              </a:lnSpc>
            </a:pPr>
            <a:r>
              <a:rPr sz="1300" b="1">
                <a:solidFill>
                  <a:srgbClr val="9A6512"/>
                </a:solidFill>
                <a:latin typeface="Arial"/>
              </a:rPr>
              <a:t>· </a:t>
            </a:r>
            <a:r>
              <a:rPr sz="1300" b="0">
                <a:solidFill>
                  <a:srgbClr val="13213A"/>
                </a:solidFill>
                <a:latin typeface="Arial"/>
              </a:rPr>
              <a:t>Höjt barnbidrag</a:t>
            </a:r>
          </a:p>
          <a:p>
            <a:pPr algn="l">
              <a:lnSpc>
                <a:spcPct val="114000"/>
              </a:lnSpc>
            </a:pPr>
            <a:r>
              <a:rPr sz="1300" b="1">
                <a:solidFill>
                  <a:srgbClr val="13213A"/>
                </a:solidFill>
                <a:latin typeface="Arial"/>
              </a:rPr>
              <a:t>Vår röda linje: </a:t>
            </a:r>
            <a:r>
              <a:rPr sz="1300" b="0">
                <a:solidFill>
                  <a:srgbClr val="13213A"/>
                </a:solidFill>
                <a:latin typeface="Arial"/>
              </a:rPr>
              <a:t>Fyren, Ankaret</a:t>
            </a:r>
          </a:p>
        </p:txBody>
      </p:sp>
      <p:sp>
        <p:nvSpPr>
          <p:cNvPr id="14" name="Freeform 13"/>
          <p:cNvSpPr/>
          <p:nvPr/>
        </p:nvSpPr>
        <p:spPr>
          <a:xfrm>
            <a:off x="4320000" y="720000"/>
            <a:ext cx="3456000" cy="2520000"/>
          </a:xfrm>
          <a:custGeom>
            <a:avLst/>
            <a:gdLst/>
            <a:ahLst/>
            <a:cxnLst/>
            <a:rect l="l" t="t" r="r" b="b"/>
            <a:pathLst>
              <a:path w="3456000" h="252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2088000"/>
                </a:lnTo>
                <a:lnTo>
                  <a:pt x="3452304" y="2144387"/>
                </a:lnTo>
                <a:lnTo>
                  <a:pt x="3441279" y="2199809"/>
                </a:lnTo>
                <a:lnTo>
                  <a:pt x="3423115" y="2253319"/>
                </a:lnTo>
                <a:lnTo>
                  <a:pt x="3398122" y="2304000"/>
                </a:lnTo>
                <a:lnTo>
                  <a:pt x="3366728" y="2350984"/>
                </a:lnTo>
                <a:lnTo>
                  <a:pt x="3329470" y="2393470"/>
                </a:lnTo>
                <a:lnTo>
                  <a:pt x="3286984" y="2430728"/>
                </a:lnTo>
                <a:lnTo>
                  <a:pt x="3240000" y="2462122"/>
                </a:lnTo>
                <a:lnTo>
                  <a:pt x="3189319" y="2487115"/>
                </a:lnTo>
                <a:lnTo>
                  <a:pt x="3135809" y="2505279"/>
                </a:lnTo>
                <a:lnTo>
                  <a:pt x="3080387" y="2516304"/>
                </a:lnTo>
                <a:lnTo>
                  <a:pt x="3024000" y="2520000"/>
                </a:lnTo>
                <a:lnTo>
                  <a:pt x="0" y="2520000"/>
                </a:lnTo>
                <a:close/>
              </a:path>
            </a:pathLst>
          </a:custGeom>
          <a:solidFill>
            <a:srgbClr val="EFF2F7"/>
          </a:solidFill>
          <a:ln>
            <a:noFill/>
          </a:ln>
        </p:spPr>
        <p:txBody>
          <a:bodyPr rtlCol="0" anchor="ctr"/>
          <a:lstStyle/>
          <a:p>
            <a:pPr algn="ctr"/>
          </a:p>
        </p:txBody>
      </p:sp>
      <p:sp>
        <p:nvSpPr>
          <p:cNvPr id="15" name="Freeform 14"/>
          <p:cNvSpPr/>
          <p:nvPr/>
        </p:nvSpPr>
        <p:spPr>
          <a:xfrm>
            <a:off x="4320000" y="720000"/>
            <a:ext cx="3456000" cy="612000"/>
          </a:xfrm>
          <a:custGeom>
            <a:avLst/>
            <a:gdLst/>
            <a:ahLst/>
            <a:cxnLst/>
            <a:rect l="l" t="t" r="r" b="b"/>
            <a:pathLst>
              <a:path w="3456000" h="612000">
                <a:moveTo>
                  <a:pt x="0" y="0"/>
                </a:moveTo>
                <a:lnTo>
                  <a:pt x="3168000" y="0"/>
                </a:lnTo>
                <a:lnTo>
                  <a:pt x="3205591" y="2463"/>
                </a:lnTo>
                <a:lnTo>
                  <a:pt x="3242539" y="9813"/>
                </a:lnTo>
                <a:lnTo>
                  <a:pt x="3278212" y="21922"/>
                </a:lnTo>
                <a:lnTo>
                  <a:pt x="3312000" y="38584"/>
                </a:lnTo>
                <a:lnTo>
                  <a:pt x="3343323" y="59514"/>
                </a:lnTo>
                <a:lnTo>
                  <a:pt x="3371646" y="84353"/>
                </a:lnTo>
                <a:lnTo>
                  <a:pt x="3396485" y="112676"/>
                </a:lnTo>
                <a:lnTo>
                  <a:pt x="3417415" y="144000"/>
                </a:lnTo>
                <a:lnTo>
                  <a:pt x="3434077" y="177787"/>
                </a:lnTo>
                <a:lnTo>
                  <a:pt x="3446186" y="213460"/>
                </a:lnTo>
                <a:lnTo>
                  <a:pt x="3453536" y="250408"/>
                </a:lnTo>
                <a:lnTo>
                  <a:pt x="3456000" y="288000"/>
                </a:lnTo>
                <a:lnTo>
                  <a:pt x="3456000" y="324000"/>
                </a:lnTo>
                <a:lnTo>
                  <a:pt x="3453536" y="361591"/>
                </a:lnTo>
                <a:lnTo>
                  <a:pt x="3446186" y="398539"/>
                </a:lnTo>
                <a:lnTo>
                  <a:pt x="3434077" y="434212"/>
                </a:lnTo>
                <a:lnTo>
                  <a:pt x="3417415" y="468000"/>
                </a:lnTo>
                <a:lnTo>
                  <a:pt x="3396485" y="499323"/>
                </a:lnTo>
                <a:lnTo>
                  <a:pt x="3371646" y="527646"/>
                </a:lnTo>
                <a:lnTo>
                  <a:pt x="3343323" y="552485"/>
                </a:lnTo>
                <a:lnTo>
                  <a:pt x="3312000" y="573415"/>
                </a:lnTo>
                <a:lnTo>
                  <a:pt x="3278212" y="590077"/>
                </a:lnTo>
                <a:lnTo>
                  <a:pt x="3242539" y="602186"/>
                </a:lnTo>
                <a:lnTo>
                  <a:pt x="3205591" y="609536"/>
                </a:lnTo>
                <a:lnTo>
                  <a:pt x="3168000" y="612000"/>
                </a:lnTo>
                <a:lnTo>
                  <a:pt x="0" y="612000"/>
                </a:lnTo>
                <a:close/>
              </a:path>
            </a:pathLst>
          </a:custGeom>
          <a:solidFill>
            <a:srgbClr val="E5A088"/>
          </a:solidFill>
          <a:ln>
            <a:noFill/>
          </a:ln>
        </p:spPr>
        <p:txBody>
          <a:bodyPr rtlCol="0" anchor="ctr"/>
          <a:lstStyle/>
          <a:p>
            <a:pPr algn="ctr"/>
          </a:p>
        </p:txBody>
      </p:sp>
      <p:pic>
        <p:nvPicPr>
          <p:cNvPr id="16" name="Picture 15" descr="symboler-fyr.png"/>
          <p:cNvPicPr>
            <a:picLocks noChangeAspect="1"/>
          </p:cNvPicPr>
          <p:nvPr/>
        </p:nvPicPr>
        <p:blipFill>
          <a:blip r:embed="rId3"/>
          <a:stretch>
            <a:fillRect/>
          </a:stretch>
        </p:blipFill>
        <p:spPr>
          <a:xfrm>
            <a:off x="4428000" y="810000"/>
            <a:ext cx="432000" cy="432000"/>
          </a:xfrm>
          <a:prstGeom prst="rect">
            <a:avLst/>
          </a:prstGeom>
        </p:spPr>
      </p:pic>
      <p:sp>
        <p:nvSpPr>
          <p:cNvPr id="17" name="TextBox 16"/>
          <p:cNvSpPr txBox="1"/>
          <p:nvPr/>
        </p:nvSpPr>
        <p:spPr>
          <a:xfrm>
            <a:off x="4968000" y="846000"/>
            <a:ext cx="1800000" cy="360000"/>
          </a:xfrm>
          <a:prstGeom prst="rect">
            <a:avLst/>
          </a:prstGeom>
          <a:noFill/>
        </p:spPr>
        <p:txBody>
          <a:bodyPr wrap="square" lIns="0" rIns="0" tIns="0" bIns="0" anchor="t">
            <a:spAutoFit/>
          </a:bodyPr>
          <a:lstStyle/>
          <a:p>
            <a:pPr algn="l">
              <a:lnSpc>
                <a:spcPct val="110000"/>
              </a:lnSpc>
            </a:pPr>
            <a:r>
              <a:rPr sz="2000" b="1">
                <a:solidFill>
                  <a:srgbClr val="13213A"/>
                </a:solidFill>
                <a:latin typeface="Arial"/>
              </a:rPr>
              <a:t>Fyren</a:t>
            </a:r>
          </a:p>
        </p:txBody>
      </p:sp>
      <p:sp>
        <p:nvSpPr>
          <p:cNvPr id="18" name="TextBox 17"/>
          <p:cNvSpPr txBox="1"/>
          <p:nvPr/>
        </p:nvSpPr>
        <p:spPr>
          <a:xfrm>
            <a:off x="6696000" y="878400"/>
            <a:ext cx="864000" cy="324000"/>
          </a:xfrm>
          <a:prstGeom prst="rect">
            <a:avLst/>
          </a:prstGeom>
          <a:noFill/>
        </p:spPr>
        <p:txBody>
          <a:bodyPr wrap="square" lIns="0" rIns="0" tIns="0" bIns="0" anchor="t">
            <a:spAutoFit/>
          </a:bodyPr>
          <a:lstStyle/>
          <a:p>
            <a:pPr algn="r">
              <a:lnSpc>
                <a:spcPct val="110000"/>
              </a:lnSpc>
            </a:pPr>
            <a:r>
              <a:rPr sz="2000" b="1">
                <a:solidFill>
                  <a:srgbClr val="13213A"/>
                </a:solidFill>
                <a:latin typeface="Arial"/>
              </a:rPr>
              <a:t>86</a:t>
            </a:r>
          </a:p>
        </p:txBody>
      </p:sp>
      <p:sp>
        <p:nvSpPr>
          <p:cNvPr id="19" name="TextBox 18"/>
          <p:cNvSpPr txBox="1"/>
          <p:nvPr/>
        </p:nvSpPr>
        <p:spPr>
          <a:xfrm>
            <a:off x="4500000" y="1440000"/>
            <a:ext cx="3096000" cy="1728000"/>
          </a:xfrm>
          <a:prstGeom prst="rect">
            <a:avLst/>
          </a:prstGeom>
          <a:noFill/>
        </p:spPr>
        <p:txBody>
          <a:bodyPr wrap="square" lIns="0" rIns="0" tIns="0" bIns="0" anchor="t">
            <a:spAutoFit/>
          </a:bodyPr>
          <a:lstStyle/>
          <a:p>
            <a:pPr algn="l">
              <a:lnSpc>
                <a:spcPct val="114000"/>
              </a:lnSpc>
            </a:pPr>
            <a:r>
              <a:rPr sz="1400" b="1">
                <a:solidFill>
                  <a:srgbClr val="13213A"/>
                </a:solidFill>
                <a:latin typeface="Arial"/>
              </a:rPr>
              <a:t>Låt människor bestämma mer själva.</a:t>
            </a:r>
          </a:p>
          <a:p>
            <a:pPr algn="l">
              <a:lnSpc>
                <a:spcPct val="114000"/>
              </a:lnSpc>
            </a:pPr>
            <a:r>
              <a:rPr sz="1300" b="1">
                <a:solidFill>
                  <a:srgbClr val="9A6512"/>
                </a:solidFill>
                <a:latin typeface="Arial"/>
              </a:rPr>
              <a:t>· </a:t>
            </a:r>
            <a:r>
              <a:rPr sz="1300" b="0">
                <a:solidFill>
                  <a:srgbClr val="13213A"/>
                </a:solidFill>
                <a:latin typeface="Arial"/>
              </a:rPr>
              <a:t>Sänkt skatt på alla inkomster ✕1</a:t>
            </a:r>
          </a:p>
          <a:p>
            <a:pPr algn="l">
              <a:lnSpc>
                <a:spcPct val="114000"/>
              </a:lnSpc>
            </a:pPr>
            <a:r>
              <a:rPr sz="1300" b="1">
                <a:solidFill>
                  <a:srgbClr val="9A6512"/>
                </a:solidFill>
                <a:latin typeface="Arial"/>
              </a:rPr>
              <a:t>· </a:t>
            </a:r>
            <a:r>
              <a:rPr sz="1300" b="0">
                <a:solidFill>
                  <a:srgbClr val="13213A"/>
                </a:solidFill>
                <a:latin typeface="Arial"/>
              </a:rPr>
              <a:t>Sänkt skatt på bensin och diesel ✕2</a:t>
            </a:r>
          </a:p>
          <a:p>
            <a:pPr algn="l">
              <a:lnSpc>
                <a:spcPct val="114000"/>
              </a:lnSpc>
            </a:pPr>
            <a:r>
              <a:rPr sz="1300" b="1">
                <a:solidFill>
                  <a:srgbClr val="13213A"/>
                </a:solidFill>
                <a:latin typeface="Arial"/>
              </a:rPr>
              <a:t>Vår röda linje: </a:t>
            </a:r>
            <a:r>
              <a:rPr sz="1300" b="0">
                <a:solidFill>
                  <a:srgbClr val="13213A"/>
                </a:solidFill>
                <a:latin typeface="Arial"/>
              </a:rPr>
              <a:t>Bron, Facklan</a:t>
            </a:r>
          </a:p>
        </p:txBody>
      </p:sp>
      <p:sp>
        <p:nvSpPr>
          <p:cNvPr id="20" name="Freeform 19"/>
          <p:cNvSpPr/>
          <p:nvPr/>
        </p:nvSpPr>
        <p:spPr>
          <a:xfrm>
            <a:off x="7920000" y="720000"/>
            <a:ext cx="3456000" cy="2520000"/>
          </a:xfrm>
          <a:custGeom>
            <a:avLst/>
            <a:gdLst/>
            <a:ahLst/>
            <a:cxnLst/>
            <a:rect l="l" t="t" r="r" b="b"/>
            <a:pathLst>
              <a:path w="3456000" h="252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2088000"/>
                </a:lnTo>
                <a:lnTo>
                  <a:pt x="3452304" y="2144387"/>
                </a:lnTo>
                <a:lnTo>
                  <a:pt x="3441279" y="2199809"/>
                </a:lnTo>
                <a:lnTo>
                  <a:pt x="3423115" y="2253319"/>
                </a:lnTo>
                <a:lnTo>
                  <a:pt x="3398122" y="2304000"/>
                </a:lnTo>
                <a:lnTo>
                  <a:pt x="3366728" y="2350984"/>
                </a:lnTo>
                <a:lnTo>
                  <a:pt x="3329470" y="2393470"/>
                </a:lnTo>
                <a:lnTo>
                  <a:pt x="3286984" y="2430728"/>
                </a:lnTo>
                <a:lnTo>
                  <a:pt x="3240000" y="2462122"/>
                </a:lnTo>
                <a:lnTo>
                  <a:pt x="3189319" y="2487115"/>
                </a:lnTo>
                <a:lnTo>
                  <a:pt x="3135809" y="2505279"/>
                </a:lnTo>
                <a:lnTo>
                  <a:pt x="3080387" y="2516304"/>
                </a:lnTo>
                <a:lnTo>
                  <a:pt x="3024000" y="2520000"/>
                </a:lnTo>
                <a:lnTo>
                  <a:pt x="0" y="2520000"/>
                </a:lnTo>
                <a:close/>
              </a:path>
            </a:pathLst>
          </a:custGeom>
          <a:solidFill>
            <a:srgbClr val="EFF2F7"/>
          </a:solidFill>
          <a:ln>
            <a:noFill/>
          </a:ln>
        </p:spPr>
        <p:txBody>
          <a:bodyPr rtlCol="0" anchor="ctr"/>
          <a:lstStyle/>
          <a:p>
            <a:pPr algn="ctr"/>
          </a:p>
        </p:txBody>
      </p:sp>
      <p:sp>
        <p:nvSpPr>
          <p:cNvPr id="21" name="Freeform 20"/>
          <p:cNvSpPr/>
          <p:nvPr/>
        </p:nvSpPr>
        <p:spPr>
          <a:xfrm>
            <a:off x="7920000" y="720000"/>
            <a:ext cx="3456000" cy="612000"/>
          </a:xfrm>
          <a:custGeom>
            <a:avLst/>
            <a:gdLst/>
            <a:ahLst/>
            <a:cxnLst/>
            <a:rect l="l" t="t" r="r" b="b"/>
            <a:pathLst>
              <a:path w="3456000" h="612000">
                <a:moveTo>
                  <a:pt x="0" y="0"/>
                </a:moveTo>
                <a:lnTo>
                  <a:pt x="3168000" y="0"/>
                </a:lnTo>
                <a:lnTo>
                  <a:pt x="3205591" y="2463"/>
                </a:lnTo>
                <a:lnTo>
                  <a:pt x="3242539" y="9813"/>
                </a:lnTo>
                <a:lnTo>
                  <a:pt x="3278212" y="21922"/>
                </a:lnTo>
                <a:lnTo>
                  <a:pt x="3312000" y="38584"/>
                </a:lnTo>
                <a:lnTo>
                  <a:pt x="3343323" y="59514"/>
                </a:lnTo>
                <a:lnTo>
                  <a:pt x="3371646" y="84353"/>
                </a:lnTo>
                <a:lnTo>
                  <a:pt x="3396485" y="112676"/>
                </a:lnTo>
                <a:lnTo>
                  <a:pt x="3417415" y="144000"/>
                </a:lnTo>
                <a:lnTo>
                  <a:pt x="3434077" y="177787"/>
                </a:lnTo>
                <a:lnTo>
                  <a:pt x="3446186" y="213460"/>
                </a:lnTo>
                <a:lnTo>
                  <a:pt x="3453536" y="250408"/>
                </a:lnTo>
                <a:lnTo>
                  <a:pt x="3456000" y="288000"/>
                </a:lnTo>
                <a:lnTo>
                  <a:pt x="3456000" y="324000"/>
                </a:lnTo>
                <a:lnTo>
                  <a:pt x="3453536" y="361591"/>
                </a:lnTo>
                <a:lnTo>
                  <a:pt x="3446186" y="398539"/>
                </a:lnTo>
                <a:lnTo>
                  <a:pt x="3434077" y="434212"/>
                </a:lnTo>
                <a:lnTo>
                  <a:pt x="3417415" y="468000"/>
                </a:lnTo>
                <a:lnTo>
                  <a:pt x="3396485" y="499323"/>
                </a:lnTo>
                <a:lnTo>
                  <a:pt x="3371646" y="527646"/>
                </a:lnTo>
                <a:lnTo>
                  <a:pt x="3343323" y="552485"/>
                </a:lnTo>
                <a:lnTo>
                  <a:pt x="3312000" y="573415"/>
                </a:lnTo>
                <a:lnTo>
                  <a:pt x="3278212" y="590077"/>
                </a:lnTo>
                <a:lnTo>
                  <a:pt x="3242539" y="602186"/>
                </a:lnTo>
                <a:lnTo>
                  <a:pt x="3205591" y="609536"/>
                </a:lnTo>
                <a:lnTo>
                  <a:pt x="3168000" y="612000"/>
                </a:lnTo>
                <a:lnTo>
                  <a:pt x="0" y="612000"/>
                </a:lnTo>
                <a:close/>
              </a:path>
            </a:pathLst>
          </a:custGeom>
          <a:solidFill>
            <a:srgbClr val="A9DCD3"/>
          </a:solidFill>
          <a:ln>
            <a:noFill/>
          </a:ln>
        </p:spPr>
        <p:txBody>
          <a:bodyPr rtlCol="0" anchor="ctr"/>
          <a:lstStyle/>
          <a:p>
            <a:pPr algn="ctr"/>
          </a:p>
        </p:txBody>
      </p:sp>
      <p:pic>
        <p:nvPicPr>
          <p:cNvPr id="22" name="Picture 21" descr="symboler-ankare.png"/>
          <p:cNvPicPr>
            <a:picLocks noChangeAspect="1"/>
          </p:cNvPicPr>
          <p:nvPr/>
        </p:nvPicPr>
        <p:blipFill>
          <a:blip r:embed="rId4"/>
          <a:stretch>
            <a:fillRect/>
          </a:stretch>
        </p:blipFill>
        <p:spPr>
          <a:xfrm>
            <a:off x="8028000" y="810000"/>
            <a:ext cx="432000" cy="432000"/>
          </a:xfrm>
          <a:prstGeom prst="rect">
            <a:avLst/>
          </a:prstGeom>
        </p:spPr>
      </p:pic>
      <p:sp>
        <p:nvSpPr>
          <p:cNvPr id="23" name="TextBox 22"/>
          <p:cNvSpPr txBox="1"/>
          <p:nvPr/>
        </p:nvSpPr>
        <p:spPr>
          <a:xfrm>
            <a:off x="8568000" y="846000"/>
            <a:ext cx="1800000" cy="360000"/>
          </a:xfrm>
          <a:prstGeom prst="rect">
            <a:avLst/>
          </a:prstGeom>
          <a:noFill/>
        </p:spPr>
        <p:txBody>
          <a:bodyPr wrap="square" lIns="0" rIns="0" tIns="0" bIns="0" anchor="t">
            <a:spAutoFit/>
          </a:bodyPr>
          <a:lstStyle/>
          <a:p>
            <a:pPr algn="l">
              <a:lnSpc>
                <a:spcPct val="110000"/>
              </a:lnSpc>
            </a:pPr>
            <a:r>
              <a:rPr sz="2000" b="1">
                <a:solidFill>
                  <a:srgbClr val="13213A"/>
                </a:solidFill>
                <a:latin typeface="Arial"/>
              </a:rPr>
              <a:t>Ankaret</a:t>
            </a:r>
          </a:p>
        </p:txBody>
      </p:sp>
      <p:sp>
        <p:nvSpPr>
          <p:cNvPr id="24" name="TextBox 23"/>
          <p:cNvSpPr txBox="1"/>
          <p:nvPr/>
        </p:nvSpPr>
        <p:spPr>
          <a:xfrm>
            <a:off x="10296000" y="878400"/>
            <a:ext cx="864000" cy="324000"/>
          </a:xfrm>
          <a:prstGeom prst="rect">
            <a:avLst/>
          </a:prstGeom>
          <a:noFill/>
        </p:spPr>
        <p:txBody>
          <a:bodyPr wrap="square" lIns="0" rIns="0" tIns="0" bIns="0" anchor="t">
            <a:spAutoFit/>
          </a:bodyPr>
          <a:lstStyle/>
          <a:p>
            <a:pPr algn="r">
              <a:lnSpc>
                <a:spcPct val="110000"/>
              </a:lnSpc>
            </a:pPr>
            <a:r>
              <a:rPr sz="2000" b="1">
                <a:solidFill>
                  <a:srgbClr val="13213A"/>
                </a:solidFill>
                <a:latin typeface="Arial"/>
              </a:rPr>
              <a:t>56</a:t>
            </a:r>
          </a:p>
        </p:txBody>
      </p:sp>
      <p:sp>
        <p:nvSpPr>
          <p:cNvPr id="25" name="TextBox 24"/>
          <p:cNvSpPr txBox="1"/>
          <p:nvPr/>
        </p:nvSpPr>
        <p:spPr>
          <a:xfrm>
            <a:off x="8100000" y="1440000"/>
            <a:ext cx="3096000" cy="1728000"/>
          </a:xfrm>
          <a:prstGeom prst="rect">
            <a:avLst/>
          </a:prstGeom>
          <a:noFill/>
        </p:spPr>
        <p:txBody>
          <a:bodyPr wrap="square" lIns="0" rIns="0" tIns="0" bIns="0" anchor="t">
            <a:spAutoFit/>
          </a:bodyPr>
          <a:lstStyle/>
          <a:p>
            <a:pPr algn="l">
              <a:lnSpc>
                <a:spcPct val="114000"/>
              </a:lnSpc>
            </a:pPr>
            <a:r>
              <a:rPr sz="1400" b="1">
                <a:solidFill>
                  <a:srgbClr val="13213A"/>
                </a:solidFill>
                <a:latin typeface="Arial"/>
              </a:rPr>
              <a:t>Trygghet och ordning först.</a:t>
            </a:r>
          </a:p>
          <a:p>
            <a:pPr algn="l">
              <a:lnSpc>
                <a:spcPct val="114000"/>
              </a:lnSpc>
            </a:pPr>
            <a:r>
              <a:rPr sz="1300" b="1">
                <a:solidFill>
                  <a:srgbClr val="9A6512"/>
                </a:solidFill>
                <a:latin typeface="Arial"/>
              </a:rPr>
              <a:t>· </a:t>
            </a:r>
            <a:r>
              <a:rPr sz="1300" b="0">
                <a:solidFill>
                  <a:srgbClr val="13213A"/>
                </a:solidFill>
                <a:latin typeface="Arial"/>
              </a:rPr>
              <a:t>Dubbla straff för brott i kriminella gäng</a:t>
            </a:r>
          </a:p>
          <a:p>
            <a:pPr algn="l">
              <a:lnSpc>
                <a:spcPct val="114000"/>
              </a:lnSpc>
            </a:pPr>
            <a:r>
              <a:rPr sz="1300" b="1">
                <a:solidFill>
                  <a:srgbClr val="9A6512"/>
                </a:solidFill>
                <a:latin typeface="Arial"/>
              </a:rPr>
              <a:t>· </a:t>
            </a:r>
            <a:r>
              <a:rPr sz="1300" b="0">
                <a:solidFill>
                  <a:srgbClr val="13213A"/>
                </a:solidFill>
                <a:latin typeface="Arial"/>
              </a:rPr>
              <a:t>Fler poliser i hela landet</a:t>
            </a:r>
          </a:p>
          <a:p>
            <a:pPr algn="l">
              <a:lnSpc>
                <a:spcPct val="114000"/>
              </a:lnSpc>
            </a:pPr>
            <a:r>
              <a:rPr sz="1300" b="1">
                <a:solidFill>
                  <a:srgbClr val="13213A"/>
                </a:solidFill>
                <a:latin typeface="Arial"/>
              </a:rPr>
              <a:t>Vår röda linje: </a:t>
            </a:r>
            <a:r>
              <a:rPr sz="1300" b="0">
                <a:solidFill>
                  <a:srgbClr val="13213A"/>
                </a:solidFill>
                <a:latin typeface="Arial"/>
              </a:rPr>
              <a:t>Facklan, Humlan</a:t>
            </a:r>
          </a:p>
        </p:txBody>
      </p:sp>
      <p:sp>
        <p:nvSpPr>
          <p:cNvPr id="26" name="Freeform 25"/>
          <p:cNvSpPr/>
          <p:nvPr/>
        </p:nvSpPr>
        <p:spPr>
          <a:xfrm>
            <a:off x="720000" y="3384000"/>
            <a:ext cx="3456000" cy="2520000"/>
          </a:xfrm>
          <a:custGeom>
            <a:avLst/>
            <a:gdLst/>
            <a:ahLst/>
            <a:cxnLst/>
            <a:rect l="l" t="t" r="r" b="b"/>
            <a:pathLst>
              <a:path w="3456000" h="252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2088000"/>
                </a:lnTo>
                <a:lnTo>
                  <a:pt x="3452304" y="2144387"/>
                </a:lnTo>
                <a:lnTo>
                  <a:pt x="3441279" y="2199809"/>
                </a:lnTo>
                <a:lnTo>
                  <a:pt x="3423115" y="2253319"/>
                </a:lnTo>
                <a:lnTo>
                  <a:pt x="3398122" y="2304000"/>
                </a:lnTo>
                <a:lnTo>
                  <a:pt x="3366728" y="2350984"/>
                </a:lnTo>
                <a:lnTo>
                  <a:pt x="3329470" y="2393470"/>
                </a:lnTo>
                <a:lnTo>
                  <a:pt x="3286984" y="2430728"/>
                </a:lnTo>
                <a:lnTo>
                  <a:pt x="3240000" y="2462122"/>
                </a:lnTo>
                <a:lnTo>
                  <a:pt x="3189319" y="2487115"/>
                </a:lnTo>
                <a:lnTo>
                  <a:pt x="3135809" y="2505279"/>
                </a:lnTo>
                <a:lnTo>
                  <a:pt x="3080387" y="2516304"/>
                </a:lnTo>
                <a:lnTo>
                  <a:pt x="3024000" y="2520000"/>
                </a:lnTo>
                <a:lnTo>
                  <a:pt x="0" y="2520000"/>
                </a:lnTo>
                <a:close/>
              </a:path>
            </a:pathLst>
          </a:custGeom>
          <a:solidFill>
            <a:srgbClr val="EFF2F7"/>
          </a:solidFill>
          <a:ln>
            <a:noFill/>
          </a:ln>
        </p:spPr>
        <p:txBody>
          <a:bodyPr rtlCol="0" anchor="ctr"/>
          <a:lstStyle/>
          <a:p>
            <a:pPr algn="ctr"/>
          </a:p>
        </p:txBody>
      </p:sp>
      <p:sp>
        <p:nvSpPr>
          <p:cNvPr id="27" name="Freeform 26"/>
          <p:cNvSpPr/>
          <p:nvPr/>
        </p:nvSpPr>
        <p:spPr>
          <a:xfrm>
            <a:off x="720000" y="3384000"/>
            <a:ext cx="3456000" cy="612000"/>
          </a:xfrm>
          <a:custGeom>
            <a:avLst/>
            <a:gdLst/>
            <a:ahLst/>
            <a:cxnLst/>
            <a:rect l="l" t="t" r="r" b="b"/>
            <a:pathLst>
              <a:path w="3456000" h="612000">
                <a:moveTo>
                  <a:pt x="0" y="0"/>
                </a:moveTo>
                <a:lnTo>
                  <a:pt x="3168000" y="0"/>
                </a:lnTo>
                <a:lnTo>
                  <a:pt x="3205591" y="2463"/>
                </a:lnTo>
                <a:lnTo>
                  <a:pt x="3242539" y="9813"/>
                </a:lnTo>
                <a:lnTo>
                  <a:pt x="3278212" y="21922"/>
                </a:lnTo>
                <a:lnTo>
                  <a:pt x="3312000" y="38584"/>
                </a:lnTo>
                <a:lnTo>
                  <a:pt x="3343323" y="59514"/>
                </a:lnTo>
                <a:lnTo>
                  <a:pt x="3371646" y="84353"/>
                </a:lnTo>
                <a:lnTo>
                  <a:pt x="3396485" y="112676"/>
                </a:lnTo>
                <a:lnTo>
                  <a:pt x="3417415" y="144000"/>
                </a:lnTo>
                <a:lnTo>
                  <a:pt x="3434077" y="177787"/>
                </a:lnTo>
                <a:lnTo>
                  <a:pt x="3446186" y="213460"/>
                </a:lnTo>
                <a:lnTo>
                  <a:pt x="3453536" y="250408"/>
                </a:lnTo>
                <a:lnTo>
                  <a:pt x="3456000" y="288000"/>
                </a:lnTo>
                <a:lnTo>
                  <a:pt x="3456000" y="324000"/>
                </a:lnTo>
                <a:lnTo>
                  <a:pt x="3453536" y="361591"/>
                </a:lnTo>
                <a:lnTo>
                  <a:pt x="3446186" y="398539"/>
                </a:lnTo>
                <a:lnTo>
                  <a:pt x="3434077" y="434212"/>
                </a:lnTo>
                <a:lnTo>
                  <a:pt x="3417415" y="468000"/>
                </a:lnTo>
                <a:lnTo>
                  <a:pt x="3396485" y="499323"/>
                </a:lnTo>
                <a:lnTo>
                  <a:pt x="3371646" y="527646"/>
                </a:lnTo>
                <a:lnTo>
                  <a:pt x="3343323" y="552485"/>
                </a:lnTo>
                <a:lnTo>
                  <a:pt x="3312000" y="573415"/>
                </a:lnTo>
                <a:lnTo>
                  <a:pt x="3278212" y="590077"/>
                </a:lnTo>
                <a:lnTo>
                  <a:pt x="3242539" y="602186"/>
                </a:lnTo>
                <a:lnTo>
                  <a:pt x="3205591" y="609536"/>
                </a:lnTo>
                <a:lnTo>
                  <a:pt x="3168000" y="612000"/>
                </a:lnTo>
                <a:lnTo>
                  <a:pt x="0" y="612000"/>
                </a:lnTo>
                <a:close/>
              </a:path>
            </a:pathLst>
          </a:custGeom>
          <a:solidFill>
            <a:srgbClr val="57295D"/>
          </a:solidFill>
          <a:ln>
            <a:noFill/>
          </a:ln>
        </p:spPr>
        <p:txBody>
          <a:bodyPr rtlCol="0" anchor="ctr"/>
          <a:lstStyle/>
          <a:p>
            <a:pPr algn="ctr"/>
          </a:p>
        </p:txBody>
      </p:sp>
      <p:pic>
        <p:nvPicPr>
          <p:cNvPr id="28" name="Picture 27" descr="symboler-fackla.png"/>
          <p:cNvPicPr>
            <a:picLocks noChangeAspect="1"/>
          </p:cNvPicPr>
          <p:nvPr/>
        </p:nvPicPr>
        <p:blipFill>
          <a:blip r:embed="rId5"/>
          <a:stretch>
            <a:fillRect/>
          </a:stretch>
        </p:blipFill>
        <p:spPr>
          <a:xfrm>
            <a:off x="828000" y="3474000"/>
            <a:ext cx="432000" cy="432000"/>
          </a:xfrm>
          <a:prstGeom prst="rect">
            <a:avLst/>
          </a:prstGeom>
        </p:spPr>
      </p:pic>
      <p:sp>
        <p:nvSpPr>
          <p:cNvPr id="29" name="TextBox 28"/>
          <p:cNvSpPr txBox="1"/>
          <p:nvPr/>
        </p:nvSpPr>
        <p:spPr>
          <a:xfrm>
            <a:off x="1368000" y="3510000"/>
            <a:ext cx="1800000" cy="360000"/>
          </a:xfrm>
          <a:prstGeom prst="rect">
            <a:avLst/>
          </a:prstGeom>
          <a:noFill/>
        </p:spPr>
        <p:txBody>
          <a:bodyPr wrap="square" lIns="0" rIns="0" tIns="0" bIns="0" anchor="t">
            <a:spAutoFit/>
          </a:bodyPr>
          <a:lstStyle/>
          <a:p>
            <a:pPr algn="l">
              <a:lnSpc>
                <a:spcPct val="110000"/>
              </a:lnSpc>
            </a:pPr>
            <a:r>
              <a:rPr sz="2000" b="1">
                <a:solidFill>
                  <a:srgbClr val="FFFFFF"/>
                </a:solidFill>
                <a:latin typeface="Arial"/>
              </a:rPr>
              <a:t>Facklan</a:t>
            </a:r>
          </a:p>
        </p:txBody>
      </p:sp>
      <p:sp>
        <p:nvSpPr>
          <p:cNvPr id="30" name="TextBox 29"/>
          <p:cNvSpPr txBox="1"/>
          <p:nvPr/>
        </p:nvSpPr>
        <p:spPr>
          <a:xfrm>
            <a:off x="3096000" y="3542400"/>
            <a:ext cx="864000" cy="324000"/>
          </a:xfrm>
          <a:prstGeom prst="rect">
            <a:avLst/>
          </a:prstGeom>
          <a:noFill/>
        </p:spPr>
        <p:txBody>
          <a:bodyPr wrap="square" lIns="0" rIns="0" tIns="0" bIns="0" anchor="t">
            <a:spAutoFit/>
          </a:bodyPr>
          <a:lstStyle/>
          <a:p>
            <a:pPr algn="r">
              <a:lnSpc>
                <a:spcPct val="110000"/>
              </a:lnSpc>
            </a:pPr>
            <a:r>
              <a:rPr sz="2000" b="1">
                <a:solidFill>
                  <a:srgbClr val="FFFFFF"/>
                </a:solidFill>
                <a:latin typeface="Arial"/>
              </a:rPr>
              <a:t>40</a:t>
            </a:r>
          </a:p>
        </p:txBody>
      </p:sp>
      <p:sp>
        <p:nvSpPr>
          <p:cNvPr id="31" name="TextBox 30"/>
          <p:cNvSpPr txBox="1"/>
          <p:nvPr/>
        </p:nvSpPr>
        <p:spPr>
          <a:xfrm>
            <a:off x="900000" y="4104000"/>
            <a:ext cx="3096000" cy="1728000"/>
          </a:xfrm>
          <a:prstGeom prst="rect">
            <a:avLst/>
          </a:prstGeom>
          <a:noFill/>
        </p:spPr>
        <p:txBody>
          <a:bodyPr wrap="square" lIns="0" rIns="0" tIns="0" bIns="0" anchor="t">
            <a:spAutoFit/>
          </a:bodyPr>
          <a:lstStyle/>
          <a:p>
            <a:pPr algn="l">
              <a:lnSpc>
                <a:spcPct val="114000"/>
              </a:lnSpc>
            </a:pPr>
            <a:r>
              <a:rPr sz="1400" b="1">
                <a:solidFill>
                  <a:srgbClr val="13213A"/>
                </a:solidFill>
                <a:latin typeface="Arial"/>
              </a:rPr>
              <a:t>Rättvisa och jämlikhet.</a:t>
            </a:r>
          </a:p>
          <a:p>
            <a:pPr algn="l">
              <a:lnSpc>
                <a:spcPct val="114000"/>
              </a:lnSpc>
            </a:pPr>
            <a:r>
              <a:rPr sz="1300" b="1">
                <a:solidFill>
                  <a:srgbClr val="9A6512"/>
                </a:solidFill>
                <a:latin typeface="Arial"/>
              </a:rPr>
              <a:t>· </a:t>
            </a:r>
            <a:r>
              <a:rPr sz="1300" b="0">
                <a:solidFill>
                  <a:srgbClr val="13213A"/>
                </a:solidFill>
                <a:latin typeface="Arial"/>
              </a:rPr>
              <a:t>Höjd skatt på höga inkomster ✕1</a:t>
            </a:r>
          </a:p>
          <a:p>
            <a:pPr algn="l">
              <a:lnSpc>
                <a:spcPct val="114000"/>
              </a:lnSpc>
            </a:pPr>
            <a:r>
              <a:rPr sz="1300" b="1">
                <a:solidFill>
                  <a:srgbClr val="9A6512"/>
                </a:solidFill>
                <a:latin typeface="Arial"/>
              </a:rPr>
              <a:t>· </a:t>
            </a:r>
            <a:r>
              <a:rPr sz="1300" b="0">
                <a:solidFill>
                  <a:srgbClr val="13213A"/>
                </a:solidFill>
                <a:latin typeface="Arial"/>
              </a:rPr>
              <a:t>Förbud mot vinst i skolan</a:t>
            </a:r>
          </a:p>
          <a:p>
            <a:pPr algn="l">
              <a:lnSpc>
                <a:spcPct val="114000"/>
              </a:lnSpc>
            </a:pPr>
            <a:r>
              <a:rPr sz="1300" b="1">
                <a:solidFill>
                  <a:srgbClr val="13213A"/>
                </a:solidFill>
                <a:latin typeface="Arial"/>
              </a:rPr>
              <a:t>Vår röda linje: </a:t>
            </a:r>
            <a:r>
              <a:rPr sz="1300" b="0">
                <a:solidFill>
                  <a:srgbClr val="13213A"/>
                </a:solidFill>
                <a:latin typeface="Arial"/>
              </a:rPr>
              <a:t>Fyren, Ankaret</a:t>
            </a:r>
          </a:p>
        </p:txBody>
      </p:sp>
      <p:sp>
        <p:nvSpPr>
          <p:cNvPr id="32" name="Freeform 31"/>
          <p:cNvSpPr/>
          <p:nvPr/>
        </p:nvSpPr>
        <p:spPr>
          <a:xfrm>
            <a:off x="4320000" y="3384000"/>
            <a:ext cx="3456000" cy="2520000"/>
          </a:xfrm>
          <a:custGeom>
            <a:avLst/>
            <a:gdLst/>
            <a:ahLst/>
            <a:cxnLst/>
            <a:rect l="l" t="t" r="r" b="b"/>
            <a:pathLst>
              <a:path w="3456000" h="252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2088000"/>
                </a:lnTo>
                <a:lnTo>
                  <a:pt x="3452304" y="2144387"/>
                </a:lnTo>
                <a:lnTo>
                  <a:pt x="3441279" y="2199809"/>
                </a:lnTo>
                <a:lnTo>
                  <a:pt x="3423115" y="2253319"/>
                </a:lnTo>
                <a:lnTo>
                  <a:pt x="3398122" y="2304000"/>
                </a:lnTo>
                <a:lnTo>
                  <a:pt x="3366728" y="2350984"/>
                </a:lnTo>
                <a:lnTo>
                  <a:pt x="3329470" y="2393470"/>
                </a:lnTo>
                <a:lnTo>
                  <a:pt x="3286984" y="2430728"/>
                </a:lnTo>
                <a:lnTo>
                  <a:pt x="3240000" y="2462122"/>
                </a:lnTo>
                <a:lnTo>
                  <a:pt x="3189319" y="2487115"/>
                </a:lnTo>
                <a:lnTo>
                  <a:pt x="3135809" y="2505279"/>
                </a:lnTo>
                <a:lnTo>
                  <a:pt x="3080387" y="2516304"/>
                </a:lnTo>
                <a:lnTo>
                  <a:pt x="3024000" y="2520000"/>
                </a:lnTo>
                <a:lnTo>
                  <a:pt x="0" y="2520000"/>
                </a:lnTo>
                <a:close/>
              </a:path>
            </a:pathLst>
          </a:custGeom>
          <a:solidFill>
            <a:srgbClr val="EFF2F7"/>
          </a:solidFill>
          <a:ln>
            <a:noFill/>
          </a:ln>
        </p:spPr>
        <p:txBody>
          <a:bodyPr rtlCol="0" anchor="ctr"/>
          <a:lstStyle/>
          <a:p>
            <a:pPr algn="ctr"/>
          </a:p>
        </p:txBody>
      </p:sp>
      <p:sp>
        <p:nvSpPr>
          <p:cNvPr id="33" name="Freeform 32"/>
          <p:cNvSpPr/>
          <p:nvPr/>
        </p:nvSpPr>
        <p:spPr>
          <a:xfrm>
            <a:off x="4320000" y="3384000"/>
            <a:ext cx="3456000" cy="612000"/>
          </a:xfrm>
          <a:custGeom>
            <a:avLst/>
            <a:gdLst/>
            <a:ahLst/>
            <a:cxnLst/>
            <a:rect l="l" t="t" r="r" b="b"/>
            <a:pathLst>
              <a:path w="3456000" h="612000">
                <a:moveTo>
                  <a:pt x="0" y="0"/>
                </a:moveTo>
                <a:lnTo>
                  <a:pt x="3168000" y="0"/>
                </a:lnTo>
                <a:lnTo>
                  <a:pt x="3205591" y="2463"/>
                </a:lnTo>
                <a:lnTo>
                  <a:pt x="3242539" y="9813"/>
                </a:lnTo>
                <a:lnTo>
                  <a:pt x="3278212" y="21922"/>
                </a:lnTo>
                <a:lnTo>
                  <a:pt x="3312000" y="38584"/>
                </a:lnTo>
                <a:lnTo>
                  <a:pt x="3343323" y="59514"/>
                </a:lnTo>
                <a:lnTo>
                  <a:pt x="3371646" y="84353"/>
                </a:lnTo>
                <a:lnTo>
                  <a:pt x="3396485" y="112676"/>
                </a:lnTo>
                <a:lnTo>
                  <a:pt x="3417415" y="144000"/>
                </a:lnTo>
                <a:lnTo>
                  <a:pt x="3434077" y="177787"/>
                </a:lnTo>
                <a:lnTo>
                  <a:pt x="3446186" y="213460"/>
                </a:lnTo>
                <a:lnTo>
                  <a:pt x="3453536" y="250408"/>
                </a:lnTo>
                <a:lnTo>
                  <a:pt x="3456000" y="288000"/>
                </a:lnTo>
                <a:lnTo>
                  <a:pt x="3456000" y="324000"/>
                </a:lnTo>
                <a:lnTo>
                  <a:pt x="3453536" y="361591"/>
                </a:lnTo>
                <a:lnTo>
                  <a:pt x="3446186" y="398539"/>
                </a:lnTo>
                <a:lnTo>
                  <a:pt x="3434077" y="434212"/>
                </a:lnTo>
                <a:lnTo>
                  <a:pt x="3417415" y="468000"/>
                </a:lnTo>
                <a:lnTo>
                  <a:pt x="3396485" y="499323"/>
                </a:lnTo>
                <a:lnTo>
                  <a:pt x="3371646" y="527646"/>
                </a:lnTo>
                <a:lnTo>
                  <a:pt x="3343323" y="552485"/>
                </a:lnTo>
                <a:lnTo>
                  <a:pt x="3312000" y="573415"/>
                </a:lnTo>
                <a:lnTo>
                  <a:pt x="3278212" y="590077"/>
                </a:lnTo>
                <a:lnTo>
                  <a:pt x="3242539" y="602186"/>
                </a:lnTo>
                <a:lnTo>
                  <a:pt x="3205591" y="609536"/>
                </a:lnTo>
                <a:lnTo>
                  <a:pt x="3168000" y="612000"/>
                </a:lnTo>
                <a:lnTo>
                  <a:pt x="0" y="612000"/>
                </a:lnTo>
                <a:close/>
              </a:path>
            </a:pathLst>
          </a:custGeom>
          <a:solidFill>
            <a:srgbClr val="744F33"/>
          </a:solidFill>
          <a:ln>
            <a:noFill/>
          </a:ln>
        </p:spPr>
        <p:txBody>
          <a:bodyPr rtlCol="0" anchor="ctr"/>
          <a:lstStyle/>
          <a:p>
            <a:pPr algn="ctr"/>
          </a:p>
        </p:txBody>
      </p:sp>
      <p:pic>
        <p:nvPicPr>
          <p:cNvPr id="34" name="Picture 33" descr="symboler-ek.png"/>
          <p:cNvPicPr>
            <a:picLocks noChangeAspect="1"/>
          </p:cNvPicPr>
          <p:nvPr/>
        </p:nvPicPr>
        <p:blipFill>
          <a:blip r:embed="rId6"/>
          <a:stretch>
            <a:fillRect/>
          </a:stretch>
        </p:blipFill>
        <p:spPr>
          <a:xfrm>
            <a:off x="4428000" y="3474000"/>
            <a:ext cx="432000" cy="432000"/>
          </a:xfrm>
          <a:prstGeom prst="rect">
            <a:avLst/>
          </a:prstGeom>
        </p:spPr>
      </p:pic>
      <p:sp>
        <p:nvSpPr>
          <p:cNvPr id="35" name="TextBox 34"/>
          <p:cNvSpPr txBox="1"/>
          <p:nvPr/>
        </p:nvSpPr>
        <p:spPr>
          <a:xfrm>
            <a:off x="4968000" y="3510000"/>
            <a:ext cx="1800000" cy="360000"/>
          </a:xfrm>
          <a:prstGeom prst="rect">
            <a:avLst/>
          </a:prstGeom>
          <a:noFill/>
        </p:spPr>
        <p:txBody>
          <a:bodyPr wrap="square" lIns="0" rIns="0" tIns="0" bIns="0" anchor="t">
            <a:spAutoFit/>
          </a:bodyPr>
          <a:lstStyle/>
          <a:p>
            <a:pPr algn="l">
              <a:lnSpc>
                <a:spcPct val="110000"/>
              </a:lnSpc>
            </a:pPr>
            <a:r>
              <a:rPr sz="2000" b="1">
                <a:solidFill>
                  <a:srgbClr val="FFFFFF"/>
                </a:solidFill>
                <a:latin typeface="Arial"/>
              </a:rPr>
              <a:t>Eken</a:t>
            </a:r>
          </a:p>
        </p:txBody>
      </p:sp>
      <p:sp>
        <p:nvSpPr>
          <p:cNvPr id="36" name="TextBox 35"/>
          <p:cNvSpPr txBox="1"/>
          <p:nvPr/>
        </p:nvSpPr>
        <p:spPr>
          <a:xfrm>
            <a:off x="6696000" y="3542400"/>
            <a:ext cx="864000" cy="324000"/>
          </a:xfrm>
          <a:prstGeom prst="rect">
            <a:avLst/>
          </a:prstGeom>
          <a:noFill/>
        </p:spPr>
        <p:txBody>
          <a:bodyPr wrap="square" lIns="0" rIns="0" tIns="0" bIns="0" anchor="t">
            <a:spAutoFit/>
          </a:bodyPr>
          <a:lstStyle/>
          <a:p>
            <a:pPr algn="r">
              <a:lnSpc>
                <a:spcPct val="110000"/>
              </a:lnSpc>
            </a:pPr>
            <a:r>
              <a:rPr sz="2000" b="1">
                <a:solidFill>
                  <a:srgbClr val="FFFFFF"/>
                </a:solidFill>
                <a:latin typeface="Arial"/>
              </a:rPr>
              <a:t>33</a:t>
            </a:r>
          </a:p>
        </p:txBody>
      </p:sp>
      <p:sp>
        <p:nvSpPr>
          <p:cNvPr id="37" name="TextBox 36"/>
          <p:cNvSpPr txBox="1"/>
          <p:nvPr/>
        </p:nvSpPr>
        <p:spPr>
          <a:xfrm>
            <a:off x="4500000" y="4104000"/>
            <a:ext cx="3096000" cy="1728000"/>
          </a:xfrm>
          <a:prstGeom prst="rect">
            <a:avLst/>
          </a:prstGeom>
          <a:noFill/>
        </p:spPr>
        <p:txBody>
          <a:bodyPr wrap="square" lIns="0" rIns="0" tIns="0" bIns="0" anchor="t">
            <a:spAutoFit/>
          </a:bodyPr>
          <a:lstStyle/>
          <a:p>
            <a:pPr algn="l">
              <a:lnSpc>
                <a:spcPct val="114000"/>
              </a:lnSpc>
            </a:pPr>
            <a:r>
              <a:rPr sz="1400" b="1">
                <a:solidFill>
                  <a:srgbClr val="13213A"/>
                </a:solidFill>
                <a:latin typeface="Arial"/>
              </a:rPr>
              <a:t>Hela landet ska leva.</a:t>
            </a:r>
          </a:p>
          <a:p>
            <a:pPr algn="l">
              <a:lnSpc>
                <a:spcPct val="114000"/>
              </a:lnSpc>
            </a:pPr>
            <a:r>
              <a:rPr sz="1300" b="1">
                <a:solidFill>
                  <a:srgbClr val="9A6512"/>
                </a:solidFill>
                <a:latin typeface="Arial"/>
              </a:rPr>
              <a:t>· </a:t>
            </a:r>
            <a:r>
              <a:rPr sz="1300" b="0">
                <a:solidFill>
                  <a:srgbClr val="13213A"/>
                </a:solidFill>
                <a:latin typeface="Arial"/>
              </a:rPr>
              <a:t>Vårdcentraler och skolor kvar på landsbygden</a:t>
            </a:r>
          </a:p>
          <a:p>
            <a:pPr algn="l">
              <a:lnSpc>
                <a:spcPct val="114000"/>
              </a:lnSpc>
            </a:pPr>
            <a:r>
              <a:rPr sz="1300" b="1">
                <a:solidFill>
                  <a:srgbClr val="9A6512"/>
                </a:solidFill>
                <a:latin typeface="Arial"/>
              </a:rPr>
              <a:t>· </a:t>
            </a:r>
            <a:r>
              <a:rPr sz="1300" b="0">
                <a:solidFill>
                  <a:srgbClr val="13213A"/>
                </a:solidFill>
                <a:latin typeface="Arial"/>
              </a:rPr>
              <a:t>Sänkt skatt för små företag</a:t>
            </a:r>
          </a:p>
          <a:p>
            <a:pPr algn="l">
              <a:lnSpc>
                <a:spcPct val="114000"/>
              </a:lnSpc>
            </a:pPr>
            <a:r>
              <a:rPr sz="1300" b="1">
                <a:solidFill>
                  <a:srgbClr val="13213A"/>
                </a:solidFill>
                <a:latin typeface="Arial"/>
              </a:rPr>
              <a:t>Vår röda linje: </a:t>
            </a:r>
            <a:r>
              <a:rPr sz="1300" b="0">
                <a:solidFill>
                  <a:srgbClr val="13213A"/>
                </a:solidFill>
                <a:latin typeface="Arial"/>
              </a:rPr>
              <a:t>Ankaret, Facklan</a:t>
            </a:r>
          </a:p>
        </p:txBody>
      </p:sp>
      <p:sp>
        <p:nvSpPr>
          <p:cNvPr id="38" name="Freeform 37"/>
          <p:cNvSpPr/>
          <p:nvPr/>
        </p:nvSpPr>
        <p:spPr>
          <a:xfrm>
            <a:off x="7920000" y="3384000"/>
            <a:ext cx="3456000" cy="2520000"/>
          </a:xfrm>
          <a:custGeom>
            <a:avLst/>
            <a:gdLst/>
            <a:ahLst/>
            <a:cxnLst/>
            <a:rect l="l" t="t" r="r" b="b"/>
            <a:pathLst>
              <a:path w="3456000" h="252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2088000"/>
                </a:lnTo>
                <a:lnTo>
                  <a:pt x="3452304" y="2144387"/>
                </a:lnTo>
                <a:lnTo>
                  <a:pt x="3441279" y="2199809"/>
                </a:lnTo>
                <a:lnTo>
                  <a:pt x="3423115" y="2253319"/>
                </a:lnTo>
                <a:lnTo>
                  <a:pt x="3398122" y="2304000"/>
                </a:lnTo>
                <a:lnTo>
                  <a:pt x="3366728" y="2350984"/>
                </a:lnTo>
                <a:lnTo>
                  <a:pt x="3329470" y="2393470"/>
                </a:lnTo>
                <a:lnTo>
                  <a:pt x="3286984" y="2430728"/>
                </a:lnTo>
                <a:lnTo>
                  <a:pt x="3240000" y="2462122"/>
                </a:lnTo>
                <a:lnTo>
                  <a:pt x="3189319" y="2487115"/>
                </a:lnTo>
                <a:lnTo>
                  <a:pt x="3135809" y="2505279"/>
                </a:lnTo>
                <a:lnTo>
                  <a:pt x="3080387" y="2516304"/>
                </a:lnTo>
                <a:lnTo>
                  <a:pt x="3024000" y="2520000"/>
                </a:lnTo>
                <a:lnTo>
                  <a:pt x="0" y="2520000"/>
                </a:lnTo>
                <a:close/>
              </a:path>
            </a:pathLst>
          </a:custGeom>
          <a:solidFill>
            <a:srgbClr val="EFF2F7"/>
          </a:solidFill>
          <a:ln>
            <a:noFill/>
          </a:ln>
        </p:spPr>
        <p:txBody>
          <a:bodyPr rtlCol="0" anchor="ctr"/>
          <a:lstStyle/>
          <a:p>
            <a:pPr algn="ctr"/>
          </a:p>
        </p:txBody>
      </p:sp>
      <p:sp>
        <p:nvSpPr>
          <p:cNvPr id="39" name="Freeform 38"/>
          <p:cNvSpPr/>
          <p:nvPr/>
        </p:nvSpPr>
        <p:spPr>
          <a:xfrm>
            <a:off x="7920000" y="3384000"/>
            <a:ext cx="3456000" cy="612000"/>
          </a:xfrm>
          <a:custGeom>
            <a:avLst/>
            <a:gdLst/>
            <a:ahLst/>
            <a:cxnLst/>
            <a:rect l="l" t="t" r="r" b="b"/>
            <a:pathLst>
              <a:path w="3456000" h="612000">
                <a:moveTo>
                  <a:pt x="0" y="0"/>
                </a:moveTo>
                <a:lnTo>
                  <a:pt x="3168000" y="0"/>
                </a:lnTo>
                <a:lnTo>
                  <a:pt x="3205591" y="2463"/>
                </a:lnTo>
                <a:lnTo>
                  <a:pt x="3242539" y="9813"/>
                </a:lnTo>
                <a:lnTo>
                  <a:pt x="3278212" y="21922"/>
                </a:lnTo>
                <a:lnTo>
                  <a:pt x="3312000" y="38584"/>
                </a:lnTo>
                <a:lnTo>
                  <a:pt x="3343323" y="59514"/>
                </a:lnTo>
                <a:lnTo>
                  <a:pt x="3371646" y="84353"/>
                </a:lnTo>
                <a:lnTo>
                  <a:pt x="3396485" y="112676"/>
                </a:lnTo>
                <a:lnTo>
                  <a:pt x="3417415" y="144000"/>
                </a:lnTo>
                <a:lnTo>
                  <a:pt x="3434077" y="177787"/>
                </a:lnTo>
                <a:lnTo>
                  <a:pt x="3446186" y="213460"/>
                </a:lnTo>
                <a:lnTo>
                  <a:pt x="3453536" y="250408"/>
                </a:lnTo>
                <a:lnTo>
                  <a:pt x="3456000" y="288000"/>
                </a:lnTo>
                <a:lnTo>
                  <a:pt x="3456000" y="324000"/>
                </a:lnTo>
                <a:lnTo>
                  <a:pt x="3453536" y="361591"/>
                </a:lnTo>
                <a:lnTo>
                  <a:pt x="3446186" y="398539"/>
                </a:lnTo>
                <a:lnTo>
                  <a:pt x="3434077" y="434212"/>
                </a:lnTo>
                <a:lnTo>
                  <a:pt x="3417415" y="468000"/>
                </a:lnTo>
                <a:lnTo>
                  <a:pt x="3396485" y="499323"/>
                </a:lnTo>
                <a:lnTo>
                  <a:pt x="3371646" y="527646"/>
                </a:lnTo>
                <a:lnTo>
                  <a:pt x="3343323" y="552485"/>
                </a:lnTo>
                <a:lnTo>
                  <a:pt x="3312000" y="573415"/>
                </a:lnTo>
                <a:lnTo>
                  <a:pt x="3278212" y="590077"/>
                </a:lnTo>
                <a:lnTo>
                  <a:pt x="3242539" y="602186"/>
                </a:lnTo>
                <a:lnTo>
                  <a:pt x="3205591" y="609536"/>
                </a:lnTo>
                <a:lnTo>
                  <a:pt x="3168000" y="612000"/>
                </a:lnTo>
                <a:lnTo>
                  <a:pt x="0" y="612000"/>
                </a:lnTo>
                <a:close/>
              </a:path>
            </a:pathLst>
          </a:custGeom>
          <a:solidFill>
            <a:srgbClr val="9B8ACA"/>
          </a:solidFill>
          <a:ln>
            <a:noFill/>
          </a:ln>
        </p:spPr>
        <p:txBody>
          <a:bodyPr rtlCol="0" anchor="ctr"/>
          <a:lstStyle/>
          <a:p>
            <a:pPr algn="ctr"/>
          </a:p>
        </p:txBody>
      </p:sp>
      <p:pic>
        <p:nvPicPr>
          <p:cNvPr id="40" name="Picture 39" descr="symboler-humla.png"/>
          <p:cNvPicPr>
            <a:picLocks noChangeAspect="1"/>
          </p:cNvPicPr>
          <p:nvPr/>
        </p:nvPicPr>
        <p:blipFill>
          <a:blip r:embed="rId7"/>
          <a:stretch>
            <a:fillRect/>
          </a:stretch>
        </p:blipFill>
        <p:spPr>
          <a:xfrm>
            <a:off x="8028000" y="3474000"/>
            <a:ext cx="432000" cy="432000"/>
          </a:xfrm>
          <a:prstGeom prst="rect">
            <a:avLst/>
          </a:prstGeom>
        </p:spPr>
      </p:pic>
      <p:sp>
        <p:nvSpPr>
          <p:cNvPr id="41" name="TextBox 40"/>
          <p:cNvSpPr txBox="1"/>
          <p:nvPr/>
        </p:nvSpPr>
        <p:spPr>
          <a:xfrm>
            <a:off x="8568000" y="3510000"/>
            <a:ext cx="1800000" cy="360000"/>
          </a:xfrm>
          <a:prstGeom prst="rect">
            <a:avLst/>
          </a:prstGeom>
          <a:noFill/>
        </p:spPr>
        <p:txBody>
          <a:bodyPr wrap="square" lIns="0" rIns="0" tIns="0" bIns="0" anchor="t">
            <a:spAutoFit/>
          </a:bodyPr>
          <a:lstStyle/>
          <a:p>
            <a:pPr algn="l">
              <a:lnSpc>
                <a:spcPct val="110000"/>
              </a:lnSpc>
            </a:pPr>
            <a:r>
              <a:rPr sz="2000" b="1">
                <a:solidFill>
                  <a:srgbClr val="13213A"/>
                </a:solidFill>
                <a:latin typeface="Arial"/>
              </a:rPr>
              <a:t>Humlan</a:t>
            </a:r>
          </a:p>
        </p:txBody>
      </p:sp>
      <p:sp>
        <p:nvSpPr>
          <p:cNvPr id="42" name="TextBox 41"/>
          <p:cNvSpPr txBox="1"/>
          <p:nvPr/>
        </p:nvSpPr>
        <p:spPr>
          <a:xfrm>
            <a:off x="10296000" y="3542400"/>
            <a:ext cx="864000" cy="324000"/>
          </a:xfrm>
          <a:prstGeom prst="rect">
            <a:avLst/>
          </a:prstGeom>
          <a:noFill/>
        </p:spPr>
        <p:txBody>
          <a:bodyPr wrap="square" lIns="0" rIns="0" tIns="0" bIns="0" anchor="t">
            <a:spAutoFit/>
          </a:bodyPr>
          <a:lstStyle/>
          <a:p>
            <a:pPr algn="r">
              <a:lnSpc>
                <a:spcPct val="110000"/>
              </a:lnSpc>
            </a:pPr>
            <a:r>
              <a:rPr sz="2000" b="1">
                <a:solidFill>
                  <a:srgbClr val="13213A"/>
                </a:solidFill>
                <a:latin typeface="Arial"/>
              </a:rPr>
              <a:t>33</a:t>
            </a:r>
          </a:p>
        </p:txBody>
      </p:sp>
      <p:sp>
        <p:nvSpPr>
          <p:cNvPr id="43" name="TextBox 42"/>
          <p:cNvSpPr txBox="1"/>
          <p:nvPr/>
        </p:nvSpPr>
        <p:spPr>
          <a:xfrm>
            <a:off x="8100000" y="4104000"/>
            <a:ext cx="3096000" cy="1728000"/>
          </a:xfrm>
          <a:prstGeom prst="rect">
            <a:avLst/>
          </a:prstGeom>
          <a:noFill/>
        </p:spPr>
        <p:txBody>
          <a:bodyPr wrap="square" lIns="0" rIns="0" tIns="0" bIns="0" anchor="t">
            <a:spAutoFit/>
          </a:bodyPr>
          <a:lstStyle/>
          <a:p>
            <a:pPr algn="l">
              <a:lnSpc>
                <a:spcPct val="114000"/>
              </a:lnSpc>
            </a:pPr>
            <a:r>
              <a:rPr sz="1400" b="1">
                <a:solidFill>
                  <a:srgbClr val="13213A"/>
                </a:solidFill>
                <a:latin typeface="Arial"/>
              </a:rPr>
              <a:t>Klimatet kan inte vänta.</a:t>
            </a:r>
          </a:p>
          <a:p>
            <a:pPr algn="l">
              <a:lnSpc>
                <a:spcPct val="114000"/>
              </a:lnSpc>
            </a:pPr>
            <a:r>
              <a:rPr sz="1300" b="1">
                <a:solidFill>
                  <a:srgbClr val="9A6512"/>
                </a:solidFill>
                <a:latin typeface="Arial"/>
              </a:rPr>
              <a:t>· </a:t>
            </a:r>
            <a:r>
              <a:rPr sz="1300" b="0">
                <a:solidFill>
                  <a:srgbClr val="13213A"/>
                </a:solidFill>
                <a:latin typeface="Arial"/>
              </a:rPr>
              <a:t>Billigt tåg och buss för unga</a:t>
            </a:r>
          </a:p>
          <a:p>
            <a:pPr algn="l">
              <a:lnSpc>
                <a:spcPct val="114000"/>
              </a:lnSpc>
            </a:pPr>
            <a:r>
              <a:rPr sz="1300" b="1">
                <a:solidFill>
                  <a:srgbClr val="9A6512"/>
                </a:solidFill>
                <a:latin typeface="Arial"/>
              </a:rPr>
              <a:t>· </a:t>
            </a:r>
            <a:r>
              <a:rPr sz="1300" b="0">
                <a:solidFill>
                  <a:srgbClr val="13213A"/>
                </a:solidFill>
                <a:latin typeface="Arial"/>
              </a:rPr>
              <a:t>Höjd skatt på flyg och bensin ✕2</a:t>
            </a:r>
          </a:p>
          <a:p>
            <a:pPr algn="l">
              <a:lnSpc>
                <a:spcPct val="114000"/>
              </a:lnSpc>
            </a:pPr>
            <a:r>
              <a:rPr sz="1300" b="1">
                <a:solidFill>
                  <a:srgbClr val="13213A"/>
                </a:solidFill>
                <a:latin typeface="Arial"/>
              </a:rPr>
              <a:t>Vår röda linje: </a:t>
            </a:r>
            <a:r>
              <a:rPr sz="1300" b="0">
                <a:solidFill>
                  <a:srgbClr val="13213A"/>
                </a:solidFill>
                <a:latin typeface="Arial"/>
              </a:rPr>
              <a:t>ingen</a:t>
            </a:r>
          </a:p>
        </p:txBody>
      </p:sp>
      <p:sp>
        <p:nvSpPr>
          <p:cNvPr id="44" name="TextBox 43"/>
          <p:cNvSpPr txBox="1"/>
          <p:nvPr/>
        </p:nvSpPr>
        <p:spPr>
          <a:xfrm>
            <a:off x="720000" y="5976000"/>
            <a:ext cx="10800000" cy="288000"/>
          </a:xfrm>
          <a:prstGeom prst="rect">
            <a:avLst/>
          </a:prstGeom>
          <a:noFill/>
        </p:spPr>
        <p:txBody>
          <a:bodyPr wrap="square" lIns="0" rIns="0" tIns="0" bIns="0" anchor="t">
            <a:spAutoFit/>
          </a:bodyPr>
          <a:lstStyle/>
          <a:p>
            <a:pPr algn="l">
              <a:lnSpc>
                <a:spcPct val="110000"/>
              </a:lnSpc>
            </a:pPr>
            <a:r>
              <a:rPr sz="1100" b="0">
                <a:solidFill>
                  <a:srgbClr val="566175"/>
                </a:solidFill>
                <a:latin typeface="Arial"/>
              </a:rPr>
              <a:t>✕1 Skatten på höga inkomster kan inte både sänkas och höjas.   ✕2 Skatten på bensin kan inte både sänkas och höjas.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448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30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534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3</a:t>
            </a:r>
          </a:p>
        </p:txBody>
      </p:sp>
      <p:sp>
        <p:nvSpPr>
          <p:cNvPr id="5" name="TextBox 4"/>
          <p:cNvSpPr txBox="1"/>
          <p:nvPr/>
        </p:nvSpPr>
        <p:spPr>
          <a:xfrm>
            <a:off x="11635200" y="2898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Fyra försök</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 Fyra försök</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Omröstningen</a:t>
            </a:r>
          </a:p>
        </p:txBody>
      </p:sp>
      <p:pic>
        <p:nvPicPr>
          <p:cNvPr id="9" name="Picture 8" descr="grupp.png"/>
          <p:cNvPicPr>
            <a:picLocks noChangeAspect="1"/>
          </p:cNvPicPr>
          <p:nvPr/>
        </p:nvPicPr>
        <p:blipFill>
          <a:blip r:embed="rId2"/>
          <a:stretch>
            <a:fillRect/>
          </a:stretch>
        </p:blipFill>
        <p:spPr>
          <a:xfrm>
            <a:off x="9239794" y="468000"/>
            <a:ext cx="2089406"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grupp, helklass</a:t>
            </a:r>
          </a:p>
        </p:txBody>
      </p:sp>
      <p:sp>
        <p:nvSpPr>
          <p:cNvPr id="11" name="TextBox 10"/>
          <p:cNvSpPr txBox="1"/>
          <p:nvPr/>
        </p:nvSpPr>
        <p:spPr>
          <a:xfrm>
            <a:off x="2880000" y="1800000"/>
            <a:ext cx="936000" cy="216000"/>
          </a:xfrm>
          <a:prstGeom prst="rect">
            <a:avLst/>
          </a:prstGeom>
          <a:noFill/>
        </p:spPr>
        <p:txBody>
          <a:bodyPr wrap="square" lIns="0" rIns="0" tIns="0" bIns="0" anchor="t">
            <a:spAutoFit/>
          </a:bodyPr>
          <a:lstStyle/>
          <a:p>
            <a:pPr algn="ctr">
              <a:lnSpc>
                <a:spcPct val="110000"/>
              </a:lnSpc>
            </a:pPr>
            <a:r>
              <a:rPr sz="1100" b="1">
                <a:solidFill>
                  <a:srgbClr val="9A6512"/>
                </a:solidFill>
                <a:latin typeface="Arial"/>
              </a:rPr>
              <a:t>Mandat</a:t>
            </a:r>
          </a:p>
        </p:txBody>
      </p:sp>
      <p:sp>
        <p:nvSpPr>
          <p:cNvPr id="12" name="TextBox 11"/>
          <p:cNvSpPr txBox="1"/>
          <p:nvPr/>
        </p:nvSpPr>
        <p:spPr>
          <a:xfrm>
            <a:off x="3888000" y="1800000"/>
            <a:ext cx="1080000" cy="216000"/>
          </a:xfrm>
          <a:prstGeom prst="rect">
            <a:avLst/>
          </a:prstGeom>
          <a:noFill/>
        </p:spPr>
        <p:txBody>
          <a:bodyPr wrap="square" lIns="0" rIns="0" tIns="0" bIns="0" anchor="t">
            <a:spAutoFit/>
          </a:bodyPr>
          <a:lstStyle/>
          <a:p>
            <a:pPr algn="ctr">
              <a:lnSpc>
                <a:spcPct val="110000"/>
              </a:lnSpc>
            </a:pPr>
            <a:r>
              <a:rPr sz="1100" b="1">
                <a:solidFill>
                  <a:srgbClr val="9A6512"/>
                </a:solidFill>
                <a:latin typeface="Arial"/>
              </a:rPr>
              <a:t>JA</a:t>
            </a:r>
          </a:p>
        </p:txBody>
      </p:sp>
      <p:sp>
        <p:nvSpPr>
          <p:cNvPr id="13" name="TextBox 12"/>
          <p:cNvSpPr txBox="1"/>
          <p:nvPr/>
        </p:nvSpPr>
        <p:spPr>
          <a:xfrm>
            <a:off x="5040000" y="1800000"/>
            <a:ext cx="1080000" cy="216000"/>
          </a:xfrm>
          <a:prstGeom prst="rect">
            <a:avLst/>
          </a:prstGeom>
          <a:noFill/>
        </p:spPr>
        <p:txBody>
          <a:bodyPr wrap="square" lIns="0" rIns="0" tIns="0" bIns="0" anchor="t">
            <a:spAutoFit/>
          </a:bodyPr>
          <a:lstStyle/>
          <a:p>
            <a:pPr algn="ctr">
              <a:lnSpc>
                <a:spcPct val="110000"/>
              </a:lnSpc>
            </a:pPr>
            <a:r>
              <a:rPr sz="1100" b="1">
                <a:solidFill>
                  <a:srgbClr val="9A6512"/>
                </a:solidFill>
                <a:latin typeface="Arial"/>
              </a:rPr>
              <a:t>NEJ</a:t>
            </a:r>
          </a:p>
        </p:txBody>
      </p:sp>
      <p:sp>
        <p:nvSpPr>
          <p:cNvPr id="14" name="TextBox 13"/>
          <p:cNvSpPr txBox="1"/>
          <p:nvPr/>
        </p:nvSpPr>
        <p:spPr>
          <a:xfrm>
            <a:off x="6192000" y="1800000"/>
            <a:ext cx="1080000" cy="216000"/>
          </a:xfrm>
          <a:prstGeom prst="rect">
            <a:avLst/>
          </a:prstGeom>
          <a:noFill/>
        </p:spPr>
        <p:txBody>
          <a:bodyPr wrap="square" lIns="0" rIns="0" tIns="0" bIns="0" anchor="t">
            <a:spAutoFit/>
          </a:bodyPr>
          <a:lstStyle/>
          <a:p>
            <a:pPr algn="ctr">
              <a:lnSpc>
                <a:spcPct val="110000"/>
              </a:lnSpc>
            </a:pPr>
            <a:r>
              <a:rPr sz="1100" b="1">
                <a:solidFill>
                  <a:srgbClr val="9A6512"/>
                </a:solidFill>
                <a:latin typeface="Arial"/>
              </a:rPr>
              <a:t>AVSTÅR</a:t>
            </a:r>
          </a:p>
        </p:txBody>
      </p:sp>
      <p:sp>
        <p:nvSpPr>
          <p:cNvPr id="15" name="Freeform 14"/>
          <p:cNvSpPr/>
          <p:nvPr/>
        </p:nvSpPr>
        <p:spPr>
          <a:xfrm>
            <a:off x="720000" y="2052000"/>
            <a:ext cx="2016000" cy="504000"/>
          </a:xfrm>
          <a:custGeom>
            <a:avLst/>
            <a:gdLst/>
            <a:ahLst/>
            <a:cxnLst/>
            <a:rect l="l" t="t" r="r" b="b"/>
            <a:pathLst>
              <a:path w="2016000" h="504000">
                <a:moveTo>
                  <a:pt x="0" y="0"/>
                </a:moveTo>
                <a:lnTo>
                  <a:pt x="1764000" y="0"/>
                </a:lnTo>
                <a:lnTo>
                  <a:pt x="1796892" y="2155"/>
                </a:lnTo>
                <a:lnTo>
                  <a:pt x="1829222" y="8586"/>
                </a:lnTo>
                <a:lnTo>
                  <a:pt x="1860436" y="19182"/>
                </a:lnTo>
                <a:lnTo>
                  <a:pt x="1890000" y="33761"/>
                </a:lnTo>
                <a:lnTo>
                  <a:pt x="1917407" y="52074"/>
                </a:lnTo>
                <a:lnTo>
                  <a:pt x="1942190" y="73809"/>
                </a:lnTo>
                <a:lnTo>
                  <a:pt x="1963925" y="98592"/>
                </a:lnTo>
                <a:lnTo>
                  <a:pt x="1982238" y="126000"/>
                </a:lnTo>
                <a:lnTo>
                  <a:pt x="1996817" y="155563"/>
                </a:lnTo>
                <a:lnTo>
                  <a:pt x="2007413" y="186777"/>
                </a:lnTo>
                <a:lnTo>
                  <a:pt x="2013844" y="219107"/>
                </a:lnTo>
                <a:lnTo>
                  <a:pt x="2016000" y="252000"/>
                </a:lnTo>
                <a:lnTo>
                  <a:pt x="2016000" y="252000"/>
                </a:lnTo>
                <a:lnTo>
                  <a:pt x="2013844" y="284892"/>
                </a:lnTo>
                <a:lnTo>
                  <a:pt x="2007413" y="317222"/>
                </a:lnTo>
                <a:lnTo>
                  <a:pt x="1996817" y="348436"/>
                </a:lnTo>
                <a:lnTo>
                  <a:pt x="1982238" y="378000"/>
                </a:lnTo>
                <a:lnTo>
                  <a:pt x="1963925" y="405407"/>
                </a:lnTo>
                <a:lnTo>
                  <a:pt x="1942190" y="430190"/>
                </a:lnTo>
                <a:lnTo>
                  <a:pt x="1917407" y="451925"/>
                </a:lnTo>
                <a:lnTo>
                  <a:pt x="1890000" y="470238"/>
                </a:lnTo>
                <a:lnTo>
                  <a:pt x="1860436" y="484817"/>
                </a:lnTo>
                <a:lnTo>
                  <a:pt x="1829222" y="495413"/>
                </a:lnTo>
                <a:lnTo>
                  <a:pt x="1796892" y="501844"/>
                </a:lnTo>
                <a:lnTo>
                  <a:pt x="1764000" y="504000"/>
                </a:lnTo>
                <a:lnTo>
                  <a:pt x="0" y="504000"/>
                </a:lnTo>
                <a:close/>
              </a:path>
            </a:pathLst>
          </a:custGeom>
          <a:solidFill>
            <a:srgbClr val="397D8E"/>
          </a:solidFill>
          <a:ln>
            <a:noFill/>
          </a:ln>
        </p:spPr>
        <p:txBody>
          <a:bodyPr rtlCol="0" anchor="ctr"/>
          <a:lstStyle/>
          <a:p>
            <a:pPr algn="ctr"/>
          </a:p>
        </p:txBody>
      </p:sp>
      <p:pic>
        <p:nvPicPr>
          <p:cNvPr id="16" name="Picture 15" descr="symboler-bro.png"/>
          <p:cNvPicPr>
            <a:picLocks noChangeAspect="1"/>
          </p:cNvPicPr>
          <p:nvPr/>
        </p:nvPicPr>
        <p:blipFill>
          <a:blip r:embed="rId3"/>
          <a:stretch>
            <a:fillRect/>
          </a:stretch>
        </p:blipFill>
        <p:spPr>
          <a:xfrm>
            <a:off x="792000" y="2106000"/>
            <a:ext cx="396000" cy="396000"/>
          </a:xfrm>
          <a:prstGeom prst="rect">
            <a:avLst/>
          </a:prstGeom>
        </p:spPr>
      </p:pic>
      <p:sp>
        <p:nvSpPr>
          <p:cNvPr id="17" name="TextBox 16"/>
          <p:cNvSpPr txBox="1"/>
          <p:nvPr/>
        </p:nvSpPr>
        <p:spPr>
          <a:xfrm>
            <a:off x="1260000" y="2160000"/>
            <a:ext cx="1440000" cy="288000"/>
          </a:xfrm>
          <a:prstGeom prst="rect">
            <a:avLst/>
          </a:prstGeom>
          <a:noFill/>
        </p:spPr>
        <p:txBody>
          <a:bodyPr wrap="square" lIns="0" rIns="0" tIns="0" bIns="0" anchor="t">
            <a:spAutoFit/>
          </a:bodyPr>
          <a:lstStyle/>
          <a:p>
            <a:pPr algn="l">
              <a:lnSpc>
                <a:spcPct val="110000"/>
              </a:lnSpc>
            </a:pPr>
            <a:r>
              <a:rPr sz="1600" b="1">
                <a:solidFill>
                  <a:srgbClr val="FFFFFF"/>
                </a:solidFill>
                <a:latin typeface="Arial"/>
              </a:rPr>
              <a:t>Bron</a:t>
            </a:r>
          </a:p>
        </p:txBody>
      </p:sp>
      <p:sp>
        <p:nvSpPr>
          <p:cNvPr id="18" name="TextBox 17"/>
          <p:cNvSpPr txBox="1"/>
          <p:nvPr/>
        </p:nvSpPr>
        <p:spPr>
          <a:xfrm>
            <a:off x="2880000" y="2160000"/>
            <a:ext cx="936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101</a:t>
            </a:r>
          </a:p>
        </p:txBody>
      </p:sp>
      <p:sp>
        <p:nvSpPr>
          <p:cNvPr id="19" name="Freeform 18"/>
          <p:cNvSpPr/>
          <p:nvPr/>
        </p:nvSpPr>
        <p:spPr>
          <a:xfrm>
            <a:off x="3996000" y="2088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20" name="Freeform 19"/>
          <p:cNvSpPr/>
          <p:nvPr/>
        </p:nvSpPr>
        <p:spPr>
          <a:xfrm>
            <a:off x="5148000" y="2088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21" name="Freeform 20"/>
          <p:cNvSpPr/>
          <p:nvPr/>
        </p:nvSpPr>
        <p:spPr>
          <a:xfrm>
            <a:off x="6300000" y="2088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22" name="Freeform 21"/>
          <p:cNvSpPr/>
          <p:nvPr/>
        </p:nvSpPr>
        <p:spPr>
          <a:xfrm>
            <a:off x="720000" y="2664000"/>
            <a:ext cx="2016000" cy="504000"/>
          </a:xfrm>
          <a:custGeom>
            <a:avLst/>
            <a:gdLst/>
            <a:ahLst/>
            <a:cxnLst/>
            <a:rect l="l" t="t" r="r" b="b"/>
            <a:pathLst>
              <a:path w="2016000" h="504000">
                <a:moveTo>
                  <a:pt x="0" y="0"/>
                </a:moveTo>
                <a:lnTo>
                  <a:pt x="1764000" y="0"/>
                </a:lnTo>
                <a:lnTo>
                  <a:pt x="1796892" y="2155"/>
                </a:lnTo>
                <a:lnTo>
                  <a:pt x="1829222" y="8586"/>
                </a:lnTo>
                <a:lnTo>
                  <a:pt x="1860436" y="19182"/>
                </a:lnTo>
                <a:lnTo>
                  <a:pt x="1890000" y="33761"/>
                </a:lnTo>
                <a:lnTo>
                  <a:pt x="1917407" y="52074"/>
                </a:lnTo>
                <a:lnTo>
                  <a:pt x="1942190" y="73809"/>
                </a:lnTo>
                <a:lnTo>
                  <a:pt x="1963925" y="98592"/>
                </a:lnTo>
                <a:lnTo>
                  <a:pt x="1982238" y="126000"/>
                </a:lnTo>
                <a:lnTo>
                  <a:pt x="1996817" y="155563"/>
                </a:lnTo>
                <a:lnTo>
                  <a:pt x="2007413" y="186777"/>
                </a:lnTo>
                <a:lnTo>
                  <a:pt x="2013844" y="219107"/>
                </a:lnTo>
                <a:lnTo>
                  <a:pt x="2016000" y="252000"/>
                </a:lnTo>
                <a:lnTo>
                  <a:pt x="2016000" y="252000"/>
                </a:lnTo>
                <a:lnTo>
                  <a:pt x="2013844" y="284892"/>
                </a:lnTo>
                <a:lnTo>
                  <a:pt x="2007413" y="317222"/>
                </a:lnTo>
                <a:lnTo>
                  <a:pt x="1996817" y="348436"/>
                </a:lnTo>
                <a:lnTo>
                  <a:pt x="1982238" y="378000"/>
                </a:lnTo>
                <a:lnTo>
                  <a:pt x="1963925" y="405407"/>
                </a:lnTo>
                <a:lnTo>
                  <a:pt x="1942190" y="430190"/>
                </a:lnTo>
                <a:lnTo>
                  <a:pt x="1917407" y="451925"/>
                </a:lnTo>
                <a:lnTo>
                  <a:pt x="1890000" y="470238"/>
                </a:lnTo>
                <a:lnTo>
                  <a:pt x="1860436" y="484817"/>
                </a:lnTo>
                <a:lnTo>
                  <a:pt x="1829222" y="495413"/>
                </a:lnTo>
                <a:lnTo>
                  <a:pt x="1796892" y="501844"/>
                </a:lnTo>
                <a:lnTo>
                  <a:pt x="1764000" y="504000"/>
                </a:lnTo>
                <a:lnTo>
                  <a:pt x="0" y="504000"/>
                </a:lnTo>
                <a:close/>
              </a:path>
            </a:pathLst>
          </a:custGeom>
          <a:solidFill>
            <a:srgbClr val="E5A088"/>
          </a:solidFill>
          <a:ln>
            <a:noFill/>
          </a:ln>
        </p:spPr>
        <p:txBody>
          <a:bodyPr rtlCol="0" anchor="ctr"/>
          <a:lstStyle/>
          <a:p>
            <a:pPr algn="ctr"/>
          </a:p>
        </p:txBody>
      </p:sp>
      <p:pic>
        <p:nvPicPr>
          <p:cNvPr id="23" name="Picture 22" descr="symboler-fyr.png"/>
          <p:cNvPicPr>
            <a:picLocks noChangeAspect="1"/>
          </p:cNvPicPr>
          <p:nvPr/>
        </p:nvPicPr>
        <p:blipFill>
          <a:blip r:embed="rId4"/>
          <a:stretch>
            <a:fillRect/>
          </a:stretch>
        </p:blipFill>
        <p:spPr>
          <a:xfrm>
            <a:off x="792000" y="2718000"/>
            <a:ext cx="396000" cy="396000"/>
          </a:xfrm>
          <a:prstGeom prst="rect">
            <a:avLst/>
          </a:prstGeom>
        </p:spPr>
      </p:pic>
      <p:sp>
        <p:nvSpPr>
          <p:cNvPr id="24" name="TextBox 23"/>
          <p:cNvSpPr txBox="1"/>
          <p:nvPr/>
        </p:nvSpPr>
        <p:spPr>
          <a:xfrm>
            <a:off x="1260000" y="2772000"/>
            <a:ext cx="1440000" cy="288000"/>
          </a:xfrm>
          <a:prstGeom prst="rect">
            <a:avLst/>
          </a:prstGeom>
          <a:noFill/>
        </p:spPr>
        <p:txBody>
          <a:bodyPr wrap="square" lIns="0" rIns="0" tIns="0" bIns="0" anchor="t">
            <a:spAutoFit/>
          </a:bodyPr>
          <a:lstStyle/>
          <a:p>
            <a:pPr algn="l">
              <a:lnSpc>
                <a:spcPct val="110000"/>
              </a:lnSpc>
            </a:pPr>
            <a:r>
              <a:rPr sz="1600" b="1">
                <a:solidFill>
                  <a:srgbClr val="13213A"/>
                </a:solidFill>
                <a:latin typeface="Arial"/>
              </a:rPr>
              <a:t>Fyren</a:t>
            </a:r>
          </a:p>
        </p:txBody>
      </p:sp>
      <p:sp>
        <p:nvSpPr>
          <p:cNvPr id="25" name="TextBox 24"/>
          <p:cNvSpPr txBox="1"/>
          <p:nvPr/>
        </p:nvSpPr>
        <p:spPr>
          <a:xfrm>
            <a:off x="2880000" y="2772000"/>
            <a:ext cx="936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86</a:t>
            </a:r>
          </a:p>
        </p:txBody>
      </p:sp>
      <p:sp>
        <p:nvSpPr>
          <p:cNvPr id="26" name="Freeform 25"/>
          <p:cNvSpPr/>
          <p:nvPr/>
        </p:nvSpPr>
        <p:spPr>
          <a:xfrm>
            <a:off x="3996000" y="2700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27" name="Freeform 26"/>
          <p:cNvSpPr/>
          <p:nvPr/>
        </p:nvSpPr>
        <p:spPr>
          <a:xfrm>
            <a:off x="5148000" y="2700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28" name="Freeform 27"/>
          <p:cNvSpPr/>
          <p:nvPr/>
        </p:nvSpPr>
        <p:spPr>
          <a:xfrm>
            <a:off x="6300000" y="2700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29" name="Freeform 28"/>
          <p:cNvSpPr/>
          <p:nvPr/>
        </p:nvSpPr>
        <p:spPr>
          <a:xfrm>
            <a:off x="720000" y="3276000"/>
            <a:ext cx="2016000" cy="504000"/>
          </a:xfrm>
          <a:custGeom>
            <a:avLst/>
            <a:gdLst/>
            <a:ahLst/>
            <a:cxnLst/>
            <a:rect l="l" t="t" r="r" b="b"/>
            <a:pathLst>
              <a:path w="2016000" h="504000">
                <a:moveTo>
                  <a:pt x="0" y="0"/>
                </a:moveTo>
                <a:lnTo>
                  <a:pt x="1764000" y="0"/>
                </a:lnTo>
                <a:lnTo>
                  <a:pt x="1796892" y="2155"/>
                </a:lnTo>
                <a:lnTo>
                  <a:pt x="1829222" y="8586"/>
                </a:lnTo>
                <a:lnTo>
                  <a:pt x="1860436" y="19182"/>
                </a:lnTo>
                <a:lnTo>
                  <a:pt x="1890000" y="33761"/>
                </a:lnTo>
                <a:lnTo>
                  <a:pt x="1917407" y="52074"/>
                </a:lnTo>
                <a:lnTo>
                  <a:pt x="1942190" y="73809"/>
                </a:lnTo>
                <a:lnTo>
                  <a:pt x="1963925" y="98592"/>
                </a:lnTo>
                <a:lnTo>
                  <a:pt x="1982238" y="126000"/>
                </a:lnTo>
                <a:lnTo>
                  <a:pt x="1996817" y="155563"/>
                </a:lnTo>
                <a:lnTo>
                  <a:pt x="2007413" y="186777"/>
                </a:lnTo>
                <a:lnTo>
                  <a:pt x="2013844" y="219107"/>
                </a:lnTo>
                <a:lnTo>
                  <a:pt x="2016000" y="252000"/>
                </a:lnTo>
                <a:lnTo>
                  <a:pt x="2016000" y="252000"/>
                </a:lnTo>
                <a:lnTo>
                  <a:pt x="2013844" y="284892"/>
                </a:lnTo>
                <a:lnTo>
                  <a:pt x="2007413" y="317222"/>
                </a:lnTo>
                <a:lnTo>
                  <a:pt x="1996817" y="348436"/>
                </a:lnTo>
                <a:lnTo>
                  <a:pt x="1982238" y="378000"/>
                </a:lnTo>
                <a:lnTo>
                  <a:pt x="1963925" y="405407"/>
                </a:lnTo>
                <a:lnTo>
                  <a:pt x="1942190" y="430190"/>
                </a:lnTo>
                <a:lnTo>
                  <a:pt x="1917407" y="451925"/>
                </a:lnTo>
                <a:lnTo>
                  <a:pt x="1890000" y="470238"/>
                </a:lnTo>
                <a:lnTo>
                  <a:pt x="1860436" y="484817"/>
                </a:lnTo>
                <a:lnTo>
                  <a:pt x="1829222" y="495413"/>
                </a:lnTo>
                <a:lnTo>
                  <a:pt x="1796892" y="501844"/>
                </a:lnTo>
                <a:lnTo>
                  <a:pt x="1764000" y="504000"/>
                </a:lnTo>
                <a:lnTo>
                  <a:pt x="0" y="504000"/>
                </a:lnTo>
                <a:close/>
              </a:path>
            </a:pathLst>
          </a:custGeom>
          <a:solidFill>
            <a:srgbClr val="A9DCD3"/>
          </a:solidFill>
          <a:ln>
            <a:noFill/>
          </a:ln>
        </p:spPr>
        <p:txBody>
          <a:bodyPr rtlCol="0" anchor="ctr"/>
          <a:lstStyle/>
          <a:p>
            <a:pPr algn="ctr"/>
          </a:p>
        </p:txBody>
      </p:sp>
      <p:pic>
        <p:nvPicPr>
          <p:cNvPr id="30" name="Picture 29" descr="symboler-ankare.png"/>
          <p:cNvPicPr>
            <a:picLocks noChangeAspect="1"/>
          </p:cNvPicPr>
          <p:nvPr/>
        </p:nvPicPr>
        <p:blipFill>
          <a:blip r:embed="rId5"/>
          <a:stretch>
            <a:fillRect/>
          </a:stretch>
        </p:blipFill>
        <p:spPr>
          <a:xfrm>
            <a:off x="792000" y="3330000"/>
            <a:ext cx="396000" cy="396000"/>
          </a:xfrm>
          <a:prstGeom prst="rect">
            <a:avLst/>
          </a:prstGeom>
        </p:spPr>
      </p:pic>
      <p:sp>
        <p:nvSpPr>
          <p:cNvPr id="31" name="TextBox 30"/>
          <p:cNvSpPr txBox="1"/>
          <p:nvPr/>
        </p:nvSpPr>
        <p:spPr>
          <a:xfrm>
            <a:off x="1260000" y="3384000"/>
            <a:ext cx="1440000" cy="288000"/>
          </a:xfrm>
          <a:prstGeom prst="rect">
            <a:avLst/>
          </a:prstGeom>
          <a:noFill/>
        </p:spPr>
        <p:txBody>
          <a:bodyPr wrap="square" lIns="0" rIns="0" tIns="0" bIns="0" anchor="t">
            <a:spAutoFit/>
          </a:bodyPr>
          <a:lstStyle/>
          <a:p>
            <a:pPr algn="l">
              <a:lnSpc>
                <a:spcPct val="110000"/>
              </a:lnSpc>
            </a:pPr>
            <a:r>
              <a:rPr sz="1600" b="1">
                <a:solidFill>
                  <a:srgbClr val="13213A"/>
                </a:solidFill>
                <a:latin typeface="Arial"/>
              </a:rPr>
              <a:t>Ankaret</a:t>
            </a:r>
          </a:p>
        </p:txBody>
      </p:sp>
      <p:sp>
        <p:nvSpPr>
          <p:cNvPr id="32" name="TextBox 31"/>
          <p:cNvSpPr txBox="1"/>
          <p:nvPr/>
        </p:nvSpPr>
        <p:spPr>
          <a:xfrm>
            <a:off x="2880000" y="3384000"/>
            <a:ext cx="936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56</a:t>
            </a:r>
          </a:p>
        </p:txBody>
      </p:sp>
      <p:sp>
        <p:nvSpPr>
          <p:cNvPr id="33" name="Freeform 32"/>
          <p:cNvSpPr/>
          <p:nvPr/>
        </p:nvSpPr>
        <p:spPr>
          <a:xfrm>
            <a:off x="3996000" y="3312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34" name="Freeform 33"/>
          <p:cNvSpPr/>
          <p:nvPr/>
        </p:nvSpPr>
        <p:spPr>
          <a:xfrm>
            <a:off x="5148000" y="3312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35" name="Freeform 34"/>
          <p:cNvSpPr/>
          <p:nvPr/>
        </p:nvSpPr>
        <p:spPr>
          <a:xfrm>
            <a:off x="6300000" y="3312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36" name="Freeform 35"/>
          <p:cNvSpPr/>
          <p:nvPr/>
        </p:nvSpPr>
        <p:spPr>
          <a:xfrm>
            <a:off x="720000" y="3888000"/>
            <a:ext cx="2016000" cy="504000"/>
          </a:xfrm>
          <a:custGeom>
            <a:avLst/>
            <a:gdLst/>
            <a:ahLst/>
            <a:cxnLst/>
            <a:rect l="l" t="t" r="r" b="b"/>
            <a:pathLst>
              <a:path w="2016000" h="504000">
                <a:moveTo>
                  <a:pt x="0" y="0"/>
                </a:moveTo>
                <a:lnTo>
                  <a:pt x="1764000" y="0"/>
                </a:lnTo>
                <a:lnTo>
                  <a:pt x="1796892" y="2155"/>
                </a:lnTo>
                <a:lnTo>
                  <a:pt x="1829222" y="8586"/>
                </a:lnTo>
                <a:lnTo>
                  <a:pt x="1860436" y="19182"/>
                </a:lnTo>
                <a:lnTo>
                  <a:pt x="1890000" y="33761"/>
                </a:lnTo>
                <a:lnTo>
                  <a:pt x="1917407" y="52074"/>
                </a:lnTo>
                <a:lnTo>
                  <a:pt x="1942190" y="73809"/>
                </a:lnTo>
                <a:lnTo>
                  <a:pt x="1963925" y="98592"/>
                </a:lnTo>
                <a:lnTo>
                  <a:pt x="1982238" y="126000"/>
                </a:lnTo>
                <a:lnTo>
                  <a:pt x="1996817" y="155563"/>
                </a:lnTo>
                <a:lnTo>
                  <a:pt x="2007413" y="186777"/>
                </a:lnTo>
                <a:lnTo>
                  <a:pt x="2013844" y="219107"/>
                </a:lnTo>
                <a:lnTo>
                  <a:pt x="2016000" y="252000"/>
                </a:lnTo>
                <a:lnTo>
                  <a:pt x="2016000" y="252000"/>
                </a:lnTo>
                <a:lnTo>
                  <a:pt x="2013844" y="284892"/>
                </a:lnTo>
                <a:lnTo>
                  <a:pt x="2007413" y="317222"/>
                </a:lnTo>
                <a:lnTo>
                  <a:pt x="1996817" y="348436"/>
                </a:lnTo>
                <a:lnTo>
                  <a:pt x="1982238" y="378000"/>
                </a:lnTo>
                <a:lnTo>
                  <a:pt x="1963925" y="405407"/>
                </a:lnTo>
                <a:lnTo>
                  <a:pt x="1942190" y="430190"/>
                </a:lnTo>
                <a:lnTo>
                  <a:pt x="1917407" y="451925"/>
                </a:lnTo>
                <a:lnTo>
                  <a:pt x="1890000" y="470238"/>
                </a:lnTo>
                <a:lnTo>
                  <a:pt x="1860436" y="484817"/>
                </a:lnTo>
                <a:lnTo>
                  <a:pt x="1829222" y="495413"/>
                </a:lnTo>
                <a:lnTo>
                  <a:pt x="1796892" y="501844"/>
                </a:lnTo>
                <a:lnTo>
                  <a:pt x="1764000" y="504000"/>
                </a:lnTo>
                <a:lnTo>
                  <a:pt x="0" y="504000"/>
                </a:lnTo>
                <a:close/>
              </a:path>
            </a:pathLst>
          </a:custGeom>
          <a:solidFill>
            <a:srgbClr val="57295D"/>
          </a:solidFill>
          <a:ln>
            <a:noFill/>
          </a:ln>
        </p:spPr>
        <p:txBody>
          <a:bodyPr rtlCol="0" anchor="ctr"/>
          <a:lstStyle/>
          <a:p>
            <a:pPr algn="ctr"/>
          </a:p>
        </p:txBody>
      </p:sp>
      <p:pic>
        <p:nvPicPr>
          <p:cNvPr id="37" name="Picture 36" descr="symboler-fackla.png"/>
          <p:cNvPicPr>
            <a:picLocks noChangeAspect="1"/>
          </p:cNvPicPr>
          <p:nvPr/>
        </p:nvPicPr>
        <p:blipFill>
          <a:blip r:embed="rId6"/>
          <a:stretch>
            <a:fillRect/>
          </a:stretch>
        </p:blipFill>
        <p:spPr>
          <a:xfrm>
            <a:off x="792000" y="3942000"/>
            <a:ext cx="396000" cy="396000"/>
          </a:xfrm>
          <a:prstGeom prst="rect">
            <a:avLst/>
          </a:prstGeom>
        </p:spPr>
      </p:pic>
      <p:sp>
        <p:nvSpPr>
          <p:cNvPr id="38" name="TextBox 37"/>
          <p:cNvSpPr txBox="1"/>
          <p:nvPr/>
        </p:nvSpPr>
        <p:spPr>
          <a:xfrm>
            <a:off x="1260000" y="3996000"/>
            <a:ext cx="1440000" cy="288000"/>
          </a:xfrm>
          <a:prstGeom prst="rect">
            <a:avLst/>
          </a:prstGeom>
          <a:noFill/>
        </p:spPr>
        <p:txBody>
          <a:bodyPr wrap="square" lIns="0" rIns="0" tIns="0" bIns="0" anchor="t">
            <a:spAutoFit/>
          </a:bodyPr>
          <a:lstStyle/>
          <a:p>
            <a:pPr algn="l">
              <a:lnSpc>
                <a:spcPct val="110000"/>
              </a:lnSpc>
            </a:pPr>
            <a:r>
              <a:rPr sz="1600" b="1">
                <a:solidFill>
                  <a:srgbClr val="FFFFFF"/>
                </a:solidFill>
                <a:latin typeface="Arial"/>
              </a:rPr>
              <a:t>Facklan</a:t>
            </a:r>
          </a:p>
        </p:txBody>
      </p:sp>
      <p:sp>
        <p:nvSpPr>
          <p:cNvPr id="39" name="TextBox 38"/>
          <p:cNvSpPr txBox="1"/>
          <p:nvPr/>
        </p:nvSpPr>
        <p:spPr>
          <a:xfrm>
            <a:off x="2880000" y="3996000"/>
            <a:ext cx="936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40</a:t>
            </a:r>
          </a:p>
        </p:txBody>
      </p:sp>
      <p:sp>
        <p:nvSpPr>
          <p:cNvPr id="40" name="Freeform 39"/>
          <p:cNvSpPr/>
          <p:nvPr/>
        </p:nvSpPr>
        <p:spPr>
          <a:xfrm>
            <a:off x="3996000" y="3924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41" name="Freeform 40"/>
          <p:cNvSpPr/>
          <p:nvPr/>
        </p:nvSpPr>
        <p:spPr>
          <a:xfrm>
            <a:off x="5148000" y="3924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42" name="Freeform 41"/>
          <p:cNvSpPr/>
          <p:nvPr/>
        </p:nvSpPr>
        <p:spPr>
          <a:xfrm>
            <a:off x="6300000" y="3924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43" name="Freeform 42"/>
          <p:cNvSpPr/>
          <p:nvPr/>
        </p:nvSpPr>
        <p:spPr>
          <a:xfrm>
            <a:off x="720000" y="4500000"/>
            <a:ext cx="2016000" cy="504000"/>
          </a:xfrm>
          <a:custGeom>
            <a:avLst/>
            <a:gdLst/>
            <a:ahLst/>
            <a:cxnLst/>
            <a:rect l="l" t="t" r="r" b="b"/>
            <a:pathLst>
              <a:path w="2016000" h="504000">
                <a:moveTo>
                  <a:pt x="0" y="0"/>
                </a:moveTo>
                <a:lnTo>
                  <a:pt x="1764000" y="0"/>
                </a:lnTo>
                <a:lnTo>
                  <a:pt x="1796892" y="2155"/>
                </a:lnTo>
                <a:lnTo>
                  <a:pt x="1829222" y="8586"/>
                </a:lnTo>
                <a:lnTo>
                  <a:pt x="1860436" y="19182"/>
                </a:lnTo>
                <a:lnTo>
                  <a:pt x="1890000" y="33761"/>
                </a:lnTo>
                <a:lnTo>
                  <a:pt x="1917407" y="52074"/>
                </a:lnTo>
                <a:lnTo>
                  <a:pt x="1942190" y="73809"/>
                </a:lnTo>
                <a:lnTo>
                  <a:pt x="1963925" y="98592"/>
                </a:lnTo>
                <a:lnTo>
                  <a:pt x="1982238" y="126000"/>
                </a:lnTo>
                <a:lnTo>
                  <a:pt x="1996817" y="155563"/>
                </a:lnTo>
                <a:lnTo>
                  <a:pt x="2007413" y="186777"/>
                </a:lnTo>
                <a:lnTo>
                  <a:pt x="2013844" y="219107"/>
                </a:lnTo>
                <a:lnTo>
                  <a:pt x="2016000" y="252000"/>
                </a:lnTo>
                <a:lnTo>
                  <a:pt x="2016000" y="252000"/>
                </a:lnTo>
                <a:lnTo>
                  <a:pt x="2013844" y="284892"/>
                </a:lnTo>
                <a:lnTo>
                  <a:pt x="2007413" y="317222"/>
                </a:lnTo>
                <a:lnTo>
                  <a:pt x="1996817" y="348436"/>
                </a:lnTo>
                <a:lnTo>
                  <a:pt x="1982238" y="378000"/>
                </a:lnTo>
                <a:lnTo>
                  <a:pt x="1963925" y="405407"/>
                </a:lnTo>
                <a:lnTo>
                  <a:pt x="1942190" y="430190"/>
                </a:lnTo>
                <a:lnTo>
                  <a:pt x="1917407" y="451925"/>
                </a:lnTo>
                <a:lnTo>
                  <a:pt x="1890000" y="470238"/>
                </a:lnTo>
                <a:lnTo>
                  <a:pt x="1860436" y="484817"/>
                </a:lnTo>
                <a:lnTo>
                  <a:pt x="1829222" y="495413"/>
                </a:lnTo>
                <a:lnTo>
                  <a:pt x="1796892" y="501844"/>
                </a:lnTo>
                <a:lnTo>
                  <a:pt x="1764000" y="504000"/>
                </a:lnTo>
                <a:lnTo>
                  <a:pt x="0" y="504000"/>
                </a:lnTo>
                <a:close/>
              </a:path>
            </a:pathLst>
          </a:custGeom>
          <a:solidFill>
            <a:srgbClr val="744F33"/>
          </a:solidFill>
          <a:ln>
            <a:noFill/>
          </a:ln>
        </p:spPr>
        <p:txBody>
          <a:bodyPr rtlCol="0" anchor="ctr"/>
          <a:lstStyle/>
          <a:p>
            <a:pPr algn="ctr"/>
          </a:p>
        </p:txBody>
      </p:sp>
      <p:pic>
        <p:nvPicPr>
          <p:cNvPr id="44" name="Picture 43" descr="symboler-ek.png"/>
          <p:cNvPicPr>
            <a:picLocks noChangeAspect="1"/>
          </p:cNvPicPr>
          <p:nvPr/>
        </p:nvPicPr>
        <p:blipFill>
          <a:blip r:embed="rId7"/>
          <a:stretch>
            <a:fillRect/>
          </a:stretch>
        </p:blipFill>
        <p:spPr>
          <a:xfrm>
            <a:off x="792000" y="4554000"/>
            <a:ext cx="396000" cy="396000"/>
          </a:xfrm>
          <a:prstGeom prst="rect">
            <a:avLst/>
          </a:prstGeom>
        </p:spPr>
      </p:pic>
      <p:sp>
        <p:nvSpPr>
          <p:cNvPr id="45" name="TextBox 44"/>
          <p:cNvSpPr txBox="1"/>
          <p:nvPr/>
        </p:nvSpPr>
        <p:spPr>
          <a:xfrm>
            <a:off x="1260000" y="4608000"/>
            <a:ext cx="1440000" cy="288000"/>
          </a:xfrm>
          <a:prstGeom prst="rect">
            <a:avLst/>
          </a:prstGeom>
          <a:noFill/>
        </p:spPr>
        <p:txBody>
          <a:bodyPr wrap="square" lIns="0" rIns="0" tIns="0" bIns="0" anchor="t">
            <a:spAutoFit/>
          </a:bodyPr>
          <a:lstStyle/>
          <a:p>
            <a:pPr algn="l">
              <a:lnSpc>
                <a:spcPct val="110000"/>
              </a:lnSpc>
            </a:pPr>
            <a:r>
              <a:rPr sz="1600" b="1">
                <a:solidFill>
                  <a:srgbClr val="FFFFFF"/>
                </a:solidFill>
                <a:latin typeface="Arial"/>
              </a:rPr>
              <a:t>Eken</a:t>
            </a:r>
          </a:p>
        </p:txBody>
      </p:sp>
      <p:sp>
        <p:nvSpPr>
          <p:cNvPr id="46" name="TextBox 45"/>
          <p:cNvSpPr txBox="1"/>
          <p:nvPr/>
        </p:nvSpPr>
        <p:spPr>
          <a:xfrm>
            <a:off x="2880000" y="4608000"/>
            <a:ext cx="936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33</a:t>
            </a:r>
          </a:p>
        </p:txBody>
      </p:sp>
      <p:sp>
        <p:nvSpPr>
          <p:cNvPr id="47" name="Freeform 46"/>
          <p:cNvSpPr/>
          <p:nvPr/>
        </p:nvSpPr>
        <p:spPr>
          <a:xfrm>
            <a:off x="3996000" y="4536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48" name="Freeform 47"/>
          <p:cNvSpPr/>
          <p:nvPr/>
        </p:nvSpPr>
        <p:spPr>
          <a:xfrm>
            <a:off x="5148000" y="4536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49" name="Freeform 48"/>
          <p:cNvSpPr/>
          <p:nvPr/>
        </p:nvSpPr>
        <p:spPr>
          <a:xfrm>
            <a:off x="6300000" y="4536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50" name="Freeform 49"/>
          <p:cNvSpPr/>
          <p:nvPr/>
        </p:nvSpPr>
        <p:spPr>
          <a:xfrm>
            <a:off x="720000" y="5112000"/>
            <a:ext cx="2016000" cy="504000"/>
          </a:xfrm>
          <a:custGeom>
            <a:avLst/>
            <a:gdLst/>
            <a:ahLst/>
            <a:cxnLst/>
            <a:rect l="l" t="t" r="r" b="b"/>
            <a:pathLst>
              <a:path w="2016000" h="504000">
                <a:moveTo>
                  <a:pt x="0" y="0"/>
                </a:moveTo>
                <a:lnTo>
                  <a:pt x="1764000" y="0"/>
                </a:lnTo>
                <a:lnTo>
                  <a:pt x="1796892" y="2155"/>
                </a:lnTo>
                <a:lnTo>
                  <a:pt x="1829222" y="8586"/>
                </a:lnTo>
                <a:lnTo>
                  <a:pt x="1860436" y="19182"/>
                </a:lnTo>
                <a:lnTo>
                  <a:pt x="1890000" y="33761"/>
                </a:lnTo>
                <a:lnTo>
                  <a:pt x="1917407" y="52074"/>
                </a:lnTo>
                <a:lnTo>
                  <a:pt x="1942190" y="73809"/>
                </a:lnTo>
                <a:lnTo>
                  <a:pt x="1963925" y="98592"/>
                </a:lnTo>
                <a:lnTo>
                  <a:pt x="1982238" y="126000"/>
                </a:lnTo>
                <a:lnTo>
                  <a:pt x="1996817" y="155563"/>
                </a:lnTo>
                <a:lnTo>
                  <a:pt x="2007413" y="186777"/>
                </a:lnTo>
                <a:lnTo>
                  <a:pt x="2013844" y="219107"/>
                </a:lnTo>
                <a:lnTo>
                  <a:pt x="2016000" y="252000"/>
                </a:lnTo>
                <a:lnTo>
                  <a:pt x="2016000" y="252000"/>
                </a:lnTo>
                <a:lnTo>
                  <a:pt x="2013844" y="284892"/>
                </a:lnTo>
                <a:lnTo>
                  <a:pt x="2007413" y="317222"/>
                </a:lnTo>
                <a:lnTo>
                  <a:pt x="1996817" y="348436"/>
                </a:lnTo>
                <a:lnTo>
                  <a:pt x="1982238" y="378000"/>
                </a:lnTo>
                <a:lnTo>
                  <a:pt x="1963925" y="405407"/>
                </a:lnTo>
                <a:lnTo>
                  <a:pt x="1942190" y="430190"/>
                </a:lnTo>
                <a:lnTo>
                  <a:pt x="1917407" y="451925"/>
                </a:lnTo>
                <a:lnTo>
                  <a:pt x="1890000" y="470238"/>
                </a:lnTo>
                <a:lnTo>
                  <a:pt x="1860436" y="484817"/>
                </a:lnTo>
                <a:lnTo>
                  <a:pt x="1829222" y="495413"/>
                </a:lnTo>
                <a:lnTo>
                  <a:pt x="1796892" y="501844"/>
                </a:lnTo>
                <a:lnTo>
                  <a:pt x="1764000" y="504000"/>
                </a:lnTo>
                <a:lnTo>
                  <a:pt x="0" y="504000"/>
                </a:lnTo>
                <a:close/>
              </a:path>
            </a:pathLst>
          </a:custGeom>
          <a:solidFill>
            <a:srgbClr val="9B8ACA"/>
          </a:solidFill>
          <a:ln>
            <a:noFill/>
          </a:ln>
        </p:spPr>
        <p:txBody>
          <a:bodyPr rtlCol="0" anchor="ctr"/>
          <a:lstStyle/>
          <a:p>
            <a:pPr algn="ctr"/>
          </a:p>
        </p:txBody>
      </p:sp>
      <p:pic>
        <p:nvPicPr>
          <p:cNvPr id="51" name="Picture 50" descr="symboler-humla.png"/>
          <p:cNvPicPr>
            <a:picLocks noChangeAspect="1"/>
          </p:cNvPicPr>
          <p:nvPr/>
        </p:nvPicPr>
        <p:blipFill>
          <a:blip r:embed="rId8"/>
          <a:stretch>
            <a:fillRect/>
          </a:stretch>
        </p:blipFill>
        <p:spPr>
          <a:xfrm>
            <a:off x="792000" y="5166000"/>
            <a:ext cx="396000" cy="396000"/>
          </a:xfrm>
          <a:prstGeom prst="rect">
            <a:avLst/>
          </a:prstGeom>
        </p:spPr>
      </p:pic>
      <p:sp>
        <p:nvSpPr>
          <p:cNvPr id="52" name="TextBox 51"/>
          <p:cNvSpPr txBox="1"/>
          <p:nvPr/>
        </p:nvSpPr>
        <p:spPr>
          <a:xfrm>
            <a:off x="1260000" y="5220000"/>
            <a:ext cx="1440000" cy="288000"/>
          </a:xfrm>
          <a:prstGeom prst="rect">
            <a:avLst/>
          </a:prstGeom>
          <a:noFill/>
        </p:spPr>
        <p:txBody>
          <a:bodyPr wrap="square" lIns="0" rIns="0" tIns="0" bIns="0" anchor="t">
            <a:spAutoFit/>
          </a:bodyPr>
          <a:lstStyle/>
          <a:p>
            <a:pPr algn="l">
              <a:lnSpc>
                <a:spcPct val="110000"/>
              </a:lnSpc>
            </a:pPr>
            <a:r>
              <a:rPr sz="1600" b="1">
                <a:solidFill>
                  <a:srgbClr val="13213A"/>
                </a:solidFill>
                <a:latin typeface="Arial"/>
              </a:rPr>
              <a:t>Humlan</a:t>
            </a:r>
          </a:p>
        </p:txBody>
      </p:sp>
      <p:sp>
        <p:nvSpPr>
          <p:cNvPr id="53" name="TextBox 52"/>
          <p:cNvSpPr txBox="1"/>
          <p:nvPr/>
        </p:nvSpPr>
        <p:spPr>
          <a:xfrm>
            <a:off x="2880000" y="5220000"/>
            <a:ext cx="936000" cy="288000"/>
          </a:xfrm>
          <a:prstGeom prst="rect">
            <a:avLst/>
          </a:prstGeom>
          <a:noFill/>
        </p:spPr>
        <p:txBody>
          <a:bodyPr wrap="square" lIns="0" rIns="0" tIns="0" bIns="0" anchor="t">
            <a:spAutoFit/>
          </a:bodyPr>
          <a:lstStyle/>
          <a:p>
            <a:pPr algn="ctr">
              <a:lnSpc>
                <a:spcPct val="110000"/>
              </a:lnSpc>
            </a:pPr>
            <a:r>
              <a:rPr sz="1600" b="1">
                <a:solidFill>
                  <a:srgbClr val="13213A"/>
                </a:solidFill>
                <a:latin typeface="Arial"/>
              </a:rPr>
              <a:t>33</a:t>
            </a:r>
          </a:p>
        </p:txBody>
      </p:sp>
      <p:sp>
        <p:nvSpPr>
          <p:cNvPr id="54" name="Freeform 53"/>
          <p:cNvSpPr/>
          <p:nvPr/>
        </p:nvSpPr>
        <p:spPr>
          <a:xfrm>
            <a:off x="3996000" y="5148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55" name="Freeform 54"/>
          <p:cNvSpPr/>
          <p:nvPr/>
        </p:nvSpPr>
        <p:spPr>
          <a:xfrm>
            <a:off x="5148000" y="5148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56" name="Freeform 55"/>
          <p:cNvSpPr/>
          <p:nvPr/>
        </p:nvSpPr>
        <p:spPr>
          <a:xfrm>
            <a:off x="6300000" y="5148000"/>
            <a:ext cx="864000" cy="432000"/>
          </a:xfrm>
          <a:custGeom>
            <a:avLst/>
            <a:gdLst/>
            <a:ahLst/>
            <a:cxnLst/>
            <a:rect l="l" t="t" r="r" b="b"/>
            <a:pathLst>
              <a:path w="864000" h="432000">
                <a:moveTo>
                  <a:pt x="0" y="0"/>
                </a:moveTo>
                <a:lnTo>
                  <a:pt x="648000" y="0"/>
                </a:lnTo>
                <a:lnTo>
                  <a:pt x="676193" y="1847"/>
                </a:lnTo>
                <a:lnTo>
                  <a:pt x="703904" y="7360"/>
                </a:lnTo>
                <a:lnTo>
                  <a:pt x="730659" y="16442"/>
                </a:lnTo>
                <a:lnTo>
                  <a:pt x="756000" y="28938"/>
                </a:lnTo>
                <a:lnTo>
                  <a:pt x="779492" y="44635"/>
                </a:lnTo>
                <a:lnTo>
                  <a:pt x="800735" y="63264"/>
                </a:lnTo>
                <a:lnTo>
                  <a:pt x="819364" y="84507"/>
                </a:lnTo>
                <a:lnTo>
                  <a:pt x="835061" y="108000"/>
                </a:lnTo>
                <a:lnTo>
                  <a:pt x="847557" y="133340"/>
                </a:lnTo>
                <a:lnTo>
                  <a:pt x="856639" y="160095"/>
                </a:lnTo>
                <a:lnTo>
                  <a:pt x="862152" y="187806"/>
                </a:lnTo>
                <a:lnTo>
                  <a:pt x="864000" y="216000"/>
                </a:lnTo>
                <a:lnTo>
                  <a:pt x="864000" y="216000"/>
                </a:lnTo>
                <a:lnTo>
                  <a:pt x="862152" y="244193"/>
                </a:lnTo>
                <a:lnTo>
                  <a:pt x="856639" y="271904"/>
                </a:lnTo>
                <a:lnTo>
                  <a:pt x="847557" y="298659"/>
                </a:lnTo>
                <a:lnTo>
                  <a:pt x="835061" y="324000"/>
                </a:lnTo>
                <a:lnTo>
                  <a:pt x="819364" y="347492"/>
                </a:lnTo>
                <a:lnTo>
                  <a:pt x="800735" y="368735"/>
                </a:lnTo>
                <a:lnTo>
                  <a:pt x="779492" y="387364"/>
                </a:lnTo>
                <a:lnTo>
                  <a:pt x="756000" y="403061"/>
                </a:lnTo>
                <a:lnTo>
                  <a:pt x="730659" y="415557"/>
                </a:lnTo>
                <a:lnTo>
                  <a:pt x="703904" y="424639"/>
                </a:lnTo>
                <a:lnTo>
                  <a:pt x="676193" y="430152"/>
                </a:lnTo>
                <a:lnTo>
                  <a:pt x="648000" y="432000"/>
                </a:lnTo>
                <a:lnTo>
                  <a:pt x="0" y="432000"/>
                </a:lnTo>
                <a:close/>
              </a:path>
            </a:pathLst>
          </a:custGeom>
          <a:solidFill>
            <a:srgbClr val="FFFFFF"/>
          </a:solidFill>
          <a:ln w="12700">
            <a:solidFill>
              <a:srgbClr val="C7CFDB"/>
            </a:solidFill>
          </a:ln>
        </p:spPr>
        <p:txBody>
          <a:bodyPr rtlCol="0" anchor="ctr"/>
          <a:lstStyle/>
          <a:p>
            <a:pPr algn="ctr"/>
          </a:p>
        </p:txBody>
      </p:sp>
      <p:sp>
        <p:nvSpPr>
          <p:cNvPr id="57" name="Freeform 56"/>
          <p:cNvSpPr/>
          <p:nvPr/>
        </p:nvSpPr>
        <p:spPr>
          <a:xfrm>
            <a:off x="7632000" y="1728000"/>
            <a:ext cx="3456000" cy="3960000"/>
          </a:xfrm>
          <a:custGeom>
            <a:avLst/>
            <a:gdLst/>
            <a:ahLst/>
            <a:cxnLst/>
            <a:rect l="l" t="t" r="r" b="b"/>
            <a:pathLst>
              <a:path w="3456000" h="3960000">
                <a:moveTo>
                  <a:pt x="0" y="0"/>
                </a:moveTo>
                <a:lnTo>
                  <a:pt x="2736000" y="0"/>
                </a:lnTo>
                <a:lnTo>
                  <a:pt x="2829978" y="6159"/>
                </a:lnTo>
                <a:lnTo>
                  <a:pt x="2922349" y="24533"/>
                </a:lnTo>
                <a:lnTo>
                  <a:pt x="3011532" y="54806"/>
                </a:lnTo>
                <a:lnTo>
                  <a:pt x="3096000" y="96461"/>
                </a:lnTo>
                <a:lnTo>
                  <a:pt x="3174308" y="148785"/>
                </a:lnTo>
                <a:lnTo>
                  <a:pt x="3245116" y="210883"/>
                </a:lnTo>
                <a:lnTo>
                  <a:pt x="3307214" y="281691"/>
                </a:lnTo>
                <a:lnTo>
                  <a:pt x="3359538" y="360000"/>
                </a:lnTo>
                <a:lnTo>
                  <a:pt x="3401193" y="444467"/>
                </a:lnTo>
                <a:lnTo>
                  <a:pt x="3431466" y="533650"/>
                </a:lnTo>
                <a:lnTo>
                  <a:pt x="3449840" y="626021"/>
                </a:lnTo>
                <a:lnTo>
                  <a:pt x="3456000" y="720000"/>
                </a:lnTo>
                <a:lnTo>
                  <a:pt x="3456000" y="3240000"/>
                </a:lnTo>
                <a:lnTo>
                  <a:pt x="3449840" y="3333978"/>
                </a:lnTo>
                <a:lnTo>
                  <a:pt x="3431466" y="3426349"/>
                </a:lnTo>
                <a:lnTo>
                  <a:pt x="3401193" y="3515532"/>
                </a:lnTo>
                <a:lnTo>
                  <a:pt x="3359538" y="3600000"/>
                </a:lnTo>
                <a:lnTo>
                  <a:pt x="3307214" y="3678308"/>
                </a:lnTo>
                <a:lnTo>
                  <a:pt x="3245116" y="3749116"/>
                </a:lnTo>
                <a:lnTo>
                  <a:pt x="3174308" y="3811214"/>
                </a:lnTo>
                <a:lnTo>
                  <a:pt x="3096000" y="3863538"/>
                </a:lnTo>
                <a:lnTo>
                  <a:pt x="3011532" y="3905193"/>
                </a:lnTo>
                <a:lnTo>
                  <a:pt x="2922349" y="3935466"/>
                </a:lnTo>
                <a:lnTo>
                  <a:pt x="2829978" y="3953840"/>
                </a:lnTo>
                <a:lnTo>
                  <a:pt x="2736000" y="3960000"/>
                </a:lnTo>
                <a:lnTo>
                  <a:pt x="0" y="3960000"/>
                </a:lnTo>
                <a:close/>
              </a:path>
            </a:pathLst>
          </a:custGeom>
          <a:solidFill>
            <a:srgbClr val="13213A"/>
          </a:solidFill>
          <a:ln>
            <a:noFill/>
          </a:ln>
        </p:spPr>
        <p:txBody>
          <a:bodyPr rtlCol="0" anchor="ctr"/>
          <a:lstStyle/>
          <a:p>
            <a:pPr algn="ctr"/>
          </a:p>
        </p:txBody>
      </p:sp>
      <p:sp>
        <p:nvSpPr>
          <p:cNvPr id="58" name="Freeform 57"/>
          <p:cNvSpPr/>
          <p:nvPr/>
        </p:nvSpPr>
        <p:spPr>
          <a:xfrm>
            <a:off x="7632000" y="546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59" name="TextBox 58"/>
          <p:cNvSpPr txBox="1"/>
          <p:nvPr/>
        </p:nvSpPr>
        <p:spPr>
          <a:xfrm>
            <a:off x="7632000" y="2016000"/>
            <a:ext cx="3312000" cy="504000"/>
          </a:xfrm>
          <a:prstGeom prst="rect">
            <a:avLst/>
          </a:prstGeom>
          <a:noFill/>
        </p:spPr>
        <p:txBody>
          <a:bodyPr wrap="square" lIns="0" rIns="0" tIns="0" bIns="0" anchor="t">
            <a:spAutoFit/>
          </a:bodyPr>
          <a:lstStyle/>
          <a:p>
            <a:pPr algn="ctr">
              <a:lnSpc>
                <a:spcPct val="110000"/>
              </a:lnSpc>
            </a:pPr>
            <a:r>
              <a:rPr sz="3400" b="1">
                <a:solidFill>
                  <a:srgbClr val="FFFFFF"/>
                </a:solidFill>
                <a:latin typeface="Arial"/>
              </a:rPr>
              <a:t>Nej:</a:t>
            </a:r>
          </a:p>
        </p:txBody>
      </p:sp>
      <p:sp>
        <p:nvSpPr>
          <p:cNvPr id="60" name="Freeform 59"/>
          <p:cNvSpPr/>
          <p:nvPr/>
        </p:nvSpPr>
        <p:spPr>
          <a:xfrm>
            <a:off x="7992000" y="2664000"/>
            <a:ext cx="2592000" cy="1224000"/>
          </a:xfrm>
          <a:custGeom>
            <a:avLst/>
            <a:gdLst/>
            <a:ahLst/>
            <a:cxnLst/>
            <a:rect l="l" t="t" r="r" b="b"/>
            <a:pathLst>
              <a:path w="2592000" h="1224000">
                <a:moveTo>
                  <a:pt x="0" y="0"/>
                </a:moveTo>
                <a:lnTo>
                  <a:pt x="2088000" y="0"/>
                </a:lnTo>
                <a:lnTo>
                  <a:pt x="2153785" y="4311"/>
                </a:lnTo>
                <a:lnTo>
                  <a:pt x="2218444" y="17173"/>
                </a:lnTo>
                <a:lnTo>
                  <a:pt x="2280872" y="38364"/>
                </a:lnTo>
                <a:lnTo>
                  <a:pt x="2340000" y="67523"/>
                </a:lnTo>
                <a:lnTo>
                  <a:pt x="2394815" y="104149"/>
                </a:lnTo>
                <a:lnTo>
                  <a:pt x="2444381" y="147618"/>
                </a:lnTo>
                <a:lnTo>
                  <a:pt x="2487850" y="197184"/>
                </a:lnTo>
                <a:lnTo>
                  <a:pt x="2524476" y="252000"/>
                </a:lnTo>
                <a:lnTo>
                  <a:pt x="2553635" y="311127"/>
                </a:lnTo>
                <a:lnTo>
                  <a:pt x="2574826" y="373555"/>
                </a:lnTo>
                <a:lnTo>
                  <a:pt x="2587688" y="438214"/>
                </a:lnTo>
                <a:lnTo>
                  <a:pt x="2592000" y="504000"/>
                </a:lnTo>
                <a:lnTo>
                  <a:pt x="2592000" y="720000"/>
                </a:lnTo>
                <a:lnTo>
                  <a:pt x="2587688" y="785785"/>
                </a:lnTo>
                <a:lnTo>
                  <a:pt x="2574826" y="850444"/>
                </a:lnTo>
                <a:lnTo>
                  <a:pt x="2553635" y="912872"/>
                </a:lnTo>
                <a:lnTo>
                  <a:pt x="2524476" y="972000"/>
                </a:lnTo>
                <a:lnTo>
                  <a:pt x="2487850" y="1026815"/>
                </a:lnTo>
                <a:lnTo>
                  <a:pt x="2444381" y="1076381"/>
                </a:lnTo>
                <a:lnTo>
                  <a:pt x="2394815" y="1119850"/>
                </a:lnTo>
                <a:lnTo>
                  <a:pt x="2340000" y="1156476"/>
                </a:lnTo>
                <a:lnTo>
                  <a:pt x="2280872" y="1185635"/>
                </a:lnTo>
                <a:lnTo>
                  <a:pt x="2218444" y="1206826"/>
                </a:lnTo>
                <a:lnTo>
                  <a:pt x="2153785" y="1219688"/>
                </a:lnTo>
                <a:lnTo>
                  <a:pt x="2088000" y="1224000"/>
                </a:lnTo>
                <a:lnTo>
                  <a:pt x="0" y="1224000"/>
                </a:lnTo>
                <a:close/>
              </a:path>
            </a:pathLst>
          </a:custGeom>
          <a:solidFill>
            <a:srgbClr val="FFFFFF"/>
          </a:solidFill>
          <a:ln>
            <a:noFill/>
          </a:ln>
        </p:spPr>
        <p:txBody>
          <a:bodyPr rtlCol="0" anchor="ctr"/>
          <a:lstStyle/>
          <a:p>
            <a:pPr algn="ctr"/>
          </a:p>
        </p:txBody>
      </p:sp>
      <p:sp>
        <p:nvSpPr>
          <p:cNvPr id="61" name="TextBox 60"/>
          <p:cNvSpPr txBox="1"/>
          <p:nvPr/>
        </p:nvSpPr>
        <p:spPr>
          <a:xfrm>
            <a:off x="7632000" y="4104000"/>
            <a:ext cx="3312000" cy="432000"/>
          </a:xfrm>
          <a:prstGeom prst="rect">
            <a:avLst/>
          </a:prstGeom>
          <a:noFill/>
        </p:spPr>
        <p:txBody>
          <a:bodyPr wrap="square" lIns="0" rIns="0" tIns="0" bIns="0" anchor="t">
            <a:spAutoFit/>
          </a:bodyPr>
          <a:lstStyle/>
          <a:p>
            <a:pPr algn="ctr">
              <a:lnSpc>
                <a:spcPct val="110000"/>
              </a:lnSpc>
            </a:pPr>
            <a:r>
              <a:rPr sz="2400" b="1">
                <a:solidFill>
                  <a:srgbClr val="E9B865"/>
                </a:solidFill>
                <a:latin typeface="Arial"/>
              </a:rPr>
              <a:t>Faller vid 175</a:t>
            </a:r>
          </a:p>
        </p:txBody>
      </p:sp>
      <p:sp>
        <p:nvSpPr>
          <p:cNvPr id="62" name="TextBox 61"/>
          <p:cNvSpPr txBox="1"/>
          <p:nvPr/>
        </p:nvSpPr>
        <p:spPr>
          <a:xfrm>
            <a:off x="7848000" y="4752000"/>
            <a:ext cx="2880000" cy="720000"/>
          </a:xfrm>
          <a:prstGeom prst="rect">
            <a:avLst/>
          </a:prstGeom>
          <a:noFill/>
        </p:spPr>
        <p:txBody>
          <a:bodyPr wrap="square" lIns="0" rIns="0" tIns="0" bIns="0" anchor="t">
            <a:spAutoFit/>
          </a:bodyPr>
          <a:lstStyle/>
          <a:p>
            <a:pPr algn="ctr">
              <a:lnSpc>
                <a:spcPct val="110000"/>
              </a:lnSpc>
            </a:pPr>
            <a:r>
              <a:rPr sz="1300" b="0">
                <a:solidFill>
                  <a:srgbClr val="DCE3EE"/>
                </a:solidFill>
                <a:latin typeface="Arial"/>
              </a:rPr>
              <a:t>Förslaget godkänns om färre än 175 röstar nej.</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448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30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534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3</a:t>
            </a:r>
          </a:p>
        </p:txBody>
      </p:sp>
      <p:sp>
        <p:nvSpPr>
          <p:cNvPr id="5" name="TextBox 4"/>
          <p:cNvSpPr txBox="1"/>
          <p:nvPr/>
        </p:nvSpPr>
        <p:spPr>
          <a:xfrm>
            <a:off x="11635200" y="2898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Fyra försök</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 Fyra försök</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3400" b="1">
                <a:solidFill>
                  <a:srgbClr val="13213A"/>
                </a:solidFill>
                <a:latin typeface="Arial"/>
              </a:rPr>
              <a:t>Hade det kunnat gå på ett annat sätt?</a:t>
            </a:r>
          </a:p>
        </p:txBody>
      </p:sp>
      <p:pic>
        <p:nvPicPr>
          <p:cNvPr id="9" name="Picture 8" descr="grupp.png"/>
          <p:cNvPicPr>
            <a:picLocks noChangeAspect="1"/>
          </p:cNvPicPr>
          <p:nvPr/>
        </p:nvPicPr>
        <p:blipFill>
          <a:blip r:embed="rId2"/>
          <a:stretch>
            <a:fillRect/>
          </a:stretch>
        </p:blipFill>
        <p:spPr>
          <a:xfrm>
            <a:off x="9239794" y="468000"/>
            <a:ext cx="2089406"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grupp, helklass</a:t>
            </a:r>
          </a:p>
        </p:txBody>
      </p:sp>
      <p:sp>
        <p:nvSpPr>
          <p:cNvPr id="11" name="TextBox 10"/>
          <p:cNvSpPr txBox="1"/>
          <p:nvPr/>
        </p:nvSpPr>
        <p:spPr>
          <a:xfrm>
            <a:off x="720000" y="1872000"/>
            <a:ext cx="10440000" cy="432000"/>
          </a:xfrm>
          <a:prstGeom prst="rect">
            <a:avLst/>
          </a:prstGeom>
          <a:noFill/>
        </p:spPr>
        <p:txBody>
          <a:bodyPr wrap="square" lIns="0" rIns="0" tIns="0" bIns="0" anchor="t">
            <a:spAutoFit/>
          </a:bodyPr>
          <a:lstStyle/>
          <a:p>
            <a:pPr algn="l">
              <a:lnSpc>
                <a:spcPct val="110000"/>
              </a:lnSpc>
            </a:pPr>
            <a:r>
              <a:rPr sz="2000" b="1">
                <a:solidFill>
                  <a:srgbClr val="13213A"/>
                </a:solidFill>
                <a:latin typeface="Arial"/>
              </a:rPr>
              <a:t>Ni har en statsminister. Hade en annan regering också kunnat gå igenom?</a:t>
            </a:r>
          </a:p>
        </p:txBody>
      </p:sp>
      <p:sp>
        <p:nvSpPr>
          <p:cNvPr id="12" name="Freeform 11"/>
          <p:cNvSpPr/>
          <p:nvPr/>
        </p:nvSpPr>
        <p:spPr>
          <a:xfrm>
            <a:off x="720000" y="2736000"/>
            <a:ext cx="10656000" cy="900000"/>
          </a:xfrm>
          <a:custGeom>
            <a:avLst/>
            <a:gdLst/>
            <a:ahLst/>
            <a:cxnLst/>
            <a:rect l="l" t="t" r="r" b="b"/>
            <a:pathLst>
              <a:path w="10656000" h="900000">
                <a:moveTo>
                  <a:pt x="0" y="0"/>
                </a:moveTo>
                <a:lnTo>
                  <a:pt x="10224000" y="0"/>
                </a:lnTo>
                <a:lnTo>
                  <a:pt x="10280387" y="3695"/>
                </a:lnTo>
                <a:lnTo>
                  <a:pt x="10335809" y="14720"/>
                </a:lnTo>
                <a:lnTo>
                  <a:pt x="10389319" y="32884"/>
                </a:lnTo>
                <a:lnTo>
                  <a:pt x="10440000" y="57877"/>
                </a:lnTo>
                <a:lnTo>
                  <a:pt x="10486984" y="89271"/>
                </a:lnTo>
                <a:lnTo>
                  <a:pt x="10529470" y="126529"/>
                </a:lnTo>
                <a:lnTo>
                  <a:pt x="10566728" y="169015"/>
                </a:lnTo>
                <a:lnTo>
                  <a:pt x="10598122" y="216000"/>
                </a:lnTo>
                <a:lnTo>
                  <a:pt x="10623115" y="266680"/>
                </a:lnTo>
                <a:lnTo>
                  <a:pt x="10641279" y="320190"/>
                </a:lnTo>
                <a:lnTo>
                  <a:pt x="10652304" y="375612"/>
                </a:lnTo>
                <a:lnTo>
                  <a:pt x="10656000" y="432000"/>
                </a:lnTo>
                <a:lnTo>
                  <a:pt x="10656000" y="468000"/>
                </a:lnTo>
                <a:lnTo>
                  <a:pt x="10652304" y="524387"/>
                </a:lnTo>
                <a:lnTo>
                  <a:pt x="10641279" y="579809"/>
                </a:lnTo>
                <a:lnTo>
                  <a:pt x="10623115" y="633319"/>
                </a:lnTo>
                <a:lnTo>
                  <a:pt x="10598122" y="684000"/>
                </a:lnTo>
                <a:lnTo>
                  <a:pt x="10566728" y="730984"/>
                </a:lnTo>
                <a:lnTo>
                  <a:pt x="10529470" y="773470"/>
                </a:lnTo>
                <a:lnTo>
                  <a:pt x="10486984" y="810728"/>
                </a:lnTo>
                <a:lnTo>
                  <a:pt x="10440000" y="842122"/>
                </a:lnTo>
                <a:lnTo>
                  <a:pt x="10389319" y="867115"/>
                </a:lnTo>
                <a:lnTo>
                  <a:pt x="10335809" y="885279"/>
                </a:lnTo>
                <a:lnTo>
                  <a:pt x="10280387" y="896304"/>
                </a:lnTo>
                <a:lnTo>
                  <a:pt x="10224000" y="900000"/>
                </a:lnTo>
                <a:lnTo>
                  <a:pt x="0" y="900000"/>
                </a:lnTo>
                <a:close/>
              </a:path>
            </a:pathLst>
          </a:custGeom>
          <a:solidFill>
            <a:srgbClr val="EFF2F7"/>
          </a:solidFill>
          <a:ln>
            <a:noFill/>
          </a:ln>
        </p:spPr>
        <p:txBody>
          <a:bodyPr rtlCol="0" anchor="ctr"/>
          <a:lstStyle/>
          <a:p>
            <a:pPr algn="ctr"/>
          </a:p>
        </p:txBody>
      </p:sp>
      <p:sp>
        <p:nvSpPr>
          <p:cNvPr id="13" name="Freeform 12"/>
          <p:cNvSpPr/>
          <p:nvPr/>
        </p:nvSpPr>
        <p:spPr>
          <a:xfrm>
            <a:off x="720000" y="341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4" name="TextBox 13"/>
          <p:cNvSpPr txBox="1"/>
          <p:nvPr/>
        </p:nvSpPr>
        <p:spPr>
          <a:xfrm>
            <a:off x="1008000" y="2916000"/>
            <a:ext cx="432000" cy="432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1</a:t>
            </a:r>
          </a:p>
        </p:txBody>
      </p:sp>
      <p:sp>
        <p:nvSpPr>
          <p:cNvPr id="15" name="TextBox 14"/>
          <p:cNvSpPr txBox="1"/>
          <p:nvPr/>
        </p:nvSpPr>
        <p:spPr>
          <a:xfrm>
            <a:off x="1512000" y="2880000"/>
            <a:ext cx="9576000" cy="648000"/>
          </a:xfrm>
          <a:prstGeom prst="rect">
            <a:avLst/>
          </a:prstGeom>
          <a:noFill/>
        </p:spPr>
        <p:txBody>
          <a:bodyPr wrap="square" lIns="0" rIns="0" tIns="0" bIns="0" anchor="ctr">
            <a:spAutoFit/>
          </a:bodyPr>
          <a:lstStyle/>
          <a:p>
            <a:pPr algn="l">
              <a:lnSpc>
                <a:spcPct val="112000"/>
              </a:lnSpc>
            </a:pPr>
            <a:r>
              <a:rPr sz="1600" b="0">
                <a:solidFill>
                  <a:srgbClr val="13213A"/>
                </a:solidFill>
                <a:latin typeface="Arial"/>
              </a:rPr>
              <a:t>Hitta en annan regering som skulle gå igenom. Strategen räknar på räknestickan, i kolumnen för nästa försök. Grupp, 5 minuter.</a:t>
            </a:r>
          </a:p>
        </p:txBody>
      </p:sp>
      <p:sp>
        <p:nvSpPr>
          <p:cNvPr id="16" name="Freeform 15"/>
          <p:cNvSpPr/>
          <p:nvPr/>
        </p:nvSpPr>
        <p:spPr>
          <a:xfrm>
            <a:off x="720000" y="3816000"/>
            <a:ext cx="10656000" cy="900000"/>
          </a:xfrm>
          <a:custGeom>
            <a:avLst/>
            <a:gdLst/>
            <a:ahLst/>
            <a:cxnLst/>
            <a:rect l="l" t="t" r="r" b="b"/>
            <a:pathLst>
              <a:path w="10656000" h="900000">
                <a:moveTo>
                  <a:pt x="0" y="0"/>
                </a:moveTo>
                <a:lnTo>
                  <a:pt x="10224000" y="0"/>
                </a:lnTo>
                <a:lnTo>
                  <a:pt x="10280387" y="3695"/>
                </a:lnTo>
                <a:lnTo>
                  <a:pt x="10335809" y="14720"/>
                </a:lnTo>
                <a:lnTo>
                  <a:pt x="10389319" y="32884"/>
                </a:lnTo>
                <a:lnTo>
                  <a:pt x="10440000" y="57877"/>
                </a:lnTo>
                <a:lnTo>
                  <a:pt x="10486984" y="89271"/>
                </a:lnTo>
                <a:lnTo>
                  <a:pt x="10529470" y="126529"/>
                </a:lnTo>
                <a:lnTo>
                  <a:pt x="10566728" y="169015"/>
                </a:lnTo>
                <a:lnTo>
                  <a:pt x="10598122" y="216000"/>
                </a:lnTo>
                <a:lnTo>
                  <a:pt x="10623115" y="266680"/>
                </a:lnTo>
                <a:lnTo>
                  <a:pt x="10641279" y="320190"/>
                </a:lnTo>
                <a:lnTo>
                  <a:pt x="10652304" y="375612"/>
                </a:lnTo>
                <a:lnTo>
                  <a:pt x="10656000" y="432000"/>
                </a:lnTo>
                <a:lnTo>
                  <a:pt x="10656000" y="468000"/>
                </a:lnTo>
                <a:lnTo>
                  <a:pt x="10652304" y="524387"/>
                </a:lnTo>
                <a:lnTo>
                  <a:pt x="10641279" y="579809"/>
                </a:lnTo>
                <a:lnTo>
                  <a:pt x="10623115" y="633319"/>
                </a:lnTo>
                <a:lnTo>
                  <a:pt x="10598122" y="684000"/>
                </a:lnTo>
                <a:lnTo>
                  <a:pt x="10566728" y="730984"/>
                </a:lnTo>
                <a:lnTo>
                  <a:pt x="10529470" y="773470"/>
                </a:lnTo>
                <a:lnTo>
                  <a:pt x="10486984" y="810728"/>
                </a:lnTo>
                <a:lnTo>
                  <a:pt x="10440000" y="842122"/>
                </a:lnTo>
                <a:lnTo>
                  <a:pt x="10389319" y="867115"/>
                </a:lnTo>
                <a:lnTo>
                  <a:pt x="10335809" y="885279"/>
                </a:lnTo>
                <a:lnTo>
                  <a:pt x="10280387" y="896304"/>
                </a:lnTo>
                <a:lnTo>
                  <a:pt x="10224000" y="900000"/>
                </a:lnTo>
                <a:lnTo>
                  <a:pt x="0" y="900000"/>
                </a:lnTo>
                <a:close/>
              </a:path>
            </a:pathLst>
          </a:custGeom>
          <a:solidFill>
            <a:srgbClr val="EFF2F7"/>
          </a:solidFill>
          <a:ln>
            <a:noFill/>
          </a:ln>
        </p:spPr>
        <p:txBody>
          <a:bodyPr rtlCol="0" anchor="ctr"/>
          <a:lstStyle/>
          <a:p>
            <a:pPr algn="ctr"/>
          </a:p>
        </p:txBody>
      </p:sp>
      <p:sp>
        <p:nvSpPr>
          <p:cNvPr id="17" name="Freeform 16"/>
          <p:cNvSpPr/>
          <p:nvPr/>
        </p:nvSpPr>
        <p:spPr>
          <a:xfrm>
            <a:off x="720000" y="44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8" name="TextBox 17"/>
          <p:cNvSpPr txBox="1"/>
          <p:nvPr/>
        </p:nvSpPr>
        <p:spPr>
          <a:xfrm>
            <a:off x="1008000" y="3996000"/>
            <a:ext cx="432000" cy="432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2</a:t>
            </a:r>
          </a:p>
        </p:txBody>
      </p:sp>
      <p:sp>
        <p:nvSpPr>
          <p:cNvPr id="19" name="TextBox 18"/>
          <p:cNvSpPr txBox="1"/>
          <p:nvPr/>
        </p:nvSpPr>
        <p:spPr>
          <a:xfrm>
            <a:off x="1512000" y="3960000"/>
            <a:ext cx="9576000" cy="648000"/>
          </a:xfrm>
          <a:prstGeom prst="rect">
            <a:avLst/>
          </a:prstGeom>
          <a:noFill/>
        </p:spPr>
        <p:txBody>
          <a:bodyPr wrap="square" lIns="0" rIns="0" tIns="0" bIns="0" anchor="ctr">
            <a:spAutoFit/>
          </a:bodyPr>
          <a:lstStyle/>
          <a:p>
            <a:pPr algn="l">
              <a:lnSpc>
                <a:spcPct val="112000"/>
              </a:lnSpc>
            </a:pPr>
            <a:r>
              <a:rPr sz="1600" b="0">
                <a:solidFill>
                  <a:srgbClr val="13213A"/>
                </a:solidFill>
                <a:latin typeface="Arial"/>
              </a:rPr>
              <a:t>Partiledaren säger ert förslag högt. Klassen räknar nej-rösterna tillsammans.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Samtalet efteråt</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Samtalet efteråt</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Samtalet efteråt</a:t>
            </a:r>
          </a:p>
        </p:txBody>
      </p:sp>
      <p:pic>
        <p:nvPicPr>
          <p:cNvPr id="9" name="Picture 8" descr="helklass.png"/>
          <p:cNvPicPr>
            <a:picLocks noChangeAspect="1"/>
          </p:cNvPicPr>
          <p:nvPr/>
        </p:nvPicPr>
        <p:blipFill>
          <a:blip r:embed="rId2"/>
          <a:stretch>
            <a:fillRect/>
          </a:stretch>
        </p:blipFill>
        <p:spPr>
          <a:xfrm>
            <a:off x="8747325" y="468000"/>
            <a:ext cx="2581875"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helklass, grupp</a:t>
            </a:r>
          </a:p>
        </p:txBody>
      </p:sp>
      <p:sp>
        <p:nvSpPr>
          <p:cNvPr id="11" name="TextBox 10"/>
          <p:cNvSpPr txBox="1"/>
          <p:nvPr/>
        </p:nvSpPr>
        <p:spPr>
          <a:xfrm>
            <a:off x="720000" y="1728000"/>
            <a:ext cx="10512000" cy="576000"/>
          </a:xfrm>
          <a:prstGeom prst="rect">
            <a:avLst/>
          </a:prstGeom>
          <a:noFill/>
        </p:spPr>
        <p:txBody>
          <a:bodyPr wrap="square" lIns="0" rIns="0" tIns="0" bIns="0" anchor="t">
            <a:spAutoFit/>
          </a:bodyPr>
          <a:lstStyle/>
          <a:p>
            <a:pPr algn="l">
              <a:lnSpc>
                <a:spcPct val="112000"/>
              </a:lnSpc>
            </a:pPr>
            <a:r>
              <a:rPr sz="1800" b="1">
                <a:solidFill>
                  <a:srgbClr val="13213A"/>
                </a:solidFill>
                <a:latin typeface="Arial"/>
              </a:rPr>
              <a:t>Spelet är slut. Nu pratar vi om vad som hände, varför det blev så och vad det säger om verkligheten.</a:t>
            </a:r>
          </a:p>
        </p:txBody>
      </p:sp>
      <p:sp>
        <p:nvSpPr>
          <p:cNvPr id="12" name="Freeform 11"/>
          <p:cNvSpPr/>
          <p:nvPr/>
        </p:nvSpPr>
        <p:spPr>
          <a:xfrm>
            <a:off x="720000" y="2736000"/>
            <a:ext cx="10656000" cy="756000"/>
          </a:xfrm>
          <a:custGeom>
            <a:avLst/>
            <a:gdLst/>
            <a:ahLst/>
            <a:cxnLst/>
            <a:rect l="l" t="t" r="r" b="b"/>
            <a:pathLst>
              <a:path w="10656000" h="756000">
                <a:moveTo>
                  <a:pt x="0" y="0"/>
                </a:moveTo>
                <a:lnTo>
                  <a:pt x="10278000" y="0"/>
                </a:lnTo>
                <a:lnTo>
                  <a:pt x="10327338" y="3233"/>
                </a:lnTo>
                <a:lnTo>
                  <a:pt x="10375833" y="12880"/>
                </a:lnTo>
                <a:lnTo>
                  <a:pt x="10422654" y="28773"/>
                </a:lnTo>
                <a:lnTo>
                  <a:pt x="10467000" y="50642"/>
                </a:lnTo>
                <a:lnTo>
                  <a:pt x="10508111" y="78112"/>
                </a:lnTo>
                <a:lnTo>
                  <a:pt x="10545286" y="110713"/>
                </a:lnTo>
                <a:lnTo>
                  <a:pt x="10577887" y="147888"/>
                </a:lnTo>
                <a:lnTo>
                  <a:pt x="10605357" y="189000"/>
                </a:lnTo>
                <a:lnTo>
                  <a:pt x="10627226" y="233345"/>
                </a:lnTo>
                <a:lnTo>
                  <a:pt x="10643119" y="280166"/>
                </a:lnTo>
                <a:lnTo>
                  <a:pt x="10652766" y="328661"/>
                </a:lnTo>
                <a:lnTo>
                  <a:pt x="10656000" y="378000"/>
                </a:lnTo>
                <a:lnTo>
                  <a:pt x="10656000" y="378000"/>
                </a:lnTo>
                <a:lnTo>
                  <a:pt x="10652766" y="427338"/>
                </a:lnTo>
                <a:lnTo>
                  <a:pt x="10643119" y="475833"/>
                </a:lnTo>
                <a:lnTo>
                  <a:pt x="10627226" y="522654"/>
                </a:lnTo>
                <a:lnTo>
                  <a:pt x="10605357" y="567000"/>
                </a:lnTo>
                <a:lnTo>
                  <a:pt x="10577887" y="608111"/>
                </a:lnTo>
                <a:lnTo>
                  <a:pt x="10545286" y="645286"/>
                </a:lnTo>
                <a:lnTo>
                  <a:pt x="10508111" y="677887"/>
                </a:lnTo>
                <a:lnTo>
                  <a:pt x="10467000" y="705357"/>
                </a:lnTo>
                <a:lnTo>
                  <a:pt x="10422654" y="727226"/>
                </a:lnTo>
                <a:lnTo>
                  <a:pt x="10375833" y="743119"/>
                </a:lnTo>
                <a:lnTo>
                  <a:pt x="10327338" y="752766"/>
                </a:lnTo>
                <a:lnTo>
                  <a:pt x="10278000" y="756000"/>
                </a:lnTo>
                <a:lnTo>
                  <a:pt x="0" y="756000"/>
                </a:lnTo>
                <a:close/>
              </a:path>
            </a:pathLst>
          </a:custGeom>
          <a:solidFill>
            <a:srgbClr val="FBF0DB"/>
          </a:solidFill>
          <a:ln>
            <a:noFill/>
          </a:ln>
        </p:spPr>
        <p:txBody>
          <a:bodyPr rtlCol="0" anchor="ctr"/>
          <a:lstStyle/>
          <a:p>
            <a:pPr algn="ctr"/>
          </a:p>
        </p:txBody>
      </p:sp>
      <p:sp>
        <p:nvSpPr>
          <p:cNvPr id="13" name="Freeform 12"/>
          <p:cNvSpPr/>
          <p:nvPr/>
        </p:nvSpPr>
        <p:spPr>
          <a:xfrm>
            <a:off x="720000" y="326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4" name="TextBox 13"/>
          <p:cNvSpPr txBox="1"/>
          <p:nvPr/>
        </p:nvSpPr>
        <p:spPr>
          <a:xfrm>
            <a:off x="1080000" y="2880000"/>
            <a:ext cx="10080000" cy="504000"/>
          </a:xfrm>
          <a:prstGeom prst="rect">
            <a:avLst/>
          </a:prstGeom>
          <a:noFill/>
        </p:spPr>
        <p:txBody>
          <a:bodyPr wrap="square" lIns="0" rIns="0" tIns="0" bIns="0" anchor="ctr">
            <a:spAutoFit/>
          </a:bodyPr>
          <a:lstStyle/>
          <a:p>
            <a:pPr algn="l">
              <a:lnSpc>
                <a:spcPct val="110000"/>
              </a:lnSpc>
            </a:pPr>
            <a:r>
              <a:rPr sz="1900" b="1">
                <a:solidFill>
                  <a:srgbClr val="13213A"/>
                </a:solidFill>
                <a:latin typeface="Arial"/>
              </a:rPr>
              <a:t>Vi pratar om vad partierna gjorde och varför, inte om vilka partier som är bra eller dåliga.</a:t>
            </a:r>
          </a:p>
        </p:txBody>
      </p:sp>
      <p:sp>
        <p:nvSpPr>
          <p:cNvPr id="15" name="Freeform 14"/>
          <p:cNvSpPr/>
          <p:nvPr/>
        </p:nvSpPr>
        <p:spPr>
          <a:xfrm>
            <a:off x="720000" y="3672000"/>
            <a:ext cx="10656000" cy="756000"/>
          </a:xfrm>
          <a:custGeom>
            <a:avLst/>
            <a:gdLst/>
            <a:ahLst/>
            <a:cxnLst/>
            <a:rect l="l" t="t" r="r" b="b"/>
            <a:pathLst>
              <a:path w="10656000" h="756000">
                <a:moveTo>
                  <a:pt x="0" y="0"/>
                </a:moveTo>
                <a:lnTo>
                  <a:pt x="10278000" y="0"/>
                </a:lnTo>
                <a:lnTo>
                  <a:pt x="10327338" y="3233"/>
                </a:lnTo>
                <a:lnTo>
                  <a:pt x="10375833" y="12880"/>
                </a:lnTo>
                <a:lnTo>
                  <a:pt x="10422654" y="28773"/>
                </a:lnTo>
                <a:lnTo>
                  <a:pt x="10467000" y="50642"/>
                </a:lnTo>
                <a:lnTo>
                  <a:pt x="10508111" y="78112"/>
                </a:lnTo>
                <a:lnTo>
                  <a:pt x="10545286" y="110713"/>
                </a:lnTo>
                <a:lnTo>
                  <a:pt x="10577887" y="147888"/>
                </a:lnTo>
                <a:lnTo>
                  <a:pt x="10605357" y="189000"/>
                </a:lnTo>
                <a:lnTo>
                  <a:pt x="10627226" y="233345"/>
                </a:lnTo>
                <a:lnTo>
                  <a:pt x="10643119" y="280166"/>
                </a:lnTo>
                <a:lnTo>
                  <a:pt x="10652766" y="328661"/>
                </a:lnTo>
                <a:lnTo>
                  <a:pt x="10656000" y="378000"/>
                </a:lnTo>
                <a:lnTo>
                  <a:pt x="10656000" y="378000"/>
                </a:lnTo>
                <a:lnTo>
                  <a:pt x="10652766" y="427338"/>
                </a:lnTo>
                <a:lnTo>
                  <a:pt x="10643119" y="475833"/>
                </a:lnTo>
                <a:lnTo>
                  <a:pt x="10627226" y="522654"/>
                </a:lnTo>
                <a:lnTo>
                  <a:pt x="10605357" y="567000"/>
                </a:lnTo>
                <a:lnTo>
                  <a:pt x="10577887" y="608111"/>
                </a:lnTo>
                <a:lnTo>
                  <a:pt x="10545286" y="645286"/>
                </a:lnTo>
                <a:lnTo>
                  <a:pt x="10508111" y="677887"/>
                </a:lnTo>
                <a:lnTo>
                  <a:pt x="10467000" y="705357"/>
                </a:lnTo>
                <a:lnTo>
                  <a:pt x="10422654" y="727226"/>
                </a:lnTo>
                <a:lnTo>
                  <a:pt x="10375833" y="743119"/>
                </a:lnTo>
                <a:lnTo>
                  <a:pt x="10327338" y="752766"/>
                </a:lnTo>
                <a:lnTo>
                  <a:pt x="10278000" y="756000"/>
                </a:lnTo>
                <a:lnTo>
                  <a:pt x="0" y="756000"/>
                </a:lnTo>
                <a:close/>
              </a:path>
            </a:pathLst>
          </a:custGeom>
          <a:solidFill>
            <a:srgbClr val="FBF0DB"/>
          </a:solidFill>
          <a:ln>
            <a:noFill/>
          </a:ln>
        </p:spPr>
        <p:txBody>
          <a:bodyPr rtlCol="0" anchor="ctr"/>
          <a:lstStyle/>
          <a:p>
            <a:pPr algn="ctr"/>
          </a:p>
        </p:txBody>
      </p:sp>
      <p:sp>
        <p:nvSpPr>
          <p:cNvPr id="16" name="Freeform 15"/>
          <p:cNvSpPr/>
          <p:nvPr/>
        </p:nvSpPr>
        <p:spPr>
          <a:xfrm>
            <a:off x="720000" y="42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1080000" y="3816000"/>
            <a:ext cx="10080000" cy="504000"/>
          </a:xfrm>
          <a:prstGeom prst="rect">
            <a:avLst/>
          </a:prstGeom>
          <a:noFill/>
        </p:spPr>
        <p:txBody>
          <a:bodyPr wrap="square" lIns="0" rIns="0" tIns="0" bIns="0" anchor="ctr">
            <a:spAutoFit/>
          </a:bodyPr>
          <a:lstStyle/>
          <a:p>
            <a:pPr algn="l">
              <a:lnSpc>
                <a:spcPct val="110000"/>
              </a:lnSpc>
            </a:pPr>
            <a:r>
              <a:rPr sz="1900" b="1">
                <a:solidFill>
                  <a:srgbClr val="13213A"/>
                </a:solidFill>
                <a:latin typeface="Arial"/>
              </a:rPr>
              <a:t>De riktiga partierna behandlas på samma sätt.</a:t>
            </a:r>
          </a:p>
        </p:txBody>
      </p:sp>
      <p:sp>
        <p:nvSpPr>
          <p:cNvPr id="18" name="Freeform 17"/>
          <p:cNvSpPr/>
          <p:nvPr/>
        </p:nvSpPr>
        <p:spPr>
          <a:xfrm>
            <a:off x="720000" y="4608000"/>
            <a:ext cx="10656000" cy="756000"/>
          </a:xfrm>
          <a:custGeom>
            <a:avLst/>
            <a:gdLst/>
            <a:ahLst/>
            <a:cxnLst/>
            <a:rect l="l" t="t" r="r" b="b"/>
            <a:pathLst>
              <a:path w="10656000" h="756000">
                <a:moveTo>
                  <a:pt x="0" y="0"/>
                </a:moveTo>
                <a:lnTo>
                  <a:pt x="10278000" y="0"/>
                </a:lnTo>
                <a:lnTo>
                  <a:pt x="10327338" y="3233"/>
                </a:lnTo>
                <a:lnTo>
                  <a:pt x="10375833" y="12880"/>
                </a:lnTo>
                <a:lnTo>
                  <a:pt x="10422654" y="28773"/>
                </a:lnTo>
                <a:lnTo>
                  <a:pt x="10467000" y="50642"/>
                </a:lnTo>
                <a:lnTo>
                  <a:pt x="10508111" y="78112"/>
                </a:lnTo>
                <a:lnTo>
                  <a:pt x="10545286" y="110713"/>
                </a:lnTo>
                <a:lnTo>
                  <a:pt x="10577887" y="147888"/>
                </a:lnTo>
                <a:lnTo>
                  <a:pt x="10605357" y="189000"/>
                </a:lnTo>
                <a:lnTo>
                  <a:pt x="10627226" y="233345"/>
                </a:lnTo>
                <a:lnTo>
                  <a:pt x="10643119" y="280166"/>
                </a:lnTo>
                <a:lnTo>
                  <a:pt x="10652766" y="328661"/>
                </a:lnTo>
                <a:lnTo>
                  <a:pt x="10656000" y="378000"/>
                </a:lnTo>
                <a:lnTo>
                  <a:pt x="10656000" y="378000"/>
                </a:lnTo>
                <a:lnTo>
                  <a:pt x="10652766" y="427338"/>
                </a:lnTo>
                <a:lnTo>
                  <a:pt x="10643119" y="475833"/>
                </a:lnTo>
                <a:lnTo>
                  <a:pt x="10627226" y="522654"/>
                </a:lnTo>
                <a:lnTo>
                  <a:pt x="10605357" y="567000"/>
                </a:lnTo>
                <a:lnTo>
                  <a:pt x="10577887" y="608111"/>
                </a:lnTo>
                <a:lnTo>
                  <a:pt x="10545286" y="645286"/>
                </a:lnTo>
                <a:lnTo>
                  <a:pt x="10508111" y="677887"/>
                </a:lnTo>
                <a:lnTo>
                  <a:pt x="10467000" y="705357"/>
                </a:lnTo>
                <a:lnTo>
                  <a:pt x="10422654" y="727226"/>
                </a:lnTo>
                <a:lnTo>
                  <a:pt x="10375833" y="743119"/>
                </a:lnTo>
                <a:lnTo>
                  <a:pt x="10327338" y="752766"/>
                </a:lnTo>
                <a:lnTo>
                  <a:pt x="10278000" y="756000"/>
                </a:lnTo>
                <a:lnTo>
                  <a:pt x="0" y="756000"/>
                </a:lnTo>
                <a:close/>
              </a:path>
            </a:pathLst>
          </a:custGeom>
          <a:solidFill>
            <a:srgbClr val="FBF0DB"/>
          </a:solidFill>
          <a:ln>
            <a:noFill/>
          </a:ln>
        </p:spPr>
        <p:txBody>
          <a:bodyPr rtlCol="0" anchor="ctr"/>
          <a:lstStyle/>
          <a:p>
            <a:pPr algn="ctr"/>
          </a:p>
        </p:txBody>
      </p:sp>
      <p:sp>
        <p:nvSpPr>
          <p:cNvPr id="19" name="Freeform 18"/>
          <p:cNvSpPr/>
          <p:nvPr/>
        </p:nvSpPr>
        <p:spPr>
          <a:xfrm>
            <a:off x="720000" y="514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0" name="TextBox 19"/>
          <p:cNvSpPr txBox="1"/>
          <p:nvPr/>
        </p:nvSpPr>
        <p:spPr>
          <a:xfrm>
            <a:off x="1080000" y="4752000"/>
            <a:ext cx="10080000" cy="504000"/>
          </a:xfrm>
          <a:prstGeom prst="rect">
            <a:avLst/>
          </a:prstGeom>
          <a:noFill/>
        </p:spPr>
        <p:txBody>
          <a:bodyPr wrap="square" lIns="0" rIns="0" tIns="0" bIns="0" anchor="ctr">
            <a:spAutoFit/>
          </a:bodyPr>
          <a:lstStyle/>
          <a:p>
            <a:pPr algn="l">
              <a:lnSpc>
                <a:spcPct val="110000"/>
              </a:lnSpc>
            </a:pPr>
            <a:r>
              <a:rPr sz="1900" b="1">
                <a:solidFill>
                  <a:srgbClr val="13213A"/>
                </a:solidFill>
                <a:latin typeface="Arial"/>
              </a:rPr>
              <a:t>Ingen behöver säga vad hen själv tycker eller skulle rösta på.</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Samtalet efteråt</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Samtalet efteråt · Varför blev det så?</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De tre vägarna</a:t>
            </a:r>
          </a:p>
        </p:txBody>
      </p:sp>
      <p:pic>
        <p:nvPicPr>
          <p:cNvPr id="9" name="Picture 8" descr="helklass.png"/>
          <p:cNvPicPr>
            <a:picLocks noChangeAspect="1"/>
          </p:cNvPicPr>
          <p:nvPr/>
        </p:nvPicPr>
        <p:blipFill>
          <a:blip r:embed="rId2"/>
          <a:stretch>
            <a:fillRect/>
          </a:stretch>
        </p:blipFill>
        <p:spPr>
          <a:xfrm>
            <a:off x="8747325" y="468000"/>
            <a:ext cx="2581875"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helklass</a:t>
            </a:r>
          </a:p>
        </p:txBody>
      </p:sp>
      <p:sp>
        <p:nvSpPr>
          <p:cNvPr id="11" name="Freeform 10"/>
          <p:cNvSpPr/>
          <p:nvPr/>
        </p:nvSpPr>
        <p:spPr>
          <a:xfrm>
            <a:off x="720000" y="1872000"/>
            <a:ext cx="3456000" cy="3600000"/>
          </a:xfrm>
          <a:custGeom>
            <a:avLst/>
            <a:gdLst/>
            <a:ahLst/>
            <a:cxnLst/>
            <a:rect l="l" t="t" r="r" b="b"/>
            <a:pathLst>
              <a:path w="3456000" h="360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3168000"/>
                </a:lnTo>
                <a:lnTo>
                  <a:pt x="3452304" y="3224387"/>
                </a:lnTo>
                <a:lnTo>
                  <a:pt x="3441279" y="3279809"/>
                </a:lnTo>
                <a:lnTo>
                  <a:pt x="3423115" y="3333319"/>
                </a:lnTo>
                <a:lnTo>
                  <a:pt x="3398122" y="3384000"/>
                </a:lnTo>
                <a:lnTo>
                  <a:pt x="3366728" y="3430984"/>
                </a:lnTo>
                <a:lnTo>
                  <a:pt x="3329470" y="3473470"/>
                </a:lnTo>
                <a:lnTo>
                  <a:pt x="3286984" y="3510728"/>
                </a:lnTo>
                <a:lnTo>
                  <a:pt x="3240000" y="3542122"/>
                </a:lnTo>
                <a:lnTo>
                  <a:pt x="3189319" y="3567115"/>
                </a:lnTo>
                <a:lnTo>
                  <a:pt x="3135809" y="3585279"/>
                </a:lnTo>
                <a:lnTo>
                  <a:pt x="3080387" y="3596304"/>
                </a:lnTo>
                <a:lnTo>
                  <a:pt x="3024000" y="3600000"/>
                </a:lnTo>
                <a:lnTo>
                  <a:pt x="0" y="3600000"/>
                </a:lnTo>
                <a:close/>
              </a:path>
            </a:pathLst>
          </a:custGeom>
          <a:solidFill>
            <a:srgbClr val="EFF2F7"/>
          </a:solidFill>
          <a:ln>
            <a:noFill/>
          </a:ln>
        </p:spPr>
        <p:txBody>
          <a:bodyPr rtlCol="0" anchor="ctr"/>
          <a:lstStyle/>
          <a:p>
            <a:pPr algn="ctr"/>
          </a:p>
        </p:txBody>
      </p:sp>
      <p:sp>
        <p:nvSpPr>
          <p:cNvPr id="12" name="Freeform 11"/>
          <p:cNvSpPr/>
          <p:nvPr/>
        </p:nvSpPr>
        <p:spPr>
          <a:xfrm>
            <a:off x="72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72000" y="2124000"/>
            <a:ext cx="3024000" cy="576000"/>
          </a:xfrm>
          <a:prstGeom prst="rect">
            <a:avLst/>
          </a:prstGeom>
          <a:noFill/>
        </p:spPr>
        <p:txBody>
          <a:bodyPr wrap="square" lIns="0" rIns="0" tIns="0" bIns="0" anchor="t">
            <a:spAutoFit/>
          </a:bodyPr>
          <a:lstStyle/>
          <a:p>
            <a:pPr algn="l">
              <a:lnSpc>
                <a:spcPct val="100000"/>
              </a:lnSpc>
            </a:pPr>
            <a:r>
              <a:rPr sz="2000" b="1">
                <a:solidFill>
                  <a:srgbClr val="13213A"/>
                </a:solidFill>
                <a:latin typeface="Arial"/>
              </a:rPr>
              <a:t>Fyren eller Ankaret leder</a:t>
            </a:r>
          </a:p>
        </p:txBody>
      </p:sp>
      <p:sp>
        <p:nvSpPr>
          <p:cNvPr id="14" name="TextBox 13"/>
          <p:cNvSpPr txBox="1"/>
          <p:nvPr/>
        </p:nvSpPr>
        <p:spPr>
          <a:xfrm>
            <a:off x="972000" y="2880000"/>
            <a:ext cx="3024000" cy="2376000"/>
          </a:xfrm>
          <a:prstGeom prst="rect">
            <a:avLst/>
          </a:prstGeom>
          <a:noFill/>
        </p:spPr>
        <p:txBody>
          <a:bodyPr wrap="square" lIns="0" rIns="0" tIns="0" bIns="0" anchor="t">
            <a:spAutoFit/>
          </a:bodyPr>
          <a:lstStyle/>
          <a:p>
            <a:pPr algn="l">
              <a:lnSpc>
                <a:spcPct val="115000"/>
              </a:lnSpc>
            </a:pPr>
            <a:r>
              <a:rPr sz="1500" b="0">
                <a:solidFill>
                  <a:srgbClr val="13213A"/>
                </a:solidFill>
                <a:latin typeface="Arial"/>
              </a:rPr>
              <a:t>Ankaret får sitt viktigaste löfte. Eken kan sitta i regeringen med Fyren eller släppa fram den. Leder Ankaret måste Humlan släppa fram regeringen.</a:t>
            </a:r>
          </a:p>
        </p:txBody>
      </p:sp>
      <p:sp>
        <p:nvSpPr>
          <p:cNvPr id="15" name="Freeform 14"/>
          <p:cNvSpPr/>
          <p:nvPr/>
        </p:nvSpPr>
        <p:spPr>
          <a:xfrm>
            <a:off x="4320000" y="1872000"/>
            <a:ext cx="3456000" cy="3600000"/>
          </a:xfrm>
          <a:custGeom>
            <a:avLst/>
            <a:gdLst/>
            <a:ahLst/>
            <a:cxnLst/>
            <a:rect l="l" t="t" r="r" b="b"/>
            <a:pathLst>
              <a:path w="3456000" h="360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3168000"/>
                </a:lnTo>
                <a:lnTo>
                  <a:pt x="3452304" y="3224387"/>
                </a:lnTo>
                <a:lnTo>
                  <a:pt x="3441279" y="3279809"/>
                </a:lnTo>
                <a:lnTo>
                  <a:pt x="3423115" y="3333319"/>
                </a:lnTo>
                <a:lnTo>
                  <a:pt x="3398122" y="3384000"/>
                </a:lnTo>
                <a:lnTo>
                  <a:pt x="3366728" y="3430984"/>
                </a:lnTo>
                <a:lnTo>
                  <a:pt x="3329470" y="3473470"/>
                </a:lnTo>
                <a:lnTo>
                  <a:pt x="3286984" y="3510728"/>
                </a:lnTo>
                <a:lnTo>
                  <a:pt x="3240000" y="3542122"/>
                </a:lnTo>
                <a:lnTo>
                  <a:pt x="3189319" y="3567115"/>
                </a:lnTo>
                <a:lnTo>
                  <a:pt x="3135809" y="3585279"/>
                </a:lnTo>
                <a:lnTo>
                  <a:pt x="3080387" y="3596304"/>
                </a:lnTo>
                <a:lnTo>
                  <a:pt x="3024000" y="3600000"/>
                </a:lnTo>
                <a:lnTo>
                  <a:pt x="0" y="3600000"/>
                </a:lnTo>
                <a:close/>
              </a:path>
            </a:pathLst>
          </a:custGeom>
          <a:solidFill>
            <a:srgbClr val="EFF2F7"/>
          </a:solidFill>
          <a:ln>
            <a:noFill/>
          </a:ln>
        </p:spPr>
        <p:txBody>
          <a:bodyPr rtlCol="0" anchor="ctr"/>
          <a:lstStyle/>
          <a:p>
            <a:pPr algn="ctr"/>
          </a:p>
        </p:txBody>
      </p:sp>
      <p:sp>
        <p:nvSpPr>
          <p:cNvPr id="16" name="Freeform 15"/>
          <p:cNvSpPr/>
          <p:nvPr/>
        </p:nvSpPr>
        <p:spPr>
          <a:xfrm>
            <a:off x="432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4572000" y="2124000"/>
            <a:ext cx="3024000" cy="576000"/>
          </a:xfrm>
          <a:prstGeom prst="rect">
            <a:avLst/>
          </a:prstGeom>
          <a:noFill/>
        </p:spPr>
        <p:txBody>
          <a:bodyPr wrap="square" lIns="0" rIns="0" tIns="0" bIns="0" anchor="t">
            <a:spAutoFit/>
          </a:bodyPr>
          <a:lstStyle/>
          <a:p>
            <a:pPr algn="l">
              <a:lnSpc>
                <a:spcPct val="100000"/>
              </a:lnSpc>
            </a:pPr>
            <a:r>
              <a:rPr sz="2000" b="1">
                <a:solidFill>
                  <a:srgbClr val="13213A"/>
                </a:solidFill>
                <a:latin typeface="Arial"/>
              </a:rPr>
              <a:t>Eken eller Humlan leder</a:t>
            </a:r>
          </a:p>
        </p:txBody>
      </p:sp>
      <p:sp>
        <p:nvSpPr>
          <p:cNvPr id="18" name="TextBox 17"/>
          <p:cNvSpPr txBox="1"/>
          <p:nvPr/>
        </p:nvSpPr>
        <p:spPr>
          <a:xfrm>
            <a:off x="4572000" y="2880000"/>
            <a:ext cx="3024000" cy="2376000"/>
          </a:xfrm>
          <a:prstGeom prst="rect">
            <a:avLst/>
          </a:prstGeom>
          <a:noFill/>
        </p:spPr>
        <p:txBody>
          <a:bodyPr wrap="square" lIns="0" rIns="0" tIns="0" bIns="0" anchor="t">
            <a:spAutoFit/>
          </a:bodyPr>
          <a:lstStyle/>
          <a:p>
            <a:pPr algn="l">
              <a:lnSpc>
                <a:spcPct val="115000"/>
              </a:lnSpc>
            </a:pPr>
            <a:r>
              <a:rPr sz="1500" b="0">
                <a:solidFill>
                  <a:srgbClr val="13213A"/>
                </a:solidFill>
                <a:latin typeface="Arial"/>
              </a:rPr>
              <a:t>Både Bron och Fyren avstår, eftersom båda får sitt viktigaste löfte i avtalet.</a:t>
            </a:r>
          </a:p>
        </p:txBody>
      </p:sp>
      <p:sp>
        <p:nvSpPr>
          <p:cNvPr id="19" name="Freeform 18"/>
          <p:cNvSpPr/>
          <p:nvPr/>
        </p:nvSpPr>
        <p:spPr>
          <a:xfrm>
            <a:off x="7920000" y="1872000"/>
            <a:ext cx="3456000" cy="3600000"/>
          </a:xfrm>
          <a:custGeom>
            <a:avLst/>
            <a:gdLst/>
            <a:ahLst/>
            <a:cxnLst/>
            <a:rect l="l" t="t" r="r" b="b"/>
            <a:pathLst>
              <a:path w="3456000" h="3600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3168000"/>
                </a:lnTo>
                <a:lnTo>
                  <a:pt x="3452304" y="3224387"/>
                </a:lnTo>
                <a:lnTo>
                  <a:pt x="3441279" y="3279809"/>
                </a:lnTo>
                <a:lnTo>
                  <a:pt x="3423115" y="3333319"/>
                </a:lnTo>
                <a:lnTo>
                  <a:pt x="3398122" y="3384000"/>
                </a:lnTo>
                <a:lnTo>
                  <a:pt x="3366728" y="3430984"/>
                </a:lnTo>
                <a:lnTo>
                  <a:pt x="3329470" y="3473470"/>
                </a:lnTo>
                <a:lnTo>
                  <a:pt x="3286984" y="3510728"/>
                </a:lnTo>
                <a:lnTo>
                  <a:pt x="3240000" y="3542122"/>
                </a:lnTo>
                <a:lnTo>
                  <a:pt x="3189319" y="3567115"/>
                </a:lnTo>
                <a:lnTo>
                  <a:pt x="3135809" y="3585279"/>
                </a:lnTo>
                <a:lnTo>
                  <a:pt x="3080387" y="3596304"/>
                </a:lnTo>
                <a:lnTo>
                  <a:pt x="3024000" y="3600000"/>
                </a:lnTo>
                <a:lnTo>
                  <a:pt x="0" y="3600000"/>
                </a:lnTo>
                <a:close/>
              </a:path>
            </a:pathLst>
          </a:custGeom>
          <a:solidFill>
            <a:srgbClr val="EFF2F7"/>
          </a:solidFill>
          <a:ln>
            <a:noFill/>
          </a:ln>
        </p:spPr>
        <p:txBody>
          <a:bodyPr rtlCol="0" anchor="ctr"/>
          <a:lstStyle/>
          <a:p>
            <a:pPr algn="ctr"/>
          </a:p>
        </p:txBody>
      </p:sp>
      <p:sp>
        <p:nvSpPr>
          <p:cNvPr id="20" name="Freeform 19"/>
          <p:cNvSpPr/>
          <p:nvPr/>
        </p:nvSpPr>
        <p:spPr>
          <a:xfrm>
            <a:off x="792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8172000" y="2124000"/>
            <a:ext cx="3024000" cy="576000"/>
          </a:xfrm>
          <a:prstGeom prst="rect">
            <a:avLst/>
          </a:prstGeom>
          <a:noFill/>
        </p:spPr>
        <p:txBody>
          <a:bodyPr wrap="square" lIns="0" rIns="0" tIns="0" bIns="0" anchor="t">
            <a:spAutoFit/>
          </a:bodyPr>
          <a:lstStyle/>
          <a:p>
            <a:pPr algn="l">
              <a:lnSpc>
                <a:spcPct val="100000"/>
              </a:lnSpc>
            </a:pPr>
            <a:r>
              <a:rPr sz="2000" b="1">
                <a:solidFill>
                  <a:srgbClr val="13213A"/>
                </a:solidFill>
                <a:latin typeface="Arial"/>
              </a:rPr>
              <a:t>Bron leder</a:t>
            </a:r>
          </a:p>
        </p:txBody>
      </p:sp>
      <p:sp>
        <p:nvSpPr>
          <p:cNvPr id="22" name="TextBox 21"/>
          <p:cNvSpPr txBox="1"/>
          <p:nvPr/>
        </p:nvSpPr>
        <p:spPr>
          <a:xfrm>
            <a:off x="8172000" y="2880000"/>
            <a:ext cx="3024000" cy="2376000"/>
          </a:xfrm>
          <a:prstGeom prst="rect">
            <a:avLst/>
          </a:prstGeom>
          <a:noFill/>
        </p:spPr>
        <p:txBody>
          <a:bodyPr wrap="square" lIns="0" rIns="0" tIns="0" bIns="0" anchor="t">
            <a:spAutoFit/>
          </a:bodyPr>
          <a:lstStyle/>
          <a:p>
            <a:pPr algn="l">
              <a:lnSpc>
                <a:spcPct val="115000"/>
              </a:lnSpc>
            </a:pPr>
            <a:r>
              <a:rPr sz="1500" b="0">
                <a:solidFill>
                  <a:srgbClr val="13213A"/>
                </a:solidFill>
                <a:latin typeface="Arial"/>
              </a:rPr>
              <a:t>Det går bara med exakt ett avtal: lärarna, landsbygden, skatten på höga inkomster och billigt tåg och buss.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Samtalet efteråt</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Samtalet efteråt · Varför blev det så?</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Orden för det ni gjorde</a:t>
            </a:r>
          </a:p>
        </p:txBody>
      </p:sp>
      <p:pic>
        <p:nvPicPr>
          <p:cNvPr id="9" name="Picture 8" descr="helklass.png"/>
          <p:cNvPicPr>
            <a:picLocks noChangeAspect="1"/>
          </p:cNvPicPr>
          <p:nvPr/>
        </p:nvPicPr>
        <p:blipFill>
          <a:blip r:embed="rId2"/>
          <a:stretch>
            <a:fillRect/>
          </a:stretch>
        </p:blipFill>
        <p:spPr>
          <a:xfrm>
            <a:off x="8747325" y="468000"/>
            <a:ext cx="2581875"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helklass</a:t>
            </a:r>
          </a:p>
        </p:txBody>
      </p:sp>
      <p:sp>
        <p:nvSpPr>
          <p:cNvPr id="11" name="Freeform 10"/>
          <p:cNvSpPr/>
          <p:nvPr/>
        </p:nvSpPr>
        <p:spPr>
          <a:xfrm>
            <a:off x="720000" y="1800000"/>
            <a:ext cx="3456000" cy="1836000"/>
          </a:xfrm>
          <a:custGeom>
            <a:avLst/>
            <a:gdLst/>
            <a:ahLst/>
            <a:cxnLst/>
            <a:rect l="l" t="t" r="r" b="b"/>
            <a:pathLst>
              <a:path w="3456000" h="1836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1404000"/>
                </a:lnTo>
                <a:lnTo>
                  <a:pt x="3452304" y="1460387"/>
                </a:lnTo>
                <a:lnTo>
                  <a:pt x="3441279" y="1515809"/>
                </a:lnTo>
                <a:lnTo>
                  <a:pt x="3423115" y="1569319"/>
                </a:lnTo>
                <a:lnTo>
                  <a:pt x="3398122" y="1620000"/>
                </a:lnTo>
                <a:lnTo>
                  <a:pt x="3366728" y="1666984"/>
                </a:lnTo>
                <a:lnTo>
                  <a:pt x="3329470" y="1709470"/>
                </a:lnTo>
                <a:lnTo>
                  <a:pt x="3286984" y="1746728"/>
                </a:lnTo>
                <a:lnTo>
                  <a:pt x="3240000" y="1778122"/>
                </a:lnTo>
                <a:lnTo>
                  <a:pt x="3189319" y="1803115"/>
                </a:lnTo>
                <a:lnTo>
                  <a:pt x="3135809" y="1821279"/>
                </a:lnTo>
                <a:lnTo>
                  <a:pt x="3080387" y="1832304"/>
                </a:lnTo>
                <a:lnTo>
                  <a:pt x="3024000" y="1836000"/>
                </a:lnTo>
                <a:lnTo>
                  <a:pt x="0" y="1836000"/>
                </a:lnTo>
                <a:close/>
              </a:path>
            </a:pathLst>
          </a:custGeom>
          <a:solidFill>
            <a:srgbClr val="EFF2F7"/>
          </a:solidFill>
          <a:ln>
            <a:noFill/>
          </a:ln>
        </p:spPr>
        <p:txBody>
          <a:bodyPr rtlCol="0" anchor="ctr"/>
          <a:lstStyle/>
          <a:p>
            <a:pPr algn="ctr"/>
          </a:p>
        </p:txBody>
      </p:sp>
      <p:sp>
        <p:nvSpPr>
          <p:cNvPr id="12" name="Freeform 11"/>
          <p:cNvSpPr/>
          <p:nvPr/>
        </p:nvSpPr>
        <p:spPr>
          <a:xfrm>
            <a:off x="720000" y="341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72000" y="2016000"/>
            <a:ext cx="3024000" cy="360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Statsministeromröstning</a:t>
            </a:r>
          </a:p>
        </p:txBody>
      </p:sp>
      <p:sp>
        <p:nvSpPr>
          <p:cNvPr id="14" name="TextBox 13"/>
          <p:cNvSpPr txBox="1"/>
          <p:nvPr/>
        </p:nvSpPr>
        <p:spPr>
          <a:xfrm>
            <a:off x="972000" y="2484000"/>
            <a:ext cx="3024000" cy="1080000"/>
          </a:xfrm>
          <a:prstGeom prst="rect">
            <a:avLst/>
          </a:prstGeom>
          <a:noFill/>
        </p:spPr>
        <p:txBody>
          <a:bodyPr wrap="square" lIns="0" rIns="0" tIns="0" bIns="0" anchor="t">
            <a:spAutoFit/>
          </a:bodyPr>
          <a:lstStyle/>
          <a:p>
            <a:pPr algn="l">
              <a:lnSpc>
                <a:spcPct val="112000"/>
              </a:lnSpc>
            </a:pPr>
            <a:r>
              <a:rPr sz="1350" b="0">
                <a:solidFill>
                  <a:srgbClr val="13213A"/>
                </a:solidFill>
                <a:latin typeface="Arial"/>
              </a:rPr>
              <a:t>Riksdagen röstar om talmannens förslag till statsminister.</a:t>
            </a:r>
          </a:p>
        </p:txBody>
      </p:sp>
      <p:sp>
        <p:nvSpPr>
          <p:cNvPr id="15" name="Freeform 14"/>
          <p:cNvSpPr/>
          <p:nvPr/>
        </p:nvSpPr>
        <p:spPr>
          <a:xfrm>
            <a:off x="4320000" y="1800000"/>
            <a:ext cx="3456000" cy="1836000"/>
          </a:xfrm>
          <a:custGeom>
            <a:avLst/>
            <a:gdLst/>
            <a:ahLst/>
            <a:cxnLst/>
            <a:rect l="l" t="t" r="r" b="b"/>
            <a:pathLst>
              <a:path w="3456000" h="1836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1404000"/>
                </a:lnTo>
                <a:lnTo>
                  <a:pt x="3452304" y="1460387"/>
                </a:lnTo>
                <a:lnTo>
                  <a:pt x="3441279" y="1515809"/>
                </a:lnTo>
                <a:lnTo>
                  <a:pt x="3423115" y="1569319"/>
                </a:lnTo>
                <a:lnTo>
                  <a:pt x="3398122" y="1620000"/>
                </a:lnTo>
                <a:lnTo>
                  <a:pt x="3366728" y="1666984"/>
                </a:lnTo>
                <a:lnTo>
                  <a:pt x="3329470" y="1709470"/>
                </a:lnTo>
                <a:lnTo>
                  <a:pt x="3286984" y="1746728"/>
                </a:lnTo>
                <a:lnTo>
                  <a:pt x="3240000" y="1778122"/>
                </a:lnTo>
                <a:lnTo>
                  <a:pt x="3189319" y="1803115"/>
                </a:lnTo>
                <a:lnTo>
                  <a:pt x="3135809" y="1821279"/>
                </a:lnTo>
                <a:lnTo>
                  <a:pt x="3080387" y="1832304"/>
                </a:lnTo>
                <a:lnTo>
                  <a:pt x="3024000" y="1836000"/>
                </a:lnTo>
                <a:lnTo>
                  <a:pt x="0" y="1836000"/>
                </a:lnTo>
                <a:close/>
              </a:path>
            </a:pathLst>
          </a:custGeom>
          <a:solidFill>
            <a:srgbClr val="EFF2F7"/>
          </a:solidFill>
          <a:ln>
            <a:noFill/>
          </a:ln>
        </p:spPr>
        <p:txBody>
          <a:bodyPr rtlCol="0" anchor="ctr"/>
          <a:lstStyle/>
          <a:p>
            <a:pPr algn="ctr"/>
          </a:p>
        </p:txBody>
      </p:sp>
      <p:sp>
        <p:nvSpPr>
          <p:cNvPr id="16" name="Freeform 15"/>
          <p:cNvSpPr/>
          <p:nvPr/>
        </p:nvSpPr>
        <p:spPr>
          <a:xfrm>
            <a:off x="4320000" y="341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4572000" y="2016000"/>
            <a:ext cx="3024000" cy="360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Minoritetsregering</a:t>
            </a:r>
          </a:p>
        </p:txBody>
      </p:sp>
      <p:sp>
        <p:nvSpPr>
          <p:cNvPr id="18" name="TextBox 17"/>
          <p:cNvSpPr txBox="1"/>
          <p:nvPr/>
        </p:nvSpPr>
        <p:spPr>
          <a:xfrm>
            <a:off x="4572000" y="2484000"/>
            <a:ext cx="3024000" cy="1080000"/>
          </a:xfrm>
          <a:prstGeom prst="rect">
            <a:avLst/>
          </a:prstGeom>
          <a:noFill/>
        </p:spPr>
        <p:txBody>
          <a:bodyPr wrap="square" lIns="0" rIns="0" tIns="0" bIns="0" anchor="t">
            <a:spAutoFit/>
          </a:bodyPr>
          <a:lstStyle/>
          <a:p>
            <a:pPr algn="l">
              <a:lnSpc>
                <a:spcPct val="112000"/>
              </a:lnSpc>
            </a:pPr>
            <a:r>
              <a:rPr sz="1350" b="0">
                <a:solidFill>
                  <a:srgbClr val="13213A"/>
                </a:solidFill>
                <a:latin typeface="Arial"/>
              </a:rPr>
              <a:t>En regering där partierna tillsammans har färre än 175 mandat.</a:t>
            </a:r>
          </a:p>
        </p:txBody>
      </p:sp>
      <p:sp>
        <p:nvSpPr>
          <p:cNvPr id="19" name="Freeform 18"/>
          <p:cNvSpPr/>
          <p:nvPr/>
        </p:nvSpPr>
        <p:spPr>
          <a:xfrm>
            <a:off x="7920000" y="1800000"/>
            <a:ext cx="3456000" cy="1836000"/>
          </a:xfrm>
          <a:custGeom>
            <a:avLst/>
            <a:gdLst/>
            <a:ahLst/>
            <a:cxnLst/>
            <a:rect l="l" t="t" r="r" b="b"/>
            <a:pathLst>
              <a:path w="3456000" h="1836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1404000"/>
                </a:lnTo>
                <a:lnTo>
                  <a:pt x="3452304" y="1460387"/>
                </a:lnTo>
                <a:lnTo>
                  <a:pt x="3441279" y="1515809"/>
                </a:lnTo>
                <a:lnTo>
                  <a:pt x="3423115" y="1569319"/>
                </a:lnTo>
                <a:lnTo>
                  <a:pt x="3398122" y="1620000"/>
                </a:lnTo>
                <a:lnTo>
                  <a:pt x="3366728" y="1666984"/>
                </a:lnTo>
                <a:lnTo>
                  <a:pt x="3329470" y="1709470"/>
                </a:lnTo>
                <a:lnTo>
                  <a:pt x="3286984" y="1746728"/>
                </a:lnTo>
                <a:lnTo>
                  <a:pt x="3240000" y="1778122"/>
                </a:lnTo>
                <a:lnTo>
                  <a:pt x="3189319" y="1803115"/>
                </a:lnTo>
                <a:lnTo>
                  <a:pt x="3135809" y="1821279"/>
                </a:lnTo>
                <a:lnTo>
                  <a:pt x="3080387" y="1832304"/>
                </a:lnTo>
                <a:lnTo>
                  <a:pt x="3024000" y="1836000"/>
                </a:lnTo>
                <a:lnTo>
                  <a:pt x="0" y="1836000"/>
                </a:lnTo>
                <a:close/>
              </a:path>
            </a:pathLst>
          </a:custGeom>
          <a:solidFill>
            <a:srgbClr val="EFF2F7"/>
          </a:solidFill>
          <a:ln>
            <a:noFill/>
          </a:ln>
        </p:spPr>
        <p:txBody>
          <a:bodyPr rtlCol="0" anchor="ctr"/>
          <a:lstStyle/>
          <a:p>
            <a:pPr algn="ctr"/>
          </a:p>
        </p:txBody>
      </p:sp>
      <p:sp>
        <p:nvSpPr>
          <p:cNvPr id="20" name="Freeform 19"/>
          <p:cNvSpPr/>
          <p:nvPr/>
        </p:nvSpPr>
        <p:spPr>
          <a:xfrm>
            <a:off x="7920000" y="341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8172000" y="2016000"/>
            <a:ext cx="3024000" cy="360000"/>
          </a:xfrm>
          <a:prstGeom prst="rect">
            <a:avLst/>
          </a:prstGeom>
          <a:noFill/>
        </p:spPr>
        <p:txBody>
          <a:bodyPr wrap="square" lIns="0" rIns="0" tIns="0" bIns="0" anchor="t">
            <a:spAutoFit/>
          </a:bodyPr>
          <a:lstStyle/>
          <a:p>
            <a:pPr algn="l">
              <a:lnSpc>
                <a:spcPct val="110000"/>
              </a:lnSpc>
            </a:pPr>
            <a:r>
              <a:rPr sz="1900" b="1">
                <a:solidFill>
                  <a:srgbClr val="13213A"/>
                </a:solidFill>
                <a:latin typeface="Arial"/>
              </a:rPr>
              <a:t>Koalition</a:t>
            </a:r>
          </a:p>
        </p:txBody>
      </p:sp>
      <p:sp>
        <p:nvSpPr>
          <p:cNvPr id="22" name="TextBox 21"/>
          <p:cNvSpPr txBox="1"/>
          <p:nvPr/>
        </p:nvSpPr>
        <p:spPr>
          <a:xfrm>
            <a:off x="8172000" y="2484000"/>
            <a:ext cx="3024000" cy="1080000"/>
          </a:xfrm>
          <a:prstGeom prst="rect">
            <a:avLst/>
          </a:prstGeom>
          <a:noFill/>
        </p:spPr>
        <p:txBody>
          <a:bodyPr wrap="square" lIns="0" rIns="0" tIns="0" bIns="0" anchor="t">
            <a:spAutoFit/>
          </a:bodyPr>
          <a:lstStyle/>
          <a:p>
            <a:pPr algn="l">
              <a:lnSpc>
                <a:spcPct val="112000"/>
              </a:lnSpc>
            </a:pPr>
            <a:r>
              <a:rPr sz="1350" b="0">
                <a:solidFill>
                  <a:srgbClr val="13213A"/>
                </a:solidFill>
                <a:latin typeface="Arial"/>
              </a:rPr>
              <a:t>Flera partier som sitter i regeringen tillsammans.</a:t>
            </a:r>
          </a:p>
        </p:txBody>
      </p:sp>
      <p:sp>
        <p:nvSpPr>
          <p:cNvPr id="23" name="Freeform 22"/>
          <p:cNvSpPr/>
          <p:nvPr/>
        </p:nvSpPr>
        <p:spPr>
          <a:xfrm>
            <a:off x="720000" y="3816000"/>
            <a:ext cx="3456000" cy="1836000"/>
          </a:xfrm>
          <a:custGeom>
            <a:avLst/>
            <a:gdLst/>
            <a:ahLst/>
            <a:cxnLst/>
            <a:rect l="l" t="t" r="r" b="b"/>
            <a:pathLst>
              <a:path w="3456000" h="1836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1404000"/>
                </a:lnTo>
                <a:lnTo>
                  <a:pt x="3452304" y="1460387"/>
                </a:lnTo>
                <a:lnTo>
                  <a:pt x="3441279" y="1515809"/>
                </a:lnTo>
                <a:lnTo>
                  <a:pt x="3423115" y="1569319"/>
                </a:lnTo>
                <a:lnTo>
                  <a:pt x="3398122" y="1620000"/>
                </a:lnTo>
                <a:lnTo>
                  <a:pt x="3366728" y="1666984"/>
                </a:lnTo>
                <a:lnTo>
                  <a:pt x="3329470" y="1709470"/>
                </a:lnTo>
                <a:lnTo>
                  <a:pt x="3286984" y="1746728"/>
                </a:lnTo>
                <a:lnTo>
                  <a:pt x="3240000" y="1778122"/>
                </a:lnTo>
                <a:lnTo>
                  <a:pt x="3189319" y="1803115"/>
                </a:lnTo>
                <a:lnTo>
                  <a:pt x="3135809" y="1821279"/>
                </a:lnTo>
                <a:lnTo>
                  <a:pt x="3080387" y="1832304"/>
                </a:lnTo>
                <a:lnTo>
                  <a:pt x="3024000" y="1836000"/>
                </a:lnTo>
                <a:lnTo>
                  <a:pt x="0" y="1836000"/>
                </a:lnTo>
                <a:close/>
              </a:path>
            </a:pathLst>
          </a:custGeom>
          <a:solidFill>
            <a:srgbClr val="EFF2F7"/>
          </a:solidFill>
          <a:ln>
            <a:noFill/>
          </a:ln>
        </p:spPr>
        <p:txBody>
          <a:bodyPr rtlCol="0" anchor="ctr"/>
          <a:lstStyle/>
          <a:p>
            <a:pPr algn="ctr"/>
          </a:p>
        </p:txBody>
      </p:sp>
      <p:sp>
        <p:nvSpPr>
          <p:cNvPr id="24" name="Freeform 23"/>
          <p:cNvSpPr/>
          <p:nvPr/>
        </p:nvSpPr>
        <p:spPr>
          <a:xfrm>
            <a:off x="720000" y="542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972000" y="4032000"/>
            <a:ext cx="3024000" cy="360000"/>
          </a:xfrm>
          <a:prstGeom prst="rect">
            <a:avLst/>
          </a:prstGeom>
          <a:noFill/>
        </p:spPr>
        <p:txBody>
          <a:bodyPr wrap="square" lIns="0" rIns="0" tIns="0" bIns="0" anchor="t">
            <a:spAutoFit/>
          </a:bodyPr>
          <a:lstStyle/>
          <a:p>
            <a:pPr algn="l">
              <a:lnSpc>
                <a:spcPct val="110000"/>
              </a:lnSpc>
            </a:pPr>
            <a:r>
              <a:rPr sz="1900" b="1">
                <a:solidFill>
                  <a:srgbClr val="13213A"/>
                </a:solidFill>
                <a:latin typeface="Arial"/>
              </a:rPr>
              <a:t>Stödparti</a:t>
            </a:r>
          </a:p>
        </p:txBody>
      </p:sp>
      <p:sp>
        <p:nvSpPr>
          <p:cNvPr id="26" name="TextBox 25"/>
          <p:cNvSpPr txBox="1"/>
          <p:nvPr/>
        </p:nvSpPr>
        <p:spPr>
          <a:xfrm>
            <a:off x="972000" y="4500000"/>
            <a:ext cx="3024000" cy="1080000"/>
          </a:xfrm>
          <a:prstGeom prst="rect">
            <a:avLst/>
          </a:prstGeom>
          <a:noFill/>
        </p:spPr>
        <p:txBody>
          <a:bodyPr wrap="square" lIns="0" rIns="0" tIns="0" bIns="0" anchor="t">
            <a:spAutoFit/>
          </a:bodyPr>
          <a:lstStyle/>
          <a:p>
            <a:pPr algn="l">
              <a:lnSpc>
                <a:spcPct val="112000"/>
              </a:lnSpc>
            </a:pPr>
            <a:r>
              <a:rPr sz="1350" b="0">
                <a:solidFill>
                  <a:srgbClr val="13213A"/>
                </a:solidFill>
                <a:latin typeface="Arial"/>
              </a:rPr>
              <a:t>Ett parti som inte sitter i regeringen men släpper fram den mot att få något i ett avtal.</a:t>
            </a:r>
          </a:p>
        </p:txBody>
      </p:sp>
      <p:sp>
        <p:nvSpPr>
          <p:cNvPr id="27" name="Freeform 26"/>
          <p:cNvSpPr/>
          <p:nvPr/>
        </p:nvSpPr>
        <p:spPr>
          <a:xfrm>
            <a:off x="4320000" y="3816000"/>
            <a:ext cx="3456000" cy="1836000"/>
          </a:xfrm>
          <a:custGeom>
            <a:avLst/>
            <a:gdLst/>
            <a:ahLst/>
            <a:cxnLst/>
            <a:rect l="l" t="t" r="r" b="b"/>
            <a:pathLst>
              <a:path w="3456000" h="1836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1404000"/>
                </a:lnTo>
                <a:lnTo>
                  <a:pt x="3452304" y="1460387"/>
                </a:lnTo>
                <a:lnTo>
                  <a:pt x="3441279" y="1515809"/>
                </a:lnTo>
                <a:lnTo>
                  <a:pt x="3423115" y="1569319"/>
                </a:lnTo>
                <a:lnTo>
                  <a:pt x="3398122" y="1620000"/>
                </a:lnTo>
                <a:lnTo>
                  <a:pt x="3366728" y="1666984"/>
                </a:lnTo>
                <a:lnTo>
                  <a:pt x="3329470" y="1709470"/>
                </a:lnTo>
                <a:lnTo>
                  <a:pt x="3286984" y="1746728"/>
                </a:lnTo>
                <a:lnTo>
                  <a:pt x="3240000" y="1778122"/>
                </a:lnTo>
                <a:lnTo>
                  <a:pt x="3189319" y="1803115"/>
                </a:lnTo>
                <a:lnTo>
                  <a:pt x="3135809" y="1821279"/>
                </a:lnTo>
                <a:lnTo>
                  <a:pt x="3080387" y="1832304"/>
                </a:lnTo>
                <a:lnTo>
                  <a:pt x="3024000" y="1836000"/>
                </a:lnTo>
                <a:lnTo>
                  <a:pt x="0" y="1836000"/>
                </a:lnTo>
                <a:close/>
              </a:path>
            </a:pathLst>
          </a:custGeom>
          <a:solidFill>
            <a:srgbClr val="EFF2F7"/>
          </a:solidFill>
          <a:ln>
            <a:noFill/>
          </a:ln>
        </p:spPr>
        <p:txBody>
          <a:bodyPr rtlCol="0" anchor="ctr"/>
          <a:lstStyle/>
          <a:p>
            <a:pPr algn="ctr"/>
          </a:p>
        </p:txBody>
      </p:sp>
      <p:sp>
        <p:nvSpPr>
          <p:cNvPr id="28" name="Freeform 27"/>
          <p:cNvSpPr/>
          <p:nvPr/>
        </p:nvSpPr>
        <p:spPr>
          <a:xfrm>
            <a:off x="4320000" y="542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9" name="TextBox 28"/>
          <p:cNvSpPr txBox="1"/>
          <p:nvPr/>
        </p:nvSpPr>
        <p:spPr>
          <a:xfrm>
            <a:off x="4572000" y="4032000"/>
            <a:ext cx="3024000" cy="360000"/>
          </a:xfrm>
          <a:prstGeom prst="rect">
            <a:avLst/>
          </a:prstGeom>
          <a:noFill/>
        </p:spPr>
        <p:txBody>
          <a:bodyPr wrap="square" lIns="0" rIns="0" tIns="0" bIns="0" anchor="t">
            <a:spAutoFit/>
          </a:bodyPr>
          <a:lstStyle/>
          <a:p>
            <a:pPr algn="l">
              <a:lnSpc>
                <a:spcPct val="110000"/>
              </a:lnSpc>
            </a:pPr>
            <a:r>
              <a:rPr sz="1900" b="1">
                <a:solidFill>
                  <a:srgbClr val="13213A"/>
                </a:solidFill>
                <a:latin typeface="Arial"/>
              </a:rPr>
              <a:t>Vågmästare</a:t>
            </a:r>
          </a:p>
        </p:txBody>
      </p:sp>
      <p:sp>
        <p:nvSpPr>
          <p:cNvPr id="30" name="TextBox 29"/>
          <p:cNvSpPr txBox="1"/>
          <p:nvPr/>
        </p:nvSpPr>
        <p:spPr>
          <a:xfrm>
            <a:off x="4572000" y="4500000"/>
            <a:ext cx="3024000" cy="1080000"/>
          </a:xfrm>
          <a:prstGeom prst="rect">
            <a:avLst/>
          </a:prstGeom>
          <a:noFill/>
        </p:spPr>
        <p:txBody>
          <a:bodyPr wrap="square" lIns="0" rIns="0" tIns="0" bIns="0" anchor="t">
            <a:spAutoFit/>
          </a:bodyPr>
          <a:lstStyle/>
          <a:p>
            <a:pPr algn="l">
              <a:lnSpc>
                <a:spcPct val="112000"/>
              </a:lnSpc>
            </a:pPr>
            <a:r>
              <a:rPr sz="1350" b="0">
                <a:solidFill>
                  <a:srgbClr val="13213A"/>
                </a:solidFill>
                <a:latin typeface="Arial"/>
              </a:rPr>
              <a:t>Ett parti som kan avgöra åt vilket håll det går, fast det är litet.</a:t>
            </a:r>
          </a:p>
        </p:txBody>
      </p:sp>
      <p:sp>
        <p:nvSpPr>
          <p:cNvPr id="31" name="Freeform 30"/>
          <p:cNvSpPr/>
          <p:nvPr/>
        </p:nvSpPr>
        <p:spPr>
          <a:xfrm>
            <a:off x="7920000" y="3816000"/>
            <a:ext cx="3456000" cy="1836000"/>
          </a:xfrm>
          <a:custGeom>
            <a:avLst/>
            <a:gdLst/>
            <a:ahLst/>
            <a:cxnLst/>
            <a:rect l="l" t="t" r="r" b="b"/>
            <a:pathLst>
              <a:path w="3456000" h="1836000">
                <a:moveTo>
                  <a:pt x="0" y="0"/>
                </a:moveTo>
                <a:lnTo>
                  <a:pt x="3024000" y="0"/>
                </a:lnTo>
                <a:lnTo>
                  <a:pt x="3080387" y="3695"/>
                </a:lnTo>
                <a:lnTo>
                  <a:pt x="3135809" y="14720"/>
                </a:lnTo>
                <a:lnTo>
                  <a:pt x="3189319" y="32884"/>
                </a:lnTo>
                <a:lnTo>
                  <a:pt x="3240000" y="57877"/>
                </a:lnTo>
                <a:lnTo>
                  <a:pt x="3286984" y="89271"/>
                </a:lnTo>
                <a:lnTo>
                  <a:pt x="3329470" y="126529"/>
                </a:lnTo>
                <a:lnTo>
                  <a:pt x="3366728" y="169015"/>
                </a:lnTo>
                <a:lnTo>
                  <a:pt x="3398122" y="216000"/>
                </a:lnTo>
                <a:lnTo>
                  <a:pt x="3423115" y="266680"/>
                </a:lnTo>
                <a:lnTo>
                  <a:pt x="3441279" y="320190"/>
                </a:lnTo>
                <a:lnTo>
                  <a:pt x="3452304" y="375612"/>
                </a:lnTo>
                <a:lnTo>
                  <a:pt x="3456000" y="432000"/>
                </a:lnTo>
                <a:lnTo>
                  <a:pt x="3456000" y="1404000"/>
                </a:lnTo>
                <a:lnTo>
                  <a:pt x="3452304" y="1460387"/>
                </a:lnTo>
                <a:lnTo>
                  <a:pt x="3441279" y="1515809"/>
                </a:lnTo>
                <a:lnTo>
                  <a:pt x="3423115" y="1569319"/>
                </a:lnTo>
                <a:lnTo>
                  <a:pt x="3398122" y="1620000"/>
                </a:lnTo>
                <a:lnTo>
                  <a:pt x="3366728" y="1666984"/>
                </a:lnTo>
                <a:lnTo>
                  <a:pt x="3329470" y="1709470"/>
                </a:lnTo>
                <a:lnTo>
                  <a:pt x="3286984" y="1746728"/>
                </a:lnTo>
                <a:lnTo>
                  <a:pt x="3240000" y="1778122"/>
                </a:lnTo>
                <a:lnTo>
                  <a:pt x="3189319" y="1803115"/>
                </a:lnTo>
                <a:lnTo>
                  <a:pt x="3135809" y="1821279"/>
                </a:lnTo>
                <a:lnTo>
                  <a:pt x="3080387" y="1832304"/>
                </a:lnTo>
                <a:lnTo>
                  <a:pt x="3024000" y="1836000"/>
                </a:lnTo>
                <a:lnTo>
                  <a:pt x="0" y="1836000"/>
                </a:lnTo>
                <a:close/>
              </a:path>
            </a:pathLst>
          </a:custGeom>
          <a:solidFill>
            <a:srgbClr val="EFF2F7"/>
          </a:solidFill>
          <a:ln>
            <a:noFill/>
          </a:ln>
        </p:spPr>
        <p:txBody>
          <a:bodyPr rtlCol="0" anchor="ctr"/>
          <a:lstStyle/>
          <a:p>
            <a:pPr algn="ctr"/>
          </a:p>
        </p:txBody>
      </p:sp>
      <p:sp>
        <p:nvSpPr>
          <p:cNvPr id="32" name="Freeform 31"/>
          <p:cNvSpPr/>
          <p:nvPr/>
        </p:nvSpPr>
        <p:spPr>
          <a:xfrm>
            <a:off x="7920000" y="542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33" name="TextBox 32"/>
          <p:cNvSpPr txBox="1"/>
          <p:nvPr/>
        </p:nvSpPr>
        <p:spPr>
          <a:xfrm>
            <a:off x="8172000" y="4032000"/>
            <a:ext cx="3024000" cy="360000"/>
          </a:xfrm>
          <a:prstGeom prst="rect">
            <a:avLst/>
          </a:prstGeom>
          <a:noFill/>
        </p:spPr>
        <p:txBody>
          <a:bodyPr wrap="square" lIns="0" rIns="0" tIns="0" bIns="0" anchor="t">
            <a:spAutoFit/>
          </a:bodyPr>
          <a:lstStyle/>
          <a:p>
            <a:pPr algn="l">
              <a:lnSpc>
                <a:spcPct val="110000"/>
              </a:lnSpc>
            </a:pPr>
            <a:r>
              <a:rPr sz="1900" b="1">
                <a:solidFill>
                  <a:srgbClr val="13213A"/>
                </a:solidFill>
                <a:latin typeface="Arial"/>
              </a:rPr>
              <a:t>Extra val</a:t>
            </a:r>
          </a:p>
        </p:txBody>
      </p:sp>
      <p:sp>
        <p:nvSpPr>
          <p:cNvPr id="34" name="TextBox 33"/>
          <p:cNvSpPr txBox="1"/>
          <p:nvPr/>
        </p:nvSpPr>
        <p:spPr>
          <a:xfrm>
            <a:off x="8172000" y="4500000"/>
            <a:ext cx="3024000" cy="1080000"/>
          </a:xfrm>
          <a:prstGeom prst="rect">
            <a:avLst/>
          </a:prstGeom>
          <a:noFill/>
        </p:spPr>
        <p:txBody>
          <a:bodyPr wrap="square" lIns="0" rIns="0" tIns="0" bIns="0" anchor="t">
            <a:spAutoFit/>
          </a:bodyPr>
          <a:lstStyle/>
          <a:p>
            <a:pPr algn="l">
              <a:lnSpc>
                <a:spcPct val="112000"/>
              </a:lnSpc>
            </a:pPr>
            <a:r>
              <a:rPr sz="1350" b="0">
                <a:solidFill>
                  <a:srgbClr val="13213A"/>
                </a:solidFill>
                <a:latin typeface="Arial"/>
              </a:rPr>
              <a:t>Ett val mellan de vanliga valen. Det blir extra val om riksdagen säger nej till talmannens förslag fyra gånger.</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Samtalet efteråt</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Samtalet efteråt · Dagens partier</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3600" b="1">
                <a:solidFill>
                  <a:srgbClr val="13213A"/>
                </a:solidFill>
                <a:latin typeface="Arial"/>
              </a:rPr>
              <a:t>Så här lät det hösten 2026</a:t>
            </a:r>
          </a:p>
        </p:txBody>
      </p:sp>
      <p:pic>
        <p:nvPicPr>
          <p:cNvPr id="9" name="Picture 8" descr="helklass.png"/>
          <p:cNvPicPr>
            <a:picLocks noChangeAspect="1"/>
          </p:cNvPicPr>
          <p:nvPr/>
        </p:nvPicPr>
        <p:blipFill>
          <a:blip r:embed="rId2"/>
          <a:stretch>
            <a:fillRect/>
          </a:stretch>
        </p:blipFill>
        <p:spPr>
          <a:xfrm>
            <a:off x="8747325" y="468000"/>
            <a:ext cx="2581875"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helklass</a:t>
            </a:r>
          </a:p>
        </p:txBody>
      </p:sp>
      <p:pic>
        <p:nvPicPr>
          <p:cNvPr id="11" name="Picture 10" descr="_kammaren-2026.png"/>
          <p:cNvPicPr>
            <a:picLocks noChangeAspect="1"/>
          </p:cNvPicPr>
          <p:nvPr/>
        </p:nvPicPr>
        <p:blipFill>
          <a:blip r:embed="rId3"/>
          <a:stretch>
            <a:fillRect/>
          </a:stretch>
        </p:blipFill>
        <p:spPr>
          <a:xfrm>
            <a:off x="576000" y="1944000"/>
            <a:ext cx="5400000" cy="2178470"/>
          </a:xfrm>
          <a:prstGeom prst="rect">
            <a:avLst/>
          </a:prstGeom>
        </p:spPr>
      </p:pic>
      <p:sp>
        <p:nvSpPr>
          <p:cNvPr id="12" name="Freeform 11"/>
          <p:cNvSpPr/>
          <p:nvPr/>
        </p:nvSpPr>
        <p:spPr>
          <a:xfrm>
            <a:off x="6408000" y="1800000"/>
            <a:ext cx="4968000" cy="3960000"/>
          </a:xfrm>
          <a:custGeom>
            <a:avLst/>
            <a:gdLst/>
            <a:ahLst/>
            <a:cxnLst/>
            <a:rect l="l" t="t" r="r" b="b"/>
            <a:pathLst>
              <a:path w="4968000" h="3960000">
                <a:moveTo>
                  <a:pt x="0" y="0"/>
                </a:moveTo>
                <a:lnTo>
                  <a:pt x="4392000" y="0"/>
                </a:lnTo>
                <a:lnTo>
                  <a:pt x="4467183" y="4927"/>
                </a:lnTo>
                <a:lnTo>
                  <a:pt x="4541079" y="19626"/>
                </a:lnTo>
                <a:lnTo>
                  <a:pt x="4612425" y="43845"/>
                </a:lnTo>
                <a:lnTo>
                  <a:pt x="4680000" y="77169"/>
                </a:lnTo>
                <a:lnTo>
                  <a:pt x="4742646" y="119028"/>
                </a:lnTo>
                <a:lnTo>
                  <a:pt x="4799293" y="168706"/>
                </a:lnTo>
                <a:lnTo>
                  <a:pt x="4848971" y="225353"/>
                </a:lnTo>
                <a:lnTo>
                  <a:pt x="4890830" y="288000"/>
                </a:lnTo>
                <a:lnTo>
                  <a:pt x="4924154" y="355574"/>
                </a:lnTo>
                <a:lnTo>
                  <a:pt x="4948373" y="426920"/>
                </a:lnTo>
                <a:lnTo>
                  <a:pt x="4963072" y="500816"/>
                </a:lnTo>
                <a:lnTo>
                  <a:pt x="4968000" y="576000"/>
                </a:lnTo>
                <a:lnTo>
                  <a:pt x="4968000" y="3384000"/>
                </a:lnTo>
                <a:lnTo>
                  <a:pt x="4963072" y="3459183"/>
                </a:lnTo>
                <a:lnTo>
                  <a:pt x="4948373" y="3533079"/>
                </a:lnTo>
                <a:lnTo>
                  <a:pt x="4924154" y="3604425"/>
                </a:lnTo>
                <a:lnTo>
                  <a:pt x="4890830" y="3672000"/>
                </a:lnTo>
                <a:lnTo>
                  <a:pt x="4848971" y="3734646"/>
                </a:lnTo>
                <a:lnTo>
                  <a:pt x="4799293" y="3791293"/>
                </a:lnTo>
                <a:lnTo>
                  <a:pt x="4742646" y="3840971"/>
                </a:lnTo>
                <a:lnTo>
                  <a:pt x="4680000" y="3882830"/>
                </a:lnTo>
                <a:lnTo>
                  <a:pt x="4612425" y="3916154"/>
                </a:lnTo>
                <a:lnTo>
                  <a:pt x="4541079" y="3940373"/>
                </a:lnTo>
                <a:lnTo>
                  <a:pt x="4467183" y="3955072"/>
                </a:lnTo>
                <a:lnTo>
                  <a:pt x="4392000" y="3960000"/>
                </a:lnTo>
                <a:lnTo>
                  <a:pt x="0" y="3960000"/>
                </a:lnTo>
                <a:close/>
              </a:path>
            </a:pathLst>
          </a:custGeom>
          <a:solidFill>
            <a:srgbClr val="FBF0DB"/>
          </a:solidFill>
          <a:ln>
            <a:noFill/>
          </a:ln>
        </p:spPr>
        <p:txBody>
          <a:bodyPr rtlCol="0" anchor="ctr"/>
          <a:lstStyle/>
          <a:p>
            <a:pPr algn="ctr"/>
          </a:p>
        </p:txBody>
      </p:sp>
      <p:sp>
        <p:nvSpPr>
          <p:cNvPr id="13" name="Freeform 12"/>
          <p:cNvSpPr/>
          <p:nvPr/>
        </p:nvSpPr>
        <p:spPr>
          <a:xfrm>
            <a:off x="6408000" y="553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4" name="TextBox 13"/>
          <p:cNvSpPr txBox="1"/>
          <p:nvPr/>
        </p:nvSpPr>
        <p:spPr>
          <a:xfrm>
            <a:off x="6696000" y="2016000"/>
            <a:ext cx="4464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Fråga klassen</a:t>
            </a:r>
          </a:p>
        </p:txBody>
      </p:sp>
      <p:sp>
        <p:nvSpPr>
          <p:cNvPr id="15" name="TextBox 14"/>
          <p:cNvSpPr txBox="1"/>
          <p:nvPr/>
        </p:nvSpPr>
        <p:spPr>
          <a:xfrm>
            <a:off x="6696000" y="2304000"/>
            <a:ext cx="4464000" cy="3312000"/>
          </a:xfrm>
          <a:prstGeom prst="rect">
            <a:avLst/>
          </a:prstGeom>
          <a:noFill/>
        </p:spPr>
        <p:txBody>
          <a:bodyPr wrap="square" lIns="0" rIns="0" tIns="0" bIns="0" anchor="t">
            <a:spAutoFit/>
          </a:bodyPr>
          <a:lstStyle/>
          <a:p>
            <a:pPr algn="l">
              <a:lnSpc>
                <a:spcPct val="115000"/>
              </a:lnSpc>
            </a:pPr>
            <a:r>
              <a:rPr sz="1400" b="1">
                <a:solidFill>
                  <a:srgbClr val="9A6512"/>
                </a:solidFill>
                <a:latin typeface="Arial"/>
              </a:rPr>
              <a:t>1  </a:t>
            </a:r>
            <a:r>
              <a:rPr sz="1400" b="1">
                <a:solidFill>
                  <a:srgbClr val="13213A"/>
                </a:solidFill>
                <a:latin typeface="Arial"/>
              </a:rPr>
              <a:t>Före valet sa partierna vilka de ville och inte ville samarbeta med. Hur liknar det era röda linjer, och vad ledde de till?</a:t>
            </a:r>
          </a:p>
          <a:p>
            <a:pPr algn="l">
              <a:lnSpc>
                <a:spcPct val="115000"/>
              </a:lnSpc>
            </a:pPr>
            <a:r>
              <a:rPr sz="1400" b="1">
                <a:solidFill>
                  <a:srgbClr val="9A6512"/>
                </a:solidFill>
                <a:latin typeface="Arial"/>
              </a:rPr>
              <a:t>2  </a:t>
            </a:r>
            <a:r>
              <a:rPr sz="1400" b="1">
                <a:solidFill>
                  <a:srgbClr val="13213A"/>
                </a:solidFill>
                <a:latin typeface="Arial"/>
              </a:rPr>
              <a:t>Titta på mandaten i riksdagen. Vilka partier skulle kunna avgöra en omröstning om statsministern, och vad skulle de behöva få för det?</a:t>
            </a:r>
          </a:p>
          <a:p>
            <a:pPr algn="l">
              <a:lnSpc>
                <a:spcPct val="115000"/>
              </a:lnSpc>
            </a:pPr>
            <a:r>
              <a:rPr sz="1400" b="1">
                <a:solidFill>
                  <a:srgbClr val="9A6512"/>
                </a:solidFill>
                <a:latin typeface="Arial"/>
              </a:rPr>
              <a:t>3  </a:t>
            </a:r>
            <a:r>
              <a:rPr sz="1400" b="1">
                <a:solidFill>
                  <a:srgbClr val="13213A"/>
                </a:solidFill>
                <a:latin typeface="Arial"/>
              </a:rPr>
              <a:t>Vad är annorlunda i verkligheten än i spelet?</a:t>
            </a:r>
          </a:p>
        </p:txBody>
      </p:sp>
      <p:sp>
        <p:nvSpPr>
          <p:cNvPr id="16" name="TextBox 15"/>
          <p:cNvSpPr txBox="1"/>
          <p:nvPr/>
        </p:nvSpPr>
        <p:spPr>
          <a:xfrm>
            <a:off x="720000" y="5400000"/>
            <a:ext cx="5400000" cy="288000"/>
          </a:xfrm>
          <a:prstGeom prst="rect">
            <a:avLst/>
          </a:prstGeom>
          <a:noFill/>
        </p:spPr>
        <p:txBody>
          <a:bodyPr wrap="square" lIns="0" rIns="0" tIns="0" bIns="0" anchor="t">
            <a:spAutoFit/>
          </a:bodyPr>
          <a:lstStyle/>
          <a:p>
            <a:pPr algn="l">
              <a:lnSpc>
                <a:spcPct val="110000"/>
              </a:lnSpc>
            </a:pPr>
            <a:r>
              <a:rPr sz="1000" b="0">
                <a:solidFill>
                  <a:srgbClr val="566175"/>
                </a:solidFill>
                <a:latin typeface="Arial"/>
              </a:rPr>
              <a:t>Uppgifterna gäller läget 25 oktober 2026.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536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539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622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5</a:t>
            </a:r>
          </a:p>
        </p:txBody>
      </p:sp>
      <p:sp>
        <p:nvSpPr>
          <p:cNvPr id="5" name="TextBox 4"/>
          <p:cNvSpPr txBox="1"/>
          <p:nvPr/>
        </p:nvSpPr>
        <p:spPr>
          <a:xfrm>
            <a:off x="11635200" y="4986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Exit ticket</a:t>
            </a:r>
          </a:p>
        </p:txBody>
      </p:sp>
      <p:sp>
        <p:nvSpPr>
          <p:cNvPr id="6" name="TextBox 5"/>
          <p:cNvSpPr txBox="1"/>
          <p:nvPr/>
        </p:nvSpPr>
        <p:spPr>
          <a:xfrm>
            <a:off x="720000" y="6426000"/>
            <a:ext cx="720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får styra när ingen har vunnit?</a:t>
            </a:r>
          </a:p>
        </p:txBody>
      </p:sp>
      <p:sp>
        <p:nvSpPr>
          <p:cNvPr id="7" name="TextBox 6"/>
          <p:cNvSpPr txBox="1"/>
          <p:nvPr/>
        </p:nvSpPr>
        <p:spPr>
          <a:xfrm>
            <a:off x="720000" y="468000"/>
            <a:ext cx="792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 · Exit ticket</a:t>
            </a:r>
          </a:p>
        </p:txBody>
      </p:sp>
      <p:sp>
        <p:nvSpPr>
          <p:cNvPr id="8" name="TextBox 7"/>
          <p:cNvSpPr txBox="1"/>
          <p:nvPr/>
        </p:nvSpPr>
        <p:spPr>
          <a:xfrm>
            <a:off x="720000" y="720000"/>
            <a:ext cx="8352000" cy="1080000"/>
          </a:xfrm>
          <a:prstGeom prst="rect">
            <a:avLst/>
          </a:prstGeom>
          <a:noFill/>
        </p:spPr>
        <p:txBody>
          <a:bodyPr wrap="square" lIns="0" rIns="0" tIns="0" bIns="0" anchor="t">
            <a:spAutoFit/>
          </a:bodyPr>
          <a:lstStyle/>
          <a:p>
            <a:pPr algn="l">
              <a:lnSpc>
                <a:spcPct val="100000"/>
              </a:lnSpc>
            </a:pPr>
            <a:r>
              <a:rPr sz="4000" b="1">
                <a:solidFill>
                  <a:srgbClr val="13213A"/>
                </a:solidFill>
                <a:latin typeface="Arial"/>
              </a:rPr>
              <a:t>Exit ticket</a:t>
            </a:r>
          </a:p>
        </p:txBody>
      </p:sp>
      <p:pic>
        <p:nvPicPr>
          <p:cNvPr id="9" name="Picture 8" descr="enskilt.png"/>
          <p:cNvPicPr>
            <a:picLocks noChangeAspect="1"/>
          </p:cNvPicPr>
          <p:nvPr/>
        </p:nvPicPr>
        <p:blipFill>
          <a:blip r:embed="rId2"/>
          <a:stretch>
            <a:fillRect/>
          </a:stretch>
        </p:blipFill>
        <p:spPr>
          <a:xfrm>
            <a:off x="10717200" y="468000"/>
            <a:ext cx="612000" cy="612000"/>
          </a:xfrm>
          <a:prstGeom prst="rect">
            <a:avLst/>
          </a:prstGeom>
        </p:spPr>
      </p:pic>
      <p:sp>
        <p:nvSpPr>
          <p:cNvPr id="10" name="TextBox 9"/>
          <p:cNvSpPr txBox="1"/>
          <p:nvPr/>
        </p:nvSpPr>
        <p:spPr>
          <a:xfrm>
            <a:off x="8233200" y="1134000"/>
            <a:ext cx="3096000" cy="216000"/>
          </a:xfrm>
          <a:prstGeom prst="rect">
            <a:avLst/>
          </a:prstGeom>
          <a:noFill/>
        </p:spPr>
        <p:txBody>
          <a:bodyPr wrap="square" lIns="0" rIns="0" tIns="0" bIns="0" anchor="t">
            <a:spAutoFit/>
          </a:bodyPr>
          <a:lstStyle/>
          <a:p>
            <a:pPr algn="r">
              <a:lnSpc>
                <a:spcPct val="110000"/>
              </a:lnSpc>
            </a:pPr>
            <a:r>
              <a:rPr sz="1000" b="1">
                <a:solidFill>
                  <a:srgbClr val="13213A"/>
                </a:solidFill>
                <a:latin typeface="Arial"/>
              </a:rPr>
              <a:t>enskilt</a:t>
            </a:r>
          </a:p>
        </p:txBody>
      </p:sp>
      <p:sp>
        <p:nvSpPr>
          <p:cNvPr id="11" name="TextBox 10"/>
          <p:cNvSpPr txBox="1"/>
          <p:nvPr/>
        </p:nvSpPr>
        <p:spPr>
          <a:xfrm>
            <a:off x="720000" y="1728000"/>
            <a:ext cx="10512000" cy="360000"/>
          </a:xfrm>
          <a:prstGeom prst="rect">
            <a:avLst/>
          </a:prstGeom>
          <a:noFill/>
        </p:spPr>
        <p:txBody>
          <a:bodyPr wrap="square" lIns="0" rIns="0" tIns="0" bIns="0" anchor="t">
            <a:spAutoFit/>
          </a:bodyPr>
          <a:lstStyle/>
          <a:p>
            <a:pPr algn="l">
              <a:lnSpc>
                <a:spcPct val="110000"/>
              </a:lnSpc>
            </a:pPr>
            <a:r>
              <a:rPr sz="1700" b="1">
                <a:solidFill>
                  <a:srgbClr val="13213A"/>
                </a:solidFill>
                <a:latin typeface="Arial"/>
              </a:rPr>
              <a:t>Tre frågor innan du går.</a:t>
            </a:r>
          </a:p>
        </p:txBody>
      </p:sp>
      <p:sp>
        <p:nvSpPr>
          <p:cNvPr id="12" name="Freeform 11"/>
          <p:cNvSpPr/>
          <p:nvPr/>
        </p:nvSpPr>
        <p:spPr>
          <a:xfrm>
            <a:off x="720000" y="2304000"/>
            <a:ext cx="10656000" cy="972000"/>
          </a:xfrm>
          <a:custGeom>
            <a:avLst/>
            <a:gdLst/>
            <a:ahLst/>
            <a:cxnLst/>
            <a:rect l="l" t="t" r="r" b="b"/>
            <a:pathLst>
              <a:path w="10656000" h="972000">
                <a:moveTo>
                  <a:pt x="0" y="0"/>
                </a:moveTo>
                <a:lnTo>
                  <a:pt x="10224000" y="0"/>
                </a:lnTo>
                <a:lnTo>
                  <a:pt x="10280387" y="3695"/>
                </a:lnTo>
                <a:lnTo>
                  <a:pt x="10335809" y="14720"/>
                </a:lnTo>
                <a:lnTo>
                  <a:pt x="10389319" y="32884"/>
                </a:lnTo>
                <a:lnTo>
                  <a:pt x="10440000" y="57877"/>
                </a:lnTo>
                <a:lnTo>
                  <a:pt x="10486984" y="89271"/>
                </a:lnTo>
                <a:lnTo>
                  <a:pt x="10529470" y="126529"/>
                </a:lnTo>
                <a:lnTo>
                  <a:pt x="10566728" y="169015"/>
                </a:lnTo>
                <a:lnTo>
                  <a:pt x="10598122" y="216000"/>
                </a:lnTo>
                <a:lnTo>
                  <a:pt x="10623115" y="266680"/>
                </a:lnTo>
                <a:lnTo>
                  <a:pt x="10641279" y="320190"/>
                </a:lnTo>
                <a:lnTo>
                  <a:pt x="10652304" y="375612"/>
                </a:lnTo>
                <a:lnTo>
                  <a:pt x="10656000" y="432000"/>
                </a:lnTo>
                <a:lnTo>
                  <a:pt x="10656000" y="540000"/>
                </a:lnTo>
                <a:lnTo>
                  <a:pt x="10652304" y="596387"/>
                </a:lnTo>
                <a:lnTo>
                  <a:pt x="10641279" y="651809"/>
                </a:lnTo>
                <a:lnTo>
                  <a:pt x="10623115" y="705319"/>
                </a:lnTo>
                <a:lnTo>
                  <a:pt x="10598122" y="756000"/>
                </a:lnTo>
                <a:lnTo>
                  <a:pt x="10566728" y="802984"/>
                </a:lnTo>
                <a:lnTo>
                  <a:pt x="10529470" y="845470"/>
                </a:lnTo>
                <a:lnTo>
                  <a:pt x="10486984" y="882728"/>
                </a:lnTo>
                <a:lnTo>
                  <a:pt x="10440000" y="914122"/>
                </a:lnTo>
                <a:lnTo>
                  <a:pt x="10389319" y="939115"/>
                </a:lnTo>
                <a:lnTo>
                  <a:pt x="10335809" y="957279"/>
                </a:lnTo>
                <a:lnTo>
                  <a:pt x="10280387" y="968304"/>
                </a:lnTo>
                <a:lnTo>
                  <a:pt x="10224000" y="972000"/>
                </a:lnTo>
                <a:lnTo>
                  <a:pt x="0" y="972000"/>
                </a:lnTo>
                <a:close/>
              </a:path>
            </a:pathLst>
          </a:custGeom>
          <a:solidFill>
            <a:srgbClr val="EFF2F7"/>
          </a:solidFill>
          <a:ln>
            <a:noFill/>
          </a:ln>
        </p:spPr>
        <p:txBody>
          <a:bodyPr rtlCol="0" anchor="ctr"/>
          <a:lstStyle/>
          <a:p>
            <a:pPr algn="ctr"/>
          </a:p>
        </p:txBody>
      </p:sp>
      <p:sp>
        <p:nvSpPr>
          <p:cNvPr id="13" name="Freeform 12"/>
          <p:cNvSpPr/>
          <p:nvPr/>
        </p:nvSpPr>
        <p:spPr>
          <a:xfrm>
            <a:off x="720000" y="30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4" name="TextBox 13"/>
          <p:cNvSpPr txBox="1"/>
          <p:nvPr/>
        </p:nvSpPr>
        <p:spPr>
          <a:xfrm>
            <a:off x="1008000" y="2520000"/>
            <a:ext cx="432000" cy="432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1</a:t>
            </a:r>
          </a:p>
        </p:txBody>
      </p:sp>
      <p:sp>
        <p:nvSpPr>
          <p:cNvPr id="15" name="TextBox 14"/>
          <p:cNvSpPr txBox="1"/>
          <p:nvPr/>
        </p:nvSpPr>
        <p:spPr>
          <a:xfrm>
            <a:off x="1512000" y="2448000"/>
            <a:ext cx="9576000" cy="684000"/>
          </a:xfrm>
          <a:prstGeom prst="rect">
            <a:avLst/>
          </a:prstGeom>
          <a:noFill/>
        </p:spPr>
        <p:txBody>
          <a:bodyPr wrap="square" lIns="0" rIns="0" tIns="0" bIns="0" anchor="ctr">
            <a:spAutoFit/>
          </a:bodyPr>
          <a:lstStyle/>
          <a:p>
            <a:pPr algn="l">
              <a:lnSpc>
                <a:spcPct val="110000"/>
              </a:lnSpc>
            </a:pPr>
            <a:r>
              <a:rPr sz="1700" b="1">
                <a:solidFill>
                  <a:srgbClr val="13213A"/>
                </a:solidFill>
                <a:latin typeface="Arial"/>
              </a:rPr>
              <a:t>Ett förslag får 120 ja och 50 nej. Resten avstår. Blir statsministern godkänd? Förklara.</a:t>
            </a:r>
          </a:p>
        </p:txBody>
      </p:sp>
      <p:sp>
        <p:nvSpPr>
          <p:cNvPr id="16" name="Freeform 15"/>
          <p:cNvSpPr/>
          <p:nvPr/>
        </p:nvSpPr>
        <p:spPr>
          <a:xfrm>
            <a:off x="720000" y="3456000"/>
            <a:ext cx="10656000" cy="972000"/>
          </a:xfrm>
          <a:custGeom>
            <a:avLst/>
            <a:gdLst/>
            <a:ahLst/>
            <a:cxnLst/>
            <a:rect l="l" t="t" r="r" b="b"/>
            <a:pathLst>
              <a:path w="10656000" h="972000">
                <a:moveTo>
                  <a:pt x="0" y="0"/>
                </a:moveTo>
                <a:lnTo>
                  <a:pt x="10224000" y="0"/>
                </a:lnTo>
                <a:lnTo>
                  <a:pt x="10280387" y="3695"/>
                </a:lnTo>
                <a:lnTo>
                  <a:pt x="10335809" y="14720"/>
                </a:lnTo>
                <a:lnTo>
                  <a:pt x="10389319" y="32884"/>
                </a:lnTo>
                <a:lnTo>
                  <a:pt x="10440000" y="57877"/>
                </a:lnTo>
                <a:lnTo>
                  <a:pt x="10486984" y="89271"/>
                </a:lnTo>
                <a:lnTo>
                  <a:pt x="10529470" y="126529"/>
                </a:lnTo>
                <a:lnTo>
                  <a:pt x="10566728" y="169015"/>
                </a:lnTo>
                <a:lnTo>
                  <a:pt x="10598122" y="216000"/>
                </a:lnTo>
                <a:lnTo>
                  <a:pt x="10623115" y="266680"/>
                </a:lnTo>
                <a:lnTo>
                  <a:pt x="10641279" y="320190"/>
                </a:lnTo>
                <a:lnTo>
                  <a:pt x="10652304" y="375612"/>
                </a:lnTo>
                <a:lnTo>
                  <a:pt x="10656000" y="432000"/>
                </a:lnTo>
                <a:lnTo>
                  <a:pt x="10656000" y="540000"/>
                </a:lnTo>
                <a:lnTo>
                  <a:pt x="10652304" y="596387"/>
                </a:lnTo>
                <a:lnTo>
                  <a:pt x="10641279" y="651809"/>
                </a:lnTo>
                <a:lnTo>
                  <a:pt x="10623115" y="705319"/>
                </a:lnTo>
                <a:lnTo>
                  <a:pt x="10598122" y="756000"/>
                </a:lnTo>
                <a:lnTo>
                  <a:pt x="10566728" y="802984"/>
                </a:lnTo>
                <a:lnTo>
                  <a:pt x="10529470" y="845470"/>
                </a:lnTo>
                <a:lnTo>
                  <a:pt x="10486984" y="882728"/>
                </a:lnTo>
                <a:lnTo>
                  <a:pt x="10440000" y="914122"/>
                </a:lnTo>
                <a:lnTo>
                  <a:pt x="10389319" y="939115"/>
                </a:lnTo>
                <a:lnTo>
                  <a:pt x="10335809" y="957279"/>
                </a:lnTo>
                <a:lnTo>
                  <a:pt x="10280387" y="968304"/>
                </a:lnTo>
                <a:lnTo>
                  <a:pt x="10224000" y="972000"/>
                </a:lnTo>
                <a:lnTo>
                  <a:pt x="0" y="972000"/>
                </a:lnTo>
                <a:close/>
              </a:path>
            </a:pathLst>
          </a:custGeom>
          <a:solidFill>
            <a:srgbClr val="EFF2F7"/>
          </a:solidFill>
          <a:ln>
            <a:noFill/>
          </a:ln>
        </p:spPr>
        <p:txBody>
          <a:bodyPr rtlCol="0" anchor="ctr"/>
          <a:lstStyle/>
          <a:p>
            <a:pPr algn="ctr"/>
          </a:p>
        </p:txBody>
      </p:sp>
      <p:sp>
        <p:nvSpPr>
          <p:cNvPr id="17" name="Freeform 16"/>
          <p:cNvSpPr/>
          <p:nvPr/>
        </p:nvSpPr>
        <p:spPr>
          <a:xfrm>
            <a:off x="720000" y="42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8" name="TextBox 17"/>
          <p:cNvSpPr txBox="1"/>
          <p:nvPr/>
        </p:nvSpPr>
        <p:spPr>
          <a:xfrm>
            <a:off x="1008000" y="3672000"/>
            <a:ext cx="432000" cy="432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2</a:t>
            </a:r>
          </a:p>
        </p:txBody>
      </p:sp>
      <p:sp>
        <p:nvSpPr>
          <p:cNvPr id="19" name="TextBox 18"/>
          <p:cNvSpPr txBox="1"/>
          <p:nvPr/>
        </p:nvSpPr>
        <p:spPr>
          <a:xfrm>
            <a:off x="1512000" y="3600000"/>
            <a:ext cx="9576000" cy="684000"/>
          </a:xfrm>
          <a:prstGeom prst="rect">
            <a:avLst/>
          </a:prstGeom>
          <a:noFill/>
        </p:spPr>
        <p:txBody>
          <a:bodyPr wrap="square" lIns="0" rIns="0" tIns="0" bIns="0" anchor="ctr">
            <a:spAutoFit/>
          </a:bodyPr>
          <a:lstStyle/>
          <a:p>
            <a:pPr algn="l">
              <a:lnSpc>
                <a:spcPct val="110000"/>
              </a:lnSpc>
            </a:pPr>
            <a:r>
              <a:rPr sz="1700" b="1">
                <a:solidFill>
                  <a:srgbClr val="13213A"/>
                </a:solidFill>
                <a:latin typeface="Arial"/>
              </a:rPr>
              <a:t>Vilket parti avgjorde i er regeringsbildning, och varför kunde det avgöra?</a:t>
            </a:r>
          </a:p>
        </p:txBody>
      </p:sp>
      <p:sp>
        <p:nvSpPr>
          <p:cNvPr id="20" name="Freeform 19"/>
          <p:cNvSpPr/>
          <p:nvPr/>
        </p:nvSpPr>
        <p:spPr>
          <a:xfrm>
            <a:off x="720000" y="4608000"/>
            <a:ext cx="10656000" cy="972000"/>
          </a:xfrm>
          <a:custGeom>
            <a:avLst/>
            <a:gdLst/>
            <a:ahLst/>
            <a:cxnLst/>
            <a:rect l="l" t="t" r="r" b="b"/>
            <a:pathLst>
              <a:path w="10656000" h="972000">
                <a:moveTo>
                  <a:pt x="0" y="0"/>
                </a:moveTo>
                <a:lnTo>
                  <a:pt x="10224000" y="0"/>
                </a:lnTo>
                <a:lnTo>
                  <a:pt x="10280387" y="3695"/>
                </a:lnTo>
                <a:lnTo>
                  <a:pt x="10335809" y="14720"/>
                </a:lnTo>
                <a:lnTo>
                  <a:pt x="10389319" y="32884"/>
                </a:lnTo>
                <a:lnTo>
                  <a:pt x="10440000" y="57877"/>
                </a:lnTo>
                <a:lnTo>
                  <a:pt x="10486984" y="89271"/>
                </a:lnTo>
                <a:lnTo>
                  <a:pt x="10529470" y="126529"/>
                </a:lnTo>
                <a:lnTo>
                  <a:pt x="10566728" y="169015"/>
                </a:lnTo>
                <a:lnTo>
                  <a:pt x="10598122" y="216000"/>
                </a:lnTo>
                <a:lnTo>
                  <a:pt x="10623115" y="266680"/>
                </a:lnTo>
                <a:lnTo>
                  <a:pt x="10641279" y="320190"/>
                </a:lnTo>
                <a:lnTo>
                  <a:pt x="10652304" y="375612"/>
                </a:lnTo>
                <a:lnTo>
                  <a:pt x="10656000" y="432000"/>
                </a:lnTo>
                <a:lnTo>
                  <a:pt x="10656000" y="540000"/>
                </a:lnTo>
                <a:lnTo>
                  <a:pt x="10652304" y="596387"/>
                </a:lnTo>
                <a:lnTo>
                  <a:pt x="10641279" y="651809"/>
                </a:lnTo>
                <a:lnTo>
                  <a:pt x="10623115" y="705319"/>
                </a:lnTo>
                <a:lnTo>
                  <a:pt x="10598122" y="756000"/>
                </a:lnTo>
                <a:lnTo>
                  <a:pt x="10566728" y="802984"/>
                </a:lnTo>
                <a:lnTo>
                  <a:pt x="10529470" y="845470"/>
                </a:lnTo>
                <a:lnTo>
                  <a:pt x="10486984" y="882728"/>
                </a:lnTo>
                <a:lnTo>
                  <a:pt x="10440000" y="914122"/>
                </a:lnTo>
                <a:lnTo>
                  <a:pt x="10389319" y="939115"/>
                </a:lnTo>
                <a:lnTo>
                  <a:pt x="10335809" y="957279"/>
                </a:lnTo>
                <a:lnTo>
                  <a:pt x="10280387" y="968304"/>
                </a:lnTo>
                <a:lnTo>
                  <a:pt x="10224000" y="972000"/>
                </a:lnTo>
                <a:lnTo>
                  <a:pt x="0" y="972000"/>
                </a:lnTo>
                <a:close/>
              </a:path>
            </a:pathLst>
          </a:custGeom>
          <a:solidFill>
            <a:srgbClr val="EFF2F7"/>
          </a:solidFill>
          <a:ln>
            <a:noFill/>
          </a:ln>
        </p:spPr>
        <p:txBody>
          <a:bodyPr rtlCol="0" anchor="ctr"/>
          <a:lstStyle/>
          <a:p>
            <a:pPr algn="ctr"/>
          </a:p>
        </p:txBody>
      </p:sp>
      <p:sp>
        <p:nvSpPr>
          <p:cNvPr id="21" name="Freeform 20"/>
          <p:cNvSpPr/>
          <p:nvPr/>
        </p:nvSpPr>
        <p:spPr>
          <a:xfrm>
            <a:off x="720000" y="535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2" name="TextBox 21"/>
          <p:cNvSpPr txBox="1"/>
          <p:nvPr/>
        </p:nvSpPr>
        <p:spPr>
          <a:xfrm>
            <a:off x="1008000" y="4824000"/>
            <a:ext cx="432000" cy="432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3</a:t>
            </a:r>
          </a:p>
        </p:txBody>
      </p:sp>
      <p:sp>
        <p:nvSpPr>
          <p:cNvPr id="23" name="TextBox 22"/>
          <p:cNvSpPr txBox="1"/>
          <p:nvPr/>
        </p:nvSpPr>
        <p:spPr>
          <a:xfrm>
            <a:off x="1512000" y="4752000"/>
            <a:ext cx="9576000" cy="684000"/>
          </a:xfrm>
          <a:prstGeom prst="rect">
            <a:avLst/>
          </a:prstGeom>
          <a:noFill/>
        </p:spPr>
        <p:txBody>
          <a:bodyPr wrap="square" lIns="0" rIns="0" tIns="0" bIns="0" anchor="ctr">
            <a:spAutoFit/>
          </a:bodyPr>
          <a:lstStyle/>
          <a:p>
            <a:pPr algn="l">
              <a:lnSpc>
                <a:spcPct val="110000"/>
              </a:lnSpc>
            </a:pPr>
            <a:r>
              <a:rPr sz="1700" b="1">
                <a:solidFill>
                  <a:srgbClr val="13213A"/>
                </a:solidFill>
                <a:latin typeface="Arial"/>
              </a:rPr>
              <a:t>Var det rätt av ett parti att bryta ett vallöfte för att få inflytande? Ge ett skäl.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