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32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Lektionens fråga: Vem förtjänar fredspriset?</a:t>
            </a:r>
          </a:p>
          <a:p>
            <a:r>
              <a:t>Eleverna behöver Mitt blad och en penna. Parhäftet delas ut i steg 2, gruppbladen i steg 4 och Årets pris i steg 5.</a:t>
            </a:r>
          </a:p>
          <a:p>
            <a:r>
              <a:t>Porträtten: Gandhi, Mandela, Malala Yousafzai, Obama, Trump och Thunberg. Alla sex har nominerats.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ringar in Ja eller Nej för alla sex i 1a på Mitt blad. 2 minuter. Säg inget om svaren än. Att nominera betyder att någon med rätt att föreslå har skickat in namnet.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Nelson Mandela fick priset 1993, tillsammans med Sydafrikas president F. W. de Klerk. Malala Yousafzai fick det 2014.</a:t>
            </a:r>
          </a:p>
          <a:p>
            <a:r>
              <a:t>Barack Obama fick priset 2009, när han hade varit president i mindre än ett år. Kommitténs sekreterare skrev senare att kommittén hade hoppats att priset skulle hjälpa honom att nå sina mål, och att det inte blev som kommittén hade hoppats.</a:t>
            </a:r>
          </a:p>
          <a:p>
            <a:r>
              <a:t>Gandhi nominerades fem gånger mellan 1937 och 1948 men fick aldrig priset. Trump och Thunberg har nominerats flera gånger men har inte fått det.</a:t>
            </a:r>
          </a:p>
          <a:p>
            <a:r>
              <a:t>Fredspriset är alltså ett beslut som människor fattar. Ibland belönar det något som redan har hänt, ibland något man hoppas på.</a:t>
            </a:r>
          </a:p>
          <a:p>
            <a:r>
              <a:t>Stanna vid Obama: priset belönade det han hoppades göra. Det leder in i 1b. Källa: Geir Lundestad, Fredens sekretær (2015), enligt The Local Norway 16 september 2015.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Räkna med handuppräckning och skriv siffrorna på tavlan. Ni tar ställning igen i steg 6, bild 16.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det första stycket i parhäftet högt, så att eleverna hör att det är vanlig svenska med gammal stavning. Paren ringar in ord som säger när det ska ha hänt och svarar på fråga 1 på sidan 2. 4 minuter.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Fråga paren vilka ord de ringat in innan du visar bilden.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exemplet högt. Efter sju minuter: låt några par läsa upp ett krav var. Säg: spara era krav, ni använder dem i steg 4 och 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Åtta riktiga motiveringar från 1901 till 2020, översatta till svenska. Paren sorterar i 8 minuter. Dunant passar förbrödrande men också humanitärt arbete, som inte står i testamentet: godta båda om paren förklarar.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Gå igenom korten i Står inte i testamentet: rättigheter, miljö, barn och hunger. Fråga: vad har de gemensamt?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slutsatsen. Källa: Francis Sejersted, The Nobel Peace Prize: from peace negotiations to human rights, nobelprize.org.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Två par blir en grupp. Dela ut gruppbladen A, B, C, D, A … med framsidan upp. Grupperna väljer tre krav, läser och ringar in i fråga 2. 8 minuter.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Grupperna läser baksidan, ringar in i fråga 3 och skriver sitt beslut. 7 minuter. I liveläget vänder du korten med knappen Vänd korten.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grupp per fall läser upp sitt beslut. Har två grupper samma fall: den andra lägger till det som saknas. Stöd per fall finns i lärarhandledningen, sidan 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Enligt Nobelinstitutet kan ett fredspris inte tas tillbaka, eftersom det gäller det pristagaren gjort fram till att det delades ut. 1993 skrev kommittén att priset var ett löfte om stöd. 2019 skrev den att en del säkert skulle tycka att priset kom för tidigt.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Bladet visar bara det kommittén visste när priset delades ut. Efter 8 minuter: låt några par läsa fråga 3 och 4 och skriv två eller tre förslag på tavlan. Säg: ni har skrivit framsidan av ett nytt vändkort. Baksidan skrivs de kommande åren.</a:t>
            </a:r>
          </a:p>
          <a:p>
            <a:r>
              <a:t>Byts varje oktober: se lektionssidan för det senaste bladet.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Räkna och jämför med steg 1. Fråga några som ändrade sig vad som fick dem att göra det. Visa sedan slutsatsen i den sandfärgade rutan.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slutsatserna och koppla var och en till ett steg: 1 till steg 2, 2 till steg 3, 3 och 4 till steg 4 och 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skriver enskilt i fyra minuter. Samla in Mitt blad. Efter lektionen kan ni spela Fyndet: Fredspriset.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 Id="rId7" Type="http://schemas.openxmlformats.org/officeDocument/2006/relationships/image" Target="../media/image6.jp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5.jpg"/><Relationship Id="rId8" Type="http://schemas.openxmlformats.org/officeDocument/2006/relationships/image" Target="../media/image6.jpg"/><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 Id="rId7" Type="http://schemas.openxmlformats.org/officeDocument/2006/relationships/image" Target="../media/image6.jpg"/><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5.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0" y="0"/>
            <a:ext cx="6828192" cy="6858000"/>
          </a:xfrm>
          <a:custGeom>
            <a:avLst/>
            <a:gdLst/>
            <a:ahLst/>
            <a:cxnLst/>
            <a:rect l="l" t="t" r="r" b="b"/>
            <a:pathLst>
              <a:path w="6828192" h="6858000">
                <a:moveTo>
                  <a:pt x="0" y="0"/>
                </a:moveTo>
                <a:lnTo>
                  <a:pt x="5748192" y="0"/>
                </a:lnTo>
                <a:lnTo>
                  <a:pt x="5889160" y="9239"/>
                </a:lnTo>
                <a:lnTo>
                  <a:pt x="6027716" y="36800"/>
                </a:lnTo>
                <a:lnTo>
                  <a:pt x="6161490" y="82210"/>
                </a:lnTo>
                <a:lnTo>
                  <a:pt x="6288192" y="144692"/>
                </a:lnTo>
                <a:lnTo>
                  <a:pt x="6405654" y="223178"/>
                </a:lnTo>
                <a:lnTo>
                  <a:pt x="6511867" y="316324"/>
                </a:lnTo>
                <a:lnTo>
                  <a:pt x="6605013" y="422537"/>
                </a:lnTo>
                <a:lnTo>
                  <a:pt x="6683499" y="540000"/>
                </a:lnTo>
                <a:lnTo>
                  <a:pt x="6745981" y="666701"/>
                </a:lnTo>
                <a:lnTo>
                  <a:pt x="6791391" y="800475"/>
                </a:lnTo>
                <a:lnTo>
                  <a:pt x="6818952" y="939031"/>
                </a:lnTo>
                <a:lnTo>
                  <a:pt x="6828192" y="1080000"/>
                </a:lnTo>
                <a:lnTo>
                  <a:pt x="6828192" y="5778000"/>
                </a:lnTo>
                <a:lnTo>
                  <a:pt x="6818952" y="5918968"/>
                </a:lnTo>
                <a:lnTo>
                  <a:pt x="6791391" y="6057524"/>
                </a:lnTo>
                <a:lnTo>
                  <a:pt x="6745981" y="6191298"/>
                </a:lnTo>
                <a:lnTo>
                  <a:pt x="6683499" y="6318000"/>
                </a:lnTo>
                <a:lnTo>
                  <a:pt x="6605013" y="6435462"/>
                </a:lnTo>
                <a:lnTo>
                  <a:pt x="6511867" y="6541675"/>
                </a:lnTo>
                <a:lnTo>
                  <a:pt x="6405654" y="6634821"/>
                </a:lnTo>
                <a:lnTo>
                  <a:pt x="6288192" y="6713307"/>
                </a:lnTo>
                <a:lnTo>
                  <a:pt x="6161490" y="6775789"/>
                </a:lnTo>
                <a:lnTo>
                  <a:pt x="6027716" y="6821199"/>
                </a:lnTo>
                <a:lnTo>
                  <a:pt x="5889160" y="6848760"/>
                </a:lnTo>
                <a:lnTo>
                  <a:pt x="5748192" y="6858000"/>
                </a:lnTo>
                <a:lnTo>
                  <a:pt x="0" y="6858000"/>
                </a:lnTo>
                <a:close/>
              </a:path>
            </a:pathLst>
          </a:custGeom>
          <a:solidFill>
            <a:srgbClr val="13213A"/>
          </a:solidFill>
          <a:ln>
            <a:noFill/>
          </a:ln>
        </p:spPr>
        <p:txBody>
          <a:bodyPr rtlCol="0" anchor="ctr"/>
          <a:lstStyle/>
          <a:p>
            <a:pPr algn="ctr"/>
          </a:p>
        </p:txBody>
      </p:sp>
      <p:sp>
        <p:nvSpPr>
          <p:cNvPr id="3" name="Freeform 2"/>
          <p:cNvSpPr/>
          <p:nvPr/>
        </p:nvSpPr>
        <p:spPr>
          <a:xfrm>
            <a:off x="0" y="663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pic>
        <p:nvPicPr>
          <p:cNvPr id="4" name="Picture 3" descr="fit_2012175282927232686.jpg"/>
          <p:cNvPicPr>
            <a:picLocks noChangeAspect="1"/>
          </p:cNvPicPr>
          <p:nvPr/>
        </p:nvPicPr>
        <p:blipFill>
          <a:blip r:embed="rId2"/>
          <a:stretch>
            <a:fillRect/>
          </a:stretch>
        </p:blipFill>
        <p:spPr>
          <a:xfrm>
            <a:off x="504000" y="1878279"/>
            <a:ext cx="1796064" cy="1496720"/>
          </a:xfrm>
          <a:prstGeom prst="rect">
            <a:avLst/>
          </a:prstGeom>
        </p:spPr>
      </p:pic>
      <p:sp>
        <p:nvSpPr>
          <p:cNvPr id="5" name="Freeform 4"/>
          <p:cNvSpPr/>
          <p:nvPr/>
        </p:nvSpPr>
        <p:spPr>
          <a:xfrm>
            <a:off x="1097664" y="308700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6" name="TextBox 5"/>
          <p:cNvSpPr txBox="1"/>
          <p:nvPr/>
        </p:nvSpPr>
        <p:spPr>
          <a:xfrm>
            <a:off x="1097664" y="313740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Mahatma Gandhi</a:t>
            </a:r>
          </a:p>
        </p:txBody>
      </p:sp>
      <p:pic>
        <p:nvPicPr>
          <p:cNvPr id="7" name="Picture 6" descr="fit_4283370251325865087.jpg"/>
          <p:cNvPicPr>
            <a:picLocks noChangeAspect="1"/>
          </p:cNvPicPr>
          <p:nvPr/>
        </p:nvPicPr>
        <p:blipFill>
          <a:blip r:embed="rId3"/>
          <a:stretch>
            <a:fillRect/>
          </a:stretch>
        </p:blipFill>
        <p:spPr>
          <a:xfrm>
            <a:off x="2408064" y="1878279"/>
            <a:ext cx="1796064" cy="1496720"/>
          </a:xfrm>
          <a:prstGeom prst="rect">
            <a:avLst/>
          </a:prstGeom>
        </p:spPr>
      </p:pic>
      <p:sp>
        <p:nvSpPr>
          <p:cNvPr id="8" name="Freeform 7"/>
          <p:cNvSpPr/>
          <p:nvPr/>
        </p:nvSpPr>
        <p:spPr>
          <a:xfrm>
            <a:off x="3001728" y="308700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9" name="TextBox 8"/>
          <p:cNvSpPr txBox="1"/>
          <p:nvPr/>
        </p:nvSpPr>
        <p:spPr>
          <a:xfrm>
            <a:off x="3001728" y="313740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Nelson Mandela</a:t>
            </a:r>
          </a:p>
        </p:txBody>
      </p:sp>
      <p:pic>
        <p:nvPicPr>
          <p:cNvPr id="10" name="Picture 9" descr="fit_1867782700003911817.jpg"/>
          <p:cNvPicPr>
            <a:picLocks noChangeAspect="1"/>
          </p:cNvPicPr>
          <p:nvPr/>
        </p:nvPicPr>
        <p:blipFill>
          <a:blip r:embed="rId4"/>
          <a:stretch>
            <a:fillRect/>
          </a:stretch>
        </p:blipFill>
        <p:spPr>
          <a:xfrm>
            <a:off x="4312128" y="1878279"/>
            <a:ext cx="1796064" cy="1496720"/>
          </a:xfrm>
          <a:prstGeom prst="rect">
            <a:avLst/>
          </a:prstGeom>
        </p:spPr>
      </p:pic>
      <p:sp>
        <p:nvSpPr>
          <p:cNvPr id="11" name="Freeform 10"/>
          <p:cNvSpPr/>
          <p:nvPr/>
        </p:nvSpPr>
        <p:spPr>
          <a:xfrm>
            <a:off x="4754592" y="3087000"/>
            <a:ext cx="1353600" cy="288000"/>
          </a:xfrm>
          <a:custGeom>
            <a:avLst/>
            <a:gdLst/>
            <a:ahLst/>
            <a:cxnLst/>
            <a:rect l="l" t="t" r="r" b="b"/>
            <a:pathLst>
              <a:path w="1353600" h="288000">
                <a:moveTo>
                  <a:pt x="1353600" y="0"/>
                </a:moveTo>
                <a:lnTo>
                  <a:pt x="13536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2" name="TextBox 11"/>
          <p:cNvSpPr txBox="1"/>
          <p:nvPr/>
        </p:nvSpPr>
        <p:spPr>
          <a:xfrm>
            <a:off x="4754592" y="3137400"/>
            <a:ext cx="12636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Malala Yousafzai</a:t>
            </a:r>
          </a:p>
        </p:txBody>
      </p:sp>
      <p:pic>
        <p:nvPicPr>
          <p:cNvPr id="13" name="Picture 12" descr="fit_2182145788161798914.jpg"/>
          <p:cNvPicPr>
            <a:picLocks noChangeAspect="1"/>
          </p:cNvPicPr>
          <p:nvPr/>
        </p:nvPicPr>
        <p:blipFill>
          <a:blip r:embed="rId5"/>
          <a:stretch>
            <a:fillRect/>
          </a:stretch>
        </p:blipFill>
        <p:spPr>
          <a:xfrm>
            <a:off x="504000" y="3483000"/>
            <a:ext cx="1796064" cy="1496720"/>
          </a:xfrm>
          <a:prstGeom prst="rect">
            <a:avLst/>
          </a:prstGeom>
        </p:spPr>
      </p:pic>
      <p:sp>
        <p:nvSpPr>
          <p:cNvPr id="14" name="Freeform 13"/>
          <p:cNvSpPr/>
          <p:nvPr/>
        </p:nvSpPr>
        <p:spPr>
          <a:xfrm>
            <a:off x="1248864" y="4691720"/>
            <a:ext cx="1051200" cy="288000"/>
          </a:xfrm>
          <a:custGeom>
            <a:avLst/>
            <a:gdLst/>
            <a:ahLst/>
            <a:cxnLst/>
            <a:rect l="l" t="t" r="r" b="b"/>
            <a:pathLst>
              <a:path w="1051200" h="288000">
                <a:moveTo>
                  <a:pt x="1051200" y="0"/>
                </a:moveTo>
                <a:lnTo>
                  <a:pt x="10512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5" name="TextBox 14"/>
          <p:cNvSpPr txBox="1"/>
          <p:nvPr/>
        </p:nvSpPr>
        <p:spPr>
          <a:xfrm>
            <a:off x="1248864" y="4742120"/>
            <a:ext cx="9612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Barack Obama</a:t>
            </a:r>
          </a:p>
        </p:txBody>
      </p:sp>
      <p:pic>
        <p:nvPicPr>
          <p:cNvPr id="16" name="Picture 15" descr="fit_8826103824113853116.jpg"/>
          <p:cNvPicPr>
            <a:picLocks noChangeAspect="1"/>
          </p:cNvPicPr>
          <p:nvPr/>
        </p:nvPicPr>
        <p:blipFill>
          <a:blip r:embed="rId6"/>
          <a:stretch>
            <a:fillRect/>
          </a:stretch>
        </p:blipFill>
        <p:spPr>
          <a:xfrm>
            <a:off x="2408064" y="3483000"/>
            <a:ext cx="1796064" cy="1496720"/>
          </a:xfrm>
          <a:prstGeom prst="rect">
            <a:avLst/>
          </a:prstGeom>
        </p:spPr>
      </p:pic>
      <p:sp>
        <p:nvSpPr>
          <p:cNvPr id="17" name="Freeform 16"/>
          <p:cNvSpPr/>
          <p:nvPr/>
        </p:nvSpPr>
        <p:spPr>
          <a:xfrm>
            <a:off x="3152928" y="4691720"/>
            <a:ext cx="1051200" cy="288000"/>
          </a:xfrm>
          <a:custGeom>
            <a:avLst/>
            <a:gdLst/>
            <a:ahLst/>
            <a:cxnLst/>
            <a:rect l="l" t="t" r="r" b="b"/>
            <a:pathLst>
              <a:path w="1051200" h="288000">
                <a:moveTo>
                  <a:pt x="1051200" y="0"/>
                </a:moveTo>
                <a:lnTo>
                  <a:pt x="10512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8" name="TextBox 17"/>
          <p:cNvSpPr txBox="1"/>
          <p:nvPr/>
        </p:nvSpPr>
        <p:spPr>
          <a:xfrm>
            <a:off x="3152928" y="4742120"/>
            <a:ext cx="9612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Donald Trump</a:t>
            </a:r>
          </a:p>
        </p:txBody>
      </p:sp>
      <p:pic>
        <p:nvPicPr>
          <p:cNvPr id="19" name="Picture 18" descr="fit_3745884368316527244.jpg"/>
          <p:cNvPicPr>
            <a:picLocks noChangeAspect="1"/>
          </p:cNvPicPr>
          <p:nvPr/>
        </p:nvPicPr>
        <p:blipFill>
          <a:blip r:embed="rId7"/>
          <a:stretch>
            <a:fillRect/>
          </a:stretch>
        </p:blipFill>
        <p:spPr>
          <a:xfrm>
            <a:off x="4312128" y="3483000"/>
            <a:ext cx="1796064" cy="1496720"/>
          </a:xfrm>
          <a:prstGeom prst="rect">
            <a:avLst/>
          </a:prstGeom>
        </p:spPr>
      </p:pic>
      <p:sp>
        <p:nvSpPr>
          <p:cNvPr id="20" name="Freeform 19"/>
          <p:cNvSpPr/>
          <p:nvPr/>
        </p:nvSpPr>
        <p:spPr>
          <a:xfrm>
            <a:off x="4905792" y="469172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21" name="TextBox 20"/>
          <p:cNvSpPr txBox="1"/>
          <p:nvPr/>
        </p:nvSpPr>
        <p:spPr>
          <a:xfrm>
            <a:off x="4905792" y="474212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Greta Thunberg</a:t>
            </a:r>
          </a:p>
        </p:txBody>
      </p:sp>
      <p:sp>
        <p:nvSpPr>
          <p:cNvPr id="22" name="TextBox 21"/>
          <p:cNvSpPr txBox="1"/>
          <p:nvPr/>
        </p:nvSpPr>
        <p:spPr>
          <a:xfrm>
            <a:off x="7380000" y="1080000"/>
            <a:ext cx="4320000" cy="288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Samhällskunskap och historia · Åk 8 till gymnasiet</a:t>
            </a:r>
          </a:p>
        </p:txBody>
      </p:sp>
      <p:sp>
        <p:nvSpPr>
          <p:cNvPr id="23" name="TextBox 22"/>
          <p:cNvSpPr txBox="1"/>
          <p:nvPr/>
        </p:nvSpPr>
        <p:spPr>
          <a:xfrm>
            <a:off x="7380000" y="1512000"/>
            <a:ext cx="4392000" cy="2160000"/>
          </a:xfrm>
          <a:prstGeom prst="rect">
            <a:avLst/>
          </a:prstGeom>
          <a:noFill/>
        </p:spPr>
        <p:txBody>
          <a:bodyPr wrap="square" lIns="0" rIns="0" tIns="0" bIns="0" anchor="t">
            <a:spAutoFit/>
          </a:bodyPr>
          <a:lstStyle/>
          <a:p>
            <a:pPr algn="l">
              <a:lnSpc>
                <a:spcPct val="110000"/>
              </a:lnSpc>
            </a:pPr>
            <a:r>
              <a:rPr sz="4000" b="1">
                <a:solidFill>
                  <a:srgbClr val="13213A"/>
                </a:solidFill>
                <a:latin typeface="Arial"/>
              </a:rPr>
              <a:t>Vem förtjänar fredspriset?</a:t>
            </a:r>
          </a:p>
        </p:txBody>
      </p:sp>
      <p:sp>
        <p:nvSpPr>
          <p:cNvPr id="24" name="Freeform 23"/>
          <p:cNvSpPr/>
          <p:nvPr/>
        </p:nvSpPr>
        <p:spPr>
          <a:xfrm>
            <a:off x="7380000" y="4032000"/>
            <a:ext cx="4320000" cy="1440000"/>
          </a:xfrm>
          <a:custGeom>
            <a:avLst/>
            <a:gdLst/>
            <a:ahLst/>
            <a:cxnLst/>
            <a:rect l="l" t="t" r="r" b="b"/>
            <a:pathLst>
              <a:path w="4320000" h="1440000">
                <a:moveTo>
                  <a:pt x="0" y="0"/>
                </a:moveTo>
                <a:lnTo>
                  <a:pt x="3816000" y="0"/>
                </a:lnTo>
                <a:lnTo>
                  <a:pt x="3881785" y="4311"/>
                </a:lnTo>
                <a:lnTo>
                  <a:pt x="3946444" y="17173"/>
                </a:lnTo>
                <a:lnTo>
                  <a:pt x="4008872" y="38364"/>
                </a:lnTo>
                <a:lnTo>
                  <a:pt x="4068000" y="67523"/>
                </a:lnTo>
                <a:lnTo>
                  <a:pt x="4122815" y="104149"/>
                </a:lnTo>
                <a:lnTo>
                  <a:pt x="4172381" y="147618"/>
                </a:lnTo>
                <a:lnTo>
                  <a:pt x="4215850" y="197184"/>
                </a:lnTo>
                <a:lnTo>
                  <a:pt x="4252476" y="252000"/>
                </a:lnTo>
                <a:lnTo>
                  <a:pt x="4281635" y="311127"/>
                </a:lnTo>
                <a:lnTo>
                  <a:pt x="4302826" y="373555"/>
                </a:lnTo>
                <a:lnTo>
                  <a:pt x="4315688" y="438214"/>
                </a:lnTo>
                <a:lnTo>
                  <a:pt x="4320000" y="504000"/>
                </a:lnTo>
                <a:lnTo>
                  <a:pt x="4320000" y="936000"/>
                </a:lnTo>
                <a:lnTo>
                  <a:pt x="4315688" y="1001785"/>
                </a:lnTo>
                <a:lnTo>
                  <a:pt x="4302826" y="1066444"/>
                </a:lnTo>
                <a:lnTo>
                  <a:pt x="4281635" y="1128872"/>
                </a:lnTo>
                <a:lnTo>
                  <a:pt x="4252476" y="1188000"/>
                </a:lnTo>
                <a:lnTo>
                  <a:pt x="4215850" y="1242815"/>
                </a:lnTo>
                <a:lnTo>
                  <a:pt x="4172381" y="1292381"/>
                </a:lnTo>
                <a:lnTo>
                  <a:pt x="4122815" y="1335850"/>
                </a:lnTo>
                <a:lnTo>
                  <a:pt x="4068000" y="1372476"/>
                </a:lnTo>
                <a:lnTo>
                  <a:pt x="4008872" y="1401635"/>
                </a:lnTo>
                <a:lnTo>
                  <a:pt x="3946444" y="1422826"/>
                </a:lnTo>
                <a:lnTo>
                  <a:pt x="3881785" y="1435688"/>
                </a:lnTo>
                <a:lnTo>
                  <a:pt x="3816000" y="1440000"/>
                </a:lnTo>
                <a:lnTo>
                  <a:pt x="0" y="1440000"/>
                </a:lnTo>
                <a:close/>
              </a:path>
            </a:pathLst>
          </a:custGeom>
          <a:solidFill>
            <a:srgbClr val="FBF0DB"/>
          </a:solidFill>
          <a:ln>
            <a:noFill/>
          </a:ln>
        </p:spPr>
        <p:txBody>
          <a:bodyPr rtlCol="0" anchor="ctr"/>
          <a:lstStyle/>
          <a:p>
            <a:pPr algn="ctr"/>
          </a:p>
        </p:txBody>
      </p:sp>
      <p:sp>
        <p:nvSpPr>
          <p:cNvPr id="25" name="Freeform 24"/>
          <p:cNvSpPr/>
          <p:nvPr/>
        </p:nvSpPr>
        <p:spPr>
          <a:xfrm>
            <a:off x="738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6" name="TextBox 25"/>
          <p:cNvSpPr txBox="1"/>
          <p:nvPr/>
        </p:nvSpPr>
        <p:spPr>
          <a:xfrm>
            <a:off x="7668000" y="4248000"/>
            <a:ext cx="378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Ert uppdrag</a:t>
            </a:r>
          </a:p>
        </p:txBody>
      </p:sp>
      <p:sp>
        <p:nvSpPr>
          <p:cNvPr id="27" name="TextBox 26"/>
          <p:cNvSpPr txBox="1"/>
          <p:nvPr/>
        </p:nvSpPr>
        <p:spPr>
          <a:xfrm>
            <a:off x="7668000" y="4536000"/>
            <a:ext cx="3780000" cy="864000"/>
          </a:xfrm>
          <a:prstGeom prst="rect">
            <a:avLst/>
          </a:prstGeom>
          <a:noFill/>
        </p:spPr>
        <p:txBody>
          <a:bodyPr wrap="square" lIns="0" rIns="0" tIns="0" bIns="0" anchor="t">
            <a:spAutoFit/>
          </a:bodyPr>
          <a:lstStyle/>
          <a:p>
            <a:pPr algn="l">
              <a:lnSpc>
                <a:spcPct val="110000"/>
              </a:lnSpc>
            </a:pPr>
            <a:r>
              <a:rPr sz="1600" b="1">
                <a:solidFill>
                  <a:srgbClr val="13213A"/>
                </a:solidFill>
                <a:latin typeface="Arial"/>
              </a:rPr>
              <a:t>Klassen är Nobelkommittén. Men ni måste kunna försvara ert beslut med belägg.</a:t>
            </a:r>
          </a:p>
        </p:txBody>
      </p:sp>
      <p:sp>
        <p:nvSpPr>
          <p:cNvPr id="28" name="TextBox 27"/>
          <p:cNvSpPr txBox="1"/>
          <p:nvPr/>
        </p:nvSpPr>
        <p:spPr>
          <a:xfrm>
            <a:off x="7380000" y="6336000"/>
            <a:ext cx="4320000" cy="216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D</a:t>
            </a:r>
            <a:r>
              <a:rPr sz="1300" b="0">
                <a:solidFill>
                  <a:srgbClr val="13213A"/>
                </a:solidFill>
                <a:latin typeface="Arial"/>
              </a:rPr>
              <a:t>idaktikstudion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1a · Enskilt · Mitt blad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Gissa</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1 min</a:t>
            </a:r>
          </a:p>
        </p:txBody>
      </p:sp>
      <p:pic>
        <p:nvPicPr>
          <p:cNvPr id="11" name="Picture 10" descr="fit_2012175282927232686.jpg"/>
          <p:cNvPicPr>
            <a:picLocks noChangeAspect="1"/>
          </p:cNvPicPr>
          <p:nvPr/>
        </p:nvPicPr>
        <p:blipFill>
          <a:blip r:embed="rId3"/>
          <a:stretch>
            <a:fillRect/>
          </a:stretch>
        </p:blipFill>
        <p:spPr>
          <a:xfrm>
            <a:off x="720000" y="2685500"/>
            <a:ext cx="1590000" cy="1325000"/>
          </a:xfrm>
          <a:prstGeom prst="rect">
            <a:avLst/>
          </a:prstGeom>
        </p:spPr>
      </p:pic>
      <p:sp>
        <p:nvSpPr>
          <p:cNvPr id="12" name="Freeform 11"/>
          <p:cNvSpPr/>
          <p:nvPr/>
        </p:nvSpPr>
        <p:spPr>
          <a:xfrm>
            <a:off x="1107600" y="372250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3" name="TextBox 12"/>
          <p:cNvSpPr txBox="1"/>
          <p:nvPr/>
        </p:nvSpPr>
        <p:spPr>
          <a:xfrm>
            <a:off x="1107600" y="377290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Mahatma Gandhi</a:t>
            </a:r>
          </a:p>
        </p:txBody>
      </p:sp>
      <p:pic>
        <p:nvPicPr>
          <p:cNvPr id="14" name="Picture 13" descr="fit_4283370251325865087.jpg"/>
          <p:cNvPicPr>
            <a:picLocks noChangeAspect="1"/>
          </p:cNvPicPr>
          <p:nvPr/>
        </p:nvPicPr>
        <p:blipFill>
          <a:blip r:embed="rId4"/>
          <a:stretch>
            <a:fillRect/>
          </a:stretch>
        </p:blipFill>
        <p:spPr>
          <a:xfrm>
            <a:off x="2418000" y="2685500"/>
            <a:ext cx="1590000" cy="1325000"/>
          </a:xfrm>
          <a:prstGeom prst="rect">
            <a:avLst/>
          </a:prstGeom>
        </p:spPr>
      </p:pic>
      <p:sp>
        <p:nvSpPr>
          <p:cNvPr id="15" name="Freeform 14"/>
          <p:cNvSpPr/>
          <p:nvPr/>
        </p:nvSpPr>
        <p:spPr>
          <a:xfrm>
            <a:off x="2805600" y="372250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6" name="TextBox 15"/>
          <p:cNvSpPr txBox="1"/>
          <p:nvPr/>
        </p:nvSpPr>
        <p:spPr>
          <a:xfrm>
            <a:off x="2805600" y="377290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Nelson Mandela</a:t>
            </a:r>
          </a:p>
        </p:txBody>
      </p:sp>
      <p:pic>
        <p:nvPicPr>
          <p:cNvPr id="17" name="Picture 16" descr="fit_1867782700003911817.jpg"/>
          <p:cNvPicPr>
            <a:picLocks noChangeAspect="1"/>
          </p:cNvPicPr>
          <p:nvPr/>
        </p:nvPicPr>
        <p:blipFill>
          <a:blip r:embed="rId5"/>
          <a:stretch>
            <a:fillRect/>
          </a:stretch>
        </p:blipFill>
        <p:spPr>
          <a:xfrm>
            <a:off x="4116000" y="2685500"/>
            <a:ext cx="1590000" cy="1325000"/>
          </a:xfrm>
          <a:prstGeom prst="rect">
            <a:avLst/>
          </a:prstGeom>
        </p:spPr>
      </p:pic>
      <p:sp>
        <p:nvSpPr>
          <p:cNvPr id="18" name="Freeform 17"/>
          <p:cNvSpPr/>
          <p:nvPr/>
        </p:nvSpPr>
        <p:spPr>
          <a:xfrm>
            <a:off x="4352400" y="3722500"/>
            <a:ext cx="1353600" cy="288000"/>
          </a:xfrm>
          <a:custGeom>
            <a:avLst/>
            <a:gdLst/>
            <a:ahLst/>
            <a:cxnLst/>
            <a:rect l="l" t="t" r="r" b="b"/>
            <a:pathLst>
              <a:path w="1353600" h="288000">
                <a:moveTo>
                  <a:pt x="1353600" y="0"/>
                </a:moveTo>
                <a:lnTo>
                  <a:pt x="13536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9" name="TextBox 18"/>
          <p:cNvSpPr txBox="1"/>
          <p:nvPr/>
        </p:nvSpPr>
        <p:spPr>
          <a:xfrm>
            <a:off x="4352400" y="3772900"/>
            <a:ext cx="12636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Malala Yousafzai</a:t>
            </a:r>
          </a:p>
        </p:txBody>
      </p:sp>
      <p:pic>
        <p:nvPicPr>
          <p:cNvPr id="20" name="Picture 19" descr="fit_2182145788161798914.jpg"/>
          <p:cNvPicPr>
            <a:picLocks noChangeAspect="1"/>
          </p:cNvPicPr>
          <p:nvPr/>
        </p:nvPicPr>
        <p:blipFill>
          <a:blip r:embed="rId6"/>
          <a:stretch>
            <a:fillRect/>
          </a:stretch>
        </p:blipFill>
        <p:spPr>
          <a:xfrm>
            <a:off x="5814000" y="2685500"/>
            <a:ext cx="1590000" cy="1325000"/>
          </a:xfrm>
          <a:prstGeom prst="rect">
            <a:avLst/>
          </a:prstGeom>
        </p:spPr>
      </p:pic>
      <p:sp>
        <p:nvSpPr>
          <p:cNvPr id="21" name="Freeform 20"/>
          <p:cNvSpPr/>
          <p:nvPr/>
        </p:nvSpPr>
        <p:spPr>
          <a:xfrm>
            <a:off x="6352800" y="3722500"/>
            <a:ext cx="1051200" cy="288000"/>
          </a:xfrm>
          <a:custGeom>
            <a:avLst/>
            <a:gdLst/>
            <a:ahLst/>
            <a:cxnLst/>
            <a:rect l="l" t="t" r="r" b="b"/>
            <a:pathLst>
              <a:path w="1051200" h="288000">
                <a:moveTo>
                  <a:pt x="1051200" y="0"/>
                </a:moveTo>
                <a:lnTo>
                  <a:pt x="10512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22" name="TextBox 21"/>
          <p:cNvSpPr txBox="1"/>
          <p:nvPr/>
        </p:nvSpPr>
        <p:spPr>
          <a:xfrm>
            <a:off x="6352800" y="3772900"/>
            <a:ext cx="9612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Barack Obama</a:t>
            </a:r>
          </a:p>
        </p:txBody>
      </p:sp>
      <p:pic>
        <p:nvPicPr>
          <p:cNvPr id="23" name="Picture 22" descr="fit_8826103824113853116.jpg"/>
          <p:cNvPicPr>
            <a:picLocks noChangeAspect="1"/>
          </p:cNvPicPr>
          <p:nvPr/>
        </p:nvPicPr>
        <p:blipFill>
          <a:blip r:embed="rId7"/>
          <a:stretch>
            <a:fillRect/>
          </a:stretch>
        </p:blipFill>
        <p:spPr>
          <a:xfrm>
            <a:off x="7512000" y="2685500"/>
            <a:ext cx="1590000" cy="1325000"/>
          </a:xfrm>
          <a:prstGeom prst="rect">
            <a:avLst/>
          </a:prstGeom>
        </p:spPr>
      </p:pic>
      <p:sp>
        <p:nvSpPr>
          <p:cNvPr id="24" name="Freeform 23"/>
          <p:cNvSpPr/>
          <p:nvPr/>
        </p:nvSpPr>
        <p:spPr>
          <a:xfrm>
            <a:off x="8050800" y="3722500"/>
            <a:ext cx="1051200" cy="288000"/>
          </a:xfrm>
          <a:custGeom>
            <a:avLst/>
            <a:gdLst/>
            <a:ahLst/>
            <a:cxnLst/>
            <a:rect l="l" t="t" r="r" b="b"/>
            <a:pathLst>
              <a:path w="1051200" h="288000">
                <a:moveTo>
                  <a:pt x="1051200" y="0"/>
                </a:moveTo>
                <a:lnTo>
                  <a:pt x="10512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25" name="TextBox 24"/>
          <p:cNvSpPr txBox="1"/>
          <p:nvPr/>
        </p:nvSpPr>
        <p:spPr>
          <a:xfrm>
            <a:off x="8050800" y="3772900"/>
            <a:ext cx="9612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Donald Trump</a:t>
            </a:r>
          </a:p>
        </p:txBody>
      </p:sp>
      <p:pic>
        <p:nvPicPr>
          <p:cNvPr id="26" name="Picture 25" descr="fit_3745884368316527244.jpg"/>
          <p:cNvPicPr>
            <a:picLocks noChangeAspect="1"/>
          </p:cNvPicPr>
          <p:nvPr/>
        </p:nvPicPr>
        <p:blipFill>
          <a:blip r:embed="rId8"/>
          <a:stretch>
            <a:fillRect/>
          </a:stretch>
        </p:blipFill>
        <p:spPr>
          <a:xfrm>
            <a:off x="9210000" y="2685500"/>
            <a:ext cx="1590000" cy="1325000"/>
          </a:xfrm>
          <a:prstGeom prst="rect">
            <a:avLst/>
          </a:prstGeom>
        </p:spPr>
      </p:pic>
      <p:sp>
        <p:nvSpPr>
          <p:cNvPr id="27" name="Freeform 26"/>
          <p:cNvSpPr/>
          <p:nvPr/>
        </p:nvSpPr>
        <p:spPr>
          <a:xfrm>
            <a:off x="9597600" y="3722500"/>
            <a:ext cx="1202400" cy="288000"/>
          </a:xfrm>
          <a:custGeom>
            <a:avLst/>
            <a:gdLst/>
            <a:ahLst/>
            <a:cxnLst/>
            <a:rect l="l" t="t" r="r" b="b"/>
            <a:pathLst>
              <a:path w="1202400" h="288000">
                <a:moveTo>
                  <a:pt x="1202400" y="0"/>
                </a:moveTo>
                <a:lnTo>
                  <a:pt x="1202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28" name="TextBox 27"/>
          <p:cNvSpPr txBox="1"/>
          <p:nvPr/>
        </p:nvSpPr>
        <p:spPr>
          <a:xfrm>
            <a:off x="9597600" y="3772900"/>
            <a:ext cx="1112400" cy="216000"/>
          </a:xfrm>
          <a:prstGeom prst="rect">
            <a:avLst/>
          </a:prstGeom>
          <a:noFill/>
        </p:spPr>
        <p:txBody>
          <a:bodyPr wrap="square" lIns="0" rIns="0" tIns="0" bIns="0" anchor="t">
            <a:spAutoFit/>
          </a:bodyPr>
          <a:lstStyle/>
          <a:p>
            <a:pPr algn="r">
              <a:lnSpc>
                <a:spcPct val="110000"/>
              </a:lnSpc>
            </a:pPr>
            <a:r>
              <a:rPr sz="1000" b="1">
                <a:solidFill>
                  <a:srgbClr val="FFFFFF"/>
                </a:solidFill>
                <a:latin typeface="Arial"/>
              </a:rPr>
              <a:t>Greta Thunberg</a:t>
            </a:r>
          </a:p>
        </p:txBody>
      </p:sp>
      <p:sp>
        <p:nvSpPr>
          <p:cNvPr id="29" name="Freeform 28"/>
          <p:cNvSpPr/>
          <p:nvPr/>
        </p:nvSpPr>
        <p:spPr>
          <a:xfrm>
            <a:off x="720000" y="4896000"/>
            <a:ext cx="10080000" cy="1296000"/>
          </a:xfrm>
          <a:custGeom>
            <a:avLst/>
            <a:gdLst/>
            <a:ahLst/>
            <a:cxnLst/>
            <a:rect l="l" t="t" r="r" b="b"/>
            <a:pathLst>
              <a:path w="10080000" h="1296000">
                <a:moveTo>
                  <a:pt x="0" y="0"/>
                </a:moveTo>
                <a:lnTo>
                  <a:pt x="9576000" y="0"/>
                </a:lnTo>
                <a:lnTo>
                  <a:pt x="9641785" y="4311"/>
                </a:lnTo>
                <a:lnTo>
                  <a:pt x="9706444" y="17173"/>
                </a:lnTo>
                <a:lnTo>
                  <a:pt x="9768872" y="38364"/>
                </a:lnTo>
                <a:lnTo>
                  <a:pt x="9828000" y="67523"/>
                </a:lnTo>
                <a:lnTo>
                  <a:pt x="9882815" y="104149"/>
                </a:lnTo>
                <a:lnTo>
                  <a:pt x="9932381" y="147618"/>
                </a:lnTo>
                <a:lnTo>
                  <a:pt x="9975850" y="197184"/>
                </a:lnTo>
                <a:lnTo>
                  <a:pt x="10012476" y="252000"/>
                </a:lnTo>
                <a:lnTo>
                  <a:pt x="10041635" y="311127"/>
                </a:lnTo>
                <a:lnTo>
                  <a:pt x="10062826" y="373555"/>
                </a:lnTo>
                <a:lnTo>
                  <a:pt x="10075688" y="438214"/>
                </a:lnTo>
                <a:lnTo>
                  <a:pt x="10080000" y="504000"/>
                </a:lnTo>
                <a:lnTo>
                  <a:pt x="10080000" y="792000"/>
                </a:lnTo>
                <a:lnTo>
                  <a:pt x="10075688" y="857785"/>
                </a:lnTo>
                <a:lnTo>
                  <a:pt x="10062826" y="922444"/>
                </a:lnTo>
                <a:lnTo>
                  <a:pt x="10041635" y="984872"/>
                </a:lnTo>
                <a:lnTo>
                  <a:pt x="10012476" y="1044000"/>
                </a:lnTo>
                <a:lnTo>
                  <a:pt x="9975850" y="1098815"/>
                </a:lnTo>
                <a:lnTo>
                  <a:pt x="9932381" y="1148381"/>
                </a:lnTo>
                <a:lnTo>
                  <a:pt x="9882815" y="1191850"/>
                </a:lnTo>
                <a:lnTo>
                  <a:pt x="9828000" y="1228476"/>
                </a:lnTo>
                <a:lnTo>
                  <a:pt x="9768872" y="1257635"/>
                </a:lnTo>
                <a:lnTo>
                  <a:pt x="9706444" y="1278826"/>
                </a:lnTo>
                <a:lnTo>
                  <a:pt x="9641785" y="1291688"/>
                </a:lnTo>
                <a:lnTo>
                  <a:pt x="9576000" y="1296000"/>
                </a:lnTo>
                <a:lnTo>
                  <a:pt x="0" y="1296000"/>
                </a:lnTo>
                <a:close/>
              </a:path>
            </a:pathLst>
          </a:custGeom>
          <a:solidFill>
            <a:srgbClr val="13213A"/>
          </a:solidFill>
          <a:ln>
            <a:noFill/>
          </a:ln>
        </p:spPr>
        <p:txBody>
          <a:bodyPr rtlCol="0" anchor="ctr"/>
          <a:lstStyle/>
          <a:p>
            <a:pPr algn="ctr"/>
          </a:p>
        </p:txBody>
      </p:sp>
      <p:sp>
        <p:nvSpPr>
          <p:cNvPr id="30" name="Freeform 29"/>
          <p:cNvSpPr/>
          <p:nvPr/>
        </p:nvSpPr>
        <p:spPr>
          <a:xfrm>
            <a:off x="720000" y="596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31" name="TextBox 30"/>
          <p:cNvSpPr txBox="1"/>
          <p:nvPr/>
        </p:nvSpPr>
        <p:spPr>
          <a:xfrm>
            <a:off x="1080000" y="5076000"/>
            <a:ext cx="918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Alla sex har nominerats till fredspriset</a:t>
            </a:r>
          </a:p>
        </p:txBody>
      </p:sp>
      <p:sp>
        <p:nvSpPr>
          <p:cNvPr id="32" name="TextBox 31"/>
          <p:cNvSpPr txBox="1"/>
          <p:nvPr/>
        </p:nvSpPr>
        <p:spPr>
          <a:xfrm>
            <a:off x="1080000" y="5364000"/>
            <a:ext cx="9180000" cy="720000"/>
          </a:xfrm>
          <a:prstGeom prst="rect">
            <a:avLst/>
          </a:prstGeom>
          <a:noFill/>
        </p:spPr>
        <p:txBody>
          <a:bodyPr wrap="square" lIns="0" rIns="0" tIns="0" bIns="0" anchor="t">
            <a:spAutoFit/>
          </a:bodyPr>
          <a:lstStyle/>
          <a:p>
            <a:pPr algn="l">
              <a:lnSpc>
                <a:spcPct val="110000"/>
              </a:lnSpc>
            </a:pPr>
            <a:r>
              <a:rPr sz="2200" b="1">
                <a:solidFill>
                  <a:srgbClr val="FFFFFF"/>
                </a:solidFill>
                <a:latin typeface="Arial"/>
              </a:rPr>
              <a:t>Har de fått priset? Ringa in Ja eller Nej för var och 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1a · Svaret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Tre av sex har fått priset</a:t>
            </a:r>
          </a:p>
        </p:txBody>
      </p:sp>
      <p:pic>
        <p:nvPicPr>
          <p:cNvPr id="9" name="Picture 8" descr="fit_2012175282927232686.jpg"/>
          <p:cNvPicPr>
            <a:picLocks noChangeAspect="1"/>
          </p:cNvPicPr>
          <p:nvPr/>
        </p:nvPicPr>
        <p:blipFill>
          <a:blip r:embed="rId2"/>
          <a:stretch>
            <a:fillRect/>
          </a:stretch>
        </p:blipFill>
        <p:spPr>
          <a:xfrm>
            <a:off x="720000" y="2160000"/>
            <a:ext cx="1590000" cy="1325000"/>
          </a:xfrm>
          <a:prstGeom prst="rect">
            <a:avLst/>
          </a:prstGeom>
        </p:spPr>
      </p:pic>
      <p:sp>
        <p:nvSpPr>
          <p:cNvPr id="10" name="Freeform 9"/>
          <p:cNvSpPr/>
          <p:nvPr/>
        </p:nvSpPr>
        <p:spPr>
          <a:xfrm>
            <a:off x="720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EFF2F7"/>
          </a:solidFill>
          <a:ln>
            <a:noFill/>
          </a:ln>
        </p:spPr>
        <p:txBody>
          <a:bodyPr rtlCol="0" anchor="ctr"/>
          <a:lstStyle/>
          <a:p>
            <a:pPr algn="ctr"/>
          </a:p>
        </p:txBody>
      </p:sp>
      <p:sp>
        <p:nvSpPr>
          <p:cNvPr id="11" name="TextBox 10"/>
          <p:cNvSpPr txBox="1"/>
          <p:nvPr/>
        </p:nvSpPr>
        <p:spPr>
          <a:xfrm>
            <a:off x="828000" y="3654000"/>
            <a:ext cx="1374000" cy="216000"/>
          </a:xfrm>
          <a:prstGeom prst="rect">
            <a:avLst/>
          </a:prstGeom>
          <a:noFill/>
        </p:spPr>
        <p:txBody>
          <a:bodyPr wrap="square" lIns="0" rIns="0" tIns="0" bIns="0" anchor="t">
            <a:spAutoFit/>
          </a:bodyPr>
          <a:lstStyle/>
          <a:p>
            <a:pPr algn="l">
              <a:lnSpc>
                <a:spcPct val="110000"/>
              </a:lnSpc>
            </a:pPr>
            <a:r>
              <a:rPr sz="1000" b="1">
                <a:solidFill>
                  <a:srgbClr val="13213A"/>
                </a:solidFill>
                <a:latin typeface="Arial"/>
              </a:rPr>
              <a:t>Mahatma Gandhi</a:t>
            </a:r>
          </a:p>
        </p:txBody>
      </p:sp>
      <p:sp>
        <p:nvSpPr>
          <p:cNvPr id="12" name="TextBox 11"/>
          <p:cNvSpPr txBox="1"/>
          <p:nvPr/>
        </p:nvSpPr>
        <p:spPr>
          <a:xfrm>
            <a:off x="828000" y="3888000"/>
            <a:ext cx="1374000" cy="216000"/>
          </a:xfrm>
          <a:prstGeom prst="rect">
            <a:avLst/>
          </a:prstGeom>
          <a:noFill/>
        </p:spPr>
        <p:txBody>
          <a:bodyPr wrap="square" lIns="0" rIns="0" tIns="0" bIns="0" anchor="t">
            <a:spAutoFit/>
          </a:bodyPr>
          <a:lstStyle/>
          <a:p>
            <a:pPr algn="l">
              <a:lnSpc>
                <a:spcPct val="110000"/>
              </a:lnSpc>
            </a:pPr>
            <a:r>
              <a:rPr sz="1000" b="1">
                <a:solidFill>
                  <a:srgbClr val="566175"/>
                </a:solidFill>
                <a:latin typeface="Arial"/>
              </a:rPr>
              <a:t>Inte fått priset</a:t>
            </a:r>
          </a:p>
        </p:txBody>
      </p:sp>
      <p:pic>
        <p:nvPicPr>
          <p:cNvPr id="13" name="Picture 12" descr="fit_4283370251325865087.jpg"/>
          <p:cNvPicPr>
            <a:picLocks noChangeAspect="1"/>
          </p:cNvPicPr>
          <p:nvPr/>
        </p:nvPicPr>
        <p:blipFill>
          <a:blip r:embed="rId3"/>
          <a:stretch>
            <a:fillRect/>
          </a:stretch>
        </p:blipFill>
        <p:spPr>
          <a:xfrm>
            <a:off x="2418000" y="2160000"/>
            <a:ext cx="1590000" cy="1325000"/>
          </a:xfrm>
          <a:prstGeom prst="rect">
            <a:avLst/>
          </a:prstGeom>
        </p:spPr>
      </p:pic>
      <p:sp>
        <p:nvSpPr>
          <p:cNvPr id="14" name="Freeform 13"/>
          <p:cNvSpPr/>
          <p:nvPr/>
        </p:nvSpPr>
        <p:spPr>
          <a:xfrm>
            <a:off x="2418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13213A"/>
          </a:solidFill>
          <a:ln>
            <a:noFill/>
          </a:ln>
        </p:spPr>
        <p:txBody>
          <a:bodyPr rtlCol="0" anchor="ctr"/>
          <a:lstStyle/>
          <a:p>
            <a:pPr algn="ctr"/>
          </a:p>
        </p:txBody>
      </p:sp>
      <p:sp>
        <p:nvSpPr>
          <p:cNvPr id="15" name="TextBox 14"/>
          <p:cNvSpPr txBox="1"/>
          <p:nvPr/>
        </p:nvSpPr>
        <p:spPr>
          <a:xfrm>
            <a:off x="2526000" y="3654000"/>
            <a:ext cx="1374000" cy="216000"/>
          </a:xfrm>
          <a:prstGeom prst="rect">
            <a:avLst/>
          </a:prstGeom>
          <a:noFill/>
        </p:spPr>
        <p:txBody>
          <a:bodyPr wrap="square" lIns="0" rIns="0" tIns="0" bIns="0" anchor="t">
            <a:spAutoFit/>
          </a:bodyPr>
          <a:lstStyle/>
          <a:p>
            <a:pPr algn="l">
              <a:lnSpc>
                <a:spcPct val="110000"/>
              </a:lnSpc>
            </a:pPr>
            <a:r>
              <a:rPr sz="1000" b="1">
                <a:solidFill>
                  <a:srgbClr val="FFFFFF"/>
                </a:solidFill>
                <a:latin typeface="Arial"/>
              </a:rPr>
              <a:t>Nelson Mandela</a:t>
            </a:r>
          </a:p>
        </p:txBody>
      </p:sp>
      <p:sp>
        <p:nvSpPr>
          <p:cNvPr id="16" name="TextBox 15"/>
          <p:cNvSpPr txBox="1"/>
          <p:nvPr/>
        </p:nvSpPr>
        <p:spPr>
          <a:xfrm>
            <a:off x="2526000" y="3888000"/>
            <a:ext cx="1374000" cy="216000"/>
          </a:xfrm>
          <a:prstGeom prst="rect">
            <a:avLst/>
          </a:prstGeom>
          <a:noFill/>
        </p:spPr>
        <p:txBody>
          <a:bodyPr wrap="square" lIns="0" rIns="0" tIns="0" bIns="0" anchor="t">
            <a:spAutoFit/>
          </a:bodyPr>
          <a:lstStyle/>
          <a:p>
            <a:pPr algn="l">
              <a:lnSpc>
                <a:spcPct val="110000"/>
              </a:lnSpc>
            </a:pPr>
            <a:r>
              <a:rPr sz="1000" b="1">
                <a:solidFill>
                  <a:srgbClr val="E9B865"/>
                </a:solidFill>
                <a:latin typeface="Arial"/>
              </a:rPr>
              <a:t>Fick priset 1993</a:t>
            </a:r>
          </a:p>
        </p:txBody>
      </p:sp>
      <p:pic>
        <p:nvPicPr>
          <p:cNvPr id="17" name="Picture 16" descr="fit_1867782700003911817.jpg"/>
          <p:cNvPicPr>
            <a:picLocks noChangeAspect="1"/>
          </p:cNvPicPr>
          <p:nvPr/>
        </p:nvPicPr>
        <p:blipFill>
          <a:blip r:embed="rId4"/>
          <a:stretch>
            <a:fillRect/>
          </a:stretch>
        </p:blipFill>
        <p:spPr>
          <a:xfrm>
            <a:off x="4116000" y="2160000"/>
            <a:ext cx="1590000" cy="1325000"/>
          </a:xfrm>
          <a:prstGeom prst="rect">
            <a:avLst/>
          </a:prstGeom>
        </p:spPr>
      </p:pic>
      <p:sp>
        <p:nvSpPr>
          <p:cNvPr id="18" name="Freeform 17"/>
          <p:cNvSpPr/>
          <p:nvPr/>
        </p:nvSpPr>
        <p:spPr>
          <a:xfrm>
            <a:off x="4116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13213A"/>
          </a:solidFill>
          <a:ln>
            <a:noFill/>
          </a:ln>
        </p:spPr>
        <p:txBody>
          <a:bodyPr rtlCol="0" anchor="ctr"/>
          <a:lstStyle/>
          <a:p>
            <a:pPr algn="ctr"/>
          </a:p>
        </p:txBody>
      </p:sp>
      <p:sp>
        <p:nvSpPr>
          <p:cNvPr id="19" name="TextBox 18"/>
          <p:cNvSpPr txBox="1"/>
          <p:nvPr/>
        </p:nvSpPr>
        <p:spPr>
          <a:xfrm>
            <a:off x="4224000" y="3654000"/>
            <a:ext cx="1374000" cy="216000"/>
          </a:xfrm>
          <a:prstGeom prst="rect">
            <a:avLst/>
          </a:prstGeom>
          <a:noFill/>
        </p:spPr>
        <p:txBody>
          <a:bodyPr wrap="square" lIns="0" rIns="0" tIns="0" bIns="0" anchor="t">
            <a:spAutoFit/>
          </a:bodyPr>
          <a:lstStyle/>
          <a:p>
            <a:pPr algn="l">
              <a:lnSpc>
                <a:spcPct val="110000"/>
              </a:lnSpc>
            </a:pPr>
            <a:r>
              <a:rPr sz="1000" b="1">
                <a:solidFill>
                  <a:srgbClr val="FFFFFF"/>
                </a:solidFill>
                <a:latin typeface="Arial"/>
              </a:rPr>
              <a:t>Malala Yousafzai</a:t>
            </a:r>
          </a:p>
        </p:txBody>
      </p:sp>
      <p:sp>
        <p:nvSpPr>
          <p:cNvPr id="20" name="TextBox 19"/>
          <p:cNvSpPr txBox="1"/>
          <p:nvPr/>
        </p:nvSpPr>
        <p:spPr>
          <a:xfrm>
            <a:off x="4224000" y="3888000"/>
            <a:ext cx="1374000" cy="216000"/>
          </a:xfrm>
          <a:prstGeom prst="rect">
            <a:avLst/>
          </a:prstGeom>
          <a:noFill/>
        </p:spPr>
        <p:txBody>
          <a:bodyPr wrap="square" lIns="0" rIns="0" tIns="0" bIns="0" anchor="t">
            <a:spAutoFit/>
          </a:bodyPr>
          <a:lstStyle/>
          <a:p>
            <a:pPr algn="l">
              <a:lnSpc>
                <a:spcPct val="110000"/>
              </a:lnSpc>
            </a:pPr>
            <a:r>
              <a:rPr sz="1000" b="1">
                <a:solidFill>
                  <a:srgbClr val="E9B865"/>
                </a:solidFill>
                <a:latin typeface="Arial"/>
              </a:rPr>
              <a:t>Fick priset 2014</a:t>
            </a:r>
          </a:p>
        </p:txBody>
      </p:sp>
      <p:pic>
        <p:nvPicPr>
          <p:cNvPr id="21" name="Picture 20" descr="fit_2182145788161798914.jpg"/>
          <p:cNvPicPr>
            <a:picLocks noChangeAspect="1"/>
          </p:cNvPicPr>
          <p:nvPr/>
        </p:nvPicPr>
        <p:blipFill>
          <a:blip r:embed="rId5"/>
          <a:stretch>
            <a:fillRect/>
          </a:stretch>
        </p:blipFill>
        <p:spPr>
          <a:xfrm>
            <a:off x="5814000" y="2160000"/>
            <a:ext cx="1590000" cy="1325000"/>
          </a:xfrm>
          <a:prstGeom prst="rect">
            <a:avLst/>
          </a:prstGeom>
        </p:spPr>
      </p:pic>
      <p:sp>
        <p:nvSpPr>
          <p:cNvPr id="22" name="Freeform 21"/>
          <p:cNvSpPr/>
          <p:nvPr/>
        </p:nvSpPr>
        <p:spPr>
          <a:xfrm>
            <a:off x="5814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13213A"/>
          </a:solidFill>
          <a:ln>
            <a:noFill/>
          </a:ln>
        </p:spPr>
        <p:txBody>
          <a:bodyPr rtlCol="0" anchor="ctr"/>
          <a:lstStyle/>
          <a:p>
            <a:pPr algn="ctr"/>
          </a:p>
        </p:txBody>
      </p:sp>
      <p:sp>
        <p:nvSpPr>
          <p:cNvPr id="23" name="TextBox 22"/>
          <p:cNvSpPr txBox="1"/>
          <p:nvPr/>
        </p:nvSpPr>
        <p:spPr>
          <a:xfrm>
            <a:off x="5922000" y="3654000"/>
            <a:ext cx="1374000" cy="216000"/>
          </a:xfrm>
          <a:prstGeom prst="rect">
            <a:avLst/>
          </a:prstGeom>
          <a:noFill/>
        </p:spPr>
        <p:txBody>
          <a:bodyPr wrap="square" lIns="0" rIns="0" tIns="0" bIns="0" anchor="t">
            <a:spAutoFit/>
          </a:bodyPr>
          <a:lstStyle/>
          <a:p>
            <a:pPr algn="l">
              <a:lnSpc>
                <a:spcPct val="110000"/>
              </a:lnSpc>
            </a:pPr>
            <a:r>
              <a:rPr sz="1000" b="1">
                <a:solidFill>
                  <a:srgbClr val="FFFFFF"/>
                </a:solidFill>
                <a:latin typeface="Arial"/>
              </a:rPr>
              <a:t>Barack Obama</a:t>
            </a:r>
          </a:p>
        </p:txBody>
      </p:sp>
      <p:sp>
        <p:nvSpPr>
          <p:cNvPr id="24" name="TextBox 23"/>
          <p:cNvSpPr txBox="1"/>
          <p:nvPr/>
        </p:nvSpPr>
        <p:spPr>
          <a:xfrm>
            <a:off x="5922000" y="3888000"/>
            <a:ext cx="1374000" cy="216000"/>
          </a:xfrm>
          <a:prstGeom prst="rect">
            <a:avLst/>
          </a:prstGeom>
          <a:noFill/>
        </p:spPr>
        <p:txBody>
          <a:bodyPr wrap="square" lIns="0" rIns="0" tIns="0" bIns="0" anchor="t">
            <a:spAutoFit/>
          </a:bodyPr>
          <a:lstStyle/>
          <a:p>
            <a:pPr algn="l">
              <a:lnSpc>
                <a:spcPct val="110000"/>
              </a:lnSpc>
            </a:pPr>
            <a:r>
              <a:rPr sz="1000" b="1">
                <a:solidFill>
                  <a:srgbClr val="E9B865"/>
                </a:solidFill>
                <a:latin typeface="Arial"/>
              </a:rPr>
              <a:t>Fick priset 2009</a:t>
            </a:r>
          </a:p>
        </p:txBody>
      </p:sp>
      <p:pic>
        <p:nvPicPr>
          <p:cNvPr id="25" name="Picture 24" descr="fit_8826103824113853116.jpg"/>
          <p:cNvPicPr>
            <a:picLocks noChangeAspect="1"/>
          </p:cNvPicPr>
          <p:nvPr/>
        </p:nvPicPr>
        <p:blipFill>
          <a:blip r:embed="rId6"/>
          <a:stretch>
            <a:fillRect/>
          </a:stretch>
        </p:blipFill>
        <p:spPr>
          <a:xfrm>
            <a:off x="7512000" y="2160000"/>
            <a:ext cx="1590000" cy="1325000"/>
          </a:xfrm>
          <a:prstGeom prst="rect">
            <a:avLst/>
          </a:prstGeom>
        </p:spPr>
      </p:pic>
      <p:sp>
        <p:nvSpPr>
          <p:cNvPr id="26" name="Freeform 25"/>
          <p:cNvSpPr/>
          <p:nvPr/>
        </p:nvSpPr>
        <p:spPr>
          <a:xfrm>
            <a:off x="7512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EFF2F7"/>
          </a:solidFill>
          <a:ln>
            <a:noFill/>
          </a:ln>
        </p:spPr>
        <p:txBody>
          <a:bodyPr rtlCol="0" anchor="ctr"/>
          <a:lstStyle/>
          <a:p>
            <a:pPr algn="ctr"/>
          </a:p>
        </p:txBody>
      </p:sp>
      <p:sp>
        <p:nvSpPr>
          <p:cNvPr id="27" name="TextBox 26"/>
          <p:cNvSpPr txBox="1"/>
          <p:nvPr/>
        </p:nvSpPr>
        <p:spPr>
          <a:xfrm>
            <a:off x="7620000" y="3654000"/>
            <a:ext cx="1374000" cy="216000"/>
          </a:xfrm>
          <a:prstGeom prst="rect">
            <a:avLst/>
          </a:prstGeom>
          <a:noFill/>
        </p:spPr>
        <p:txBody>
          <a:bodyPr wrap="square" lIns="0" rIns="0" tIns="0" bIns="0" anchor="t">
            <a:spAutoFit/>
          </a:bodyPr>
          <a:lstStyle/>
          <a:p>
            <a:pPr algn="l">
              <a:lnSpc>
                <a:spcPct val="110000"/>
              </a:lnSpc>
            </a:pPr>
            <a:r>
              <a:rPr sz="1000" b="1">
                <a:solidFill>
                  <a:srgbClr val="13213A"/>
                </a:solidFill>
                <a:latin typeface="Arial"/>
              </a:rPr>
              <a:t>Donald Trump</a:t>
            </a:r>
          </a:p>
        </p:txBody>
      </p:sp>
      <p:sp>
        <p:nvSpPr>
          <p:cNvPr id="28" name="TextBox 27"/>
          <p:cNvSpPr txBox="1"/>
          <p:nvPr/>
        </p:nvSpPr>
        <p:spPr>
          <a:xfrm>
            <a:off x="7620000" y="3888000"/>
            <a:ext cx="1374000" cy="216000"/>
          </a:xfrm>
          <a:prstGeom prst="rect">
            <a:avLst/>
          </a:prstGeom>
          <a:noFill/>
        </p:spPr>
        <p:txBody>
          <a:bodyPr wrap="square" lIns="0" rIns="0" tIns="0" bIns="0" anchor="t">
            <a:spAutoFit/>
          </a:bodyPr>
          <a:lstStyle/>
          <a:p>
            <a:pPr algn="l">
              <a:lnSpc>
                <a:spcPct val="110000"/>
              </a:lnSpc>
            </a:pPr>
            <a:r>
              <a:rPr sz="1000" b="1">
                <a:solidFill>
                  <a:srgbClr val="566175"/>
                </a:solidFill>
                <a:latin typeface="Arial"/>
              </a:rPr>
              <a:t>Inte fått priset</a:t>
            </a:r>
          </a:p>
        </p:txBody>
      </p:sp>
      <p:pic>
        <p:nvPicPr>
          <p:cNvPr id="29" name="Picture 28" descr="fit_3745884368316527244.jpg"/>
          <p:cNvPicPr>
            <a:picLocks noChangeAspect="1"/>
          </p:cNvPicPr>
          <p:nvPr/>
        </p:nvPicPr>
        <p:blipFill>
          <a:blip r:embed="rId7"/>
          <a:stretch>
            <a:fillRect/>
          </a:stretch>
        </p:blipFill>
        <p:spPr>
          <a:xfrm>
            <a:off x="9210000" y="2160000"/>
            <a:ext cx="1590000" cy="1325000"/>
          </a:xfrm>
          <a:prstGeom prst="rect">
            <a:avLst/>
          </a:prstGeom>
        </p:spPr>
      </p:pic>
      <p:sp>
        <p:nvSpPr>
          <p:cNvPr id="30" name="Freeform 29"/>
          <p:cNvSpPr/>
          <p:nvPr/>
        </p:nvSpPr>
        <p:spPr>
          <a:xfrm>
            <a:off x="9210000" y="3600000"/>
            <a:ext cx="1590000" cy="576000"/>
          </a:xfrm>
          <a:custGeom>
            <a:avLst/>
            <a:gdLst/>
            <a:ahLst/>
            <a:cxnLst/>
            <a:rect l="l" t="t" r="r" b="b"/>
            <a:pathLst>
              <a:path w="1590000" h="576000">
                <a:moveTo>
                  <a:pt x="0" y="0"/>
                </a:moveTo>
                <a:lnTo>
                  <a:pt x="1374000" y="0"/>
                </a:lnTo>
                <a:lnTo>
                  <a:pt x="1402193" y="1847"/>
                </a:lnTo>
                <a:lnTo>
                  <a:pt x="1429904" y="7360"/>
                </a:lnTo>
                <a:lnTo>
                  <a:pt x="1456659" y="16442"/>
                </a:lnTo>
                <a:lnTo>
                  <a:pt x="1482000" y="28938"/>
                </a:lnTo>
                <a:lnTo>
                  <a:pt x="1505492" y="44635"/>
                </a:lnTo>
                <a:lnTo>
                  <a:pt x="1526735" y="63264"/>
                </a:lnTo>
                <a:lnTo>
                  <a:pt x="1545364" y="84507"/>
                </a:lnTo>
                <a:lnTo>
                  <a:pt x="1561061" y="108000"/>
                </a:lnTo>
                <a:lnTo>
                  <a:pt x="1573557" y="133340"/>
                </a:lnTo>
                <a:lnTo>
                  <a:pt x="1582639" y="160095"/>
                </a:lnTo>
                <a:lnTo>
                  <a:pt x="1588152" y="187806"/>
                </a:lnTo>
                <a:lnTo>
                  <a:pt x="1590000" y="216000"/>
                </a:lnTo>
                <a:lnTo>
                  <a:pt x="1590000" y="360000"/>
                </a:lnTo>
                <a:lnTo>
                  <a:pt x="1588152" y="388193"/>
                </a:lnTo>
                <a:lnTo>
                  <a:pt x="1582639" y="415904"/>
                </a:lnTo>
                <a:lnTo>
                  <a:pt x="1573557" y="442659"/>
                </a:lnTo>
                <a:lnTo>
                  <a:pt x="1561061" y="468000"/>
                </a:lnTo>
                <a:lnTo>
                  <a:pt x="1545364" y="491492"/>
                </a:lnTo>
                <a:lnTo>
                  <a:pt x="1526735" y="512735"/>
                </a:lnTo>
                <a:lnTo>
                  <a:pt x="1505492" y="531364"/>
                </a:lnTo>
                <a:lnTo>
                  <a:pt x="1482000" y="547061"/>
                </a:lnTo>
                <a:lnTo>
                  <a:pt x="1456659" y="559557"/>
                </a:lnTo>
                <a:lnTo>
                  <a:pt x="1429904" y="568639"/>
                </a:lnTo>
                <a:lnTo>
                  <a:pt x="1402193" y="574152"/>
                </a:lnTo>
                <a:lnTo>
                  <a:pt x="1374000" y="576000"/>
                </a:lnTo>
                <a:lnTo>
                  <a:pt x="0" y="576000"/>
                </a:lnTo>
                <a:close/>
              </a:path>
            </a:pathLst>
          </a:custGeom>
          <a:solidFill>
            <a:srgbClr val="EFF2F7"/>
          </a:solidFill>
          <a:ln>
            <a:noFill/>
          </a:ln>
        </p:spPr>
        <p:txBody>
          <a:bodyPr rtlCol="0" anchor="ctr"/>
          <a:lstStyle/>
          <a:p>
            <a:pPr algn="ctr"/>
          </a:p>
        </p:txBody>
      </p:sp>
      <p:sp>
        <p:nvSpPr>
          <p:cNvPr id="31" name="TextBox 30"/>
          <p:cNvSpPr txBox="1"/>
          <p:nvPr/>
        </p:nvSpPr>
        <p:spPr>
          <a:xfrm>
            <a:off x="9318000" y="3654000"/>
            <a:ext cx="1374000" cy="216000"/>
          </a:xfrm>
          <a:prstGeom prst="rect">
            <a:avLst/>
          </a:prstGeom>
          <a:noFill/>
        </p:spPr>
        <p:txBody>
          <a:bodyPr wrap="square" lIns="0" rIns="0" tIns="0" bIns="0" anchor="t">
            <a:spAutoFit/>
          </a:bodyPr>
          <a:lstStyle/>
          <a:p>
            <a:pPr algn="l">
              <a:lnSpc>
                <a:spcPct val="110000"/>
              </a:lnSpc>
            </a:pPr>
            <a:r>
              <a:rPr sz="1000" b="1">
                <a:solidFill>
                  <a:srgbClr val="13213A"/>
                </a:solidFill>
                <a:latin typeface="Arial"/>
              </a:rPr>
              <a:t>Greta Thunberg</a:t>
            </a:r>
          </a:p>
        </p:txBody>
      </p:sp>
      <p:sp>
        <p:nvSpPr>
          <p:cNvPr id="32" name="TextBox 31"/>
          <p:cNvSpPr txBox="1"/>
          <p:nvPr/>
        </p:nvSpPr>
        <p:spPr>
          <a:xfrm>
            <a:off x="9318000" y="3888000"/>
            <a:ext cx="1374000" cy="216000"/>
          </a:xfrm>
          <a:prstGeom prst="rect">
            <a:avLst/>
          </a:prstGeom>
          <a:noFill/>
        </p:spPr>
        <p:txBody>
          <a:bodyPr wrap="square" lIns="0" rIns="0" tIns="0" bIns="0" anchor="t">
            <a:spAutoFit/>
          </a:bodyPr>
          <a:lstStyle/>
          <a:p>
            <a:pPr algn="l">
              <a:lnSpc>
                <a:spcPct val="110000"/>
              </a:lnSpc>
            </a:pPr>
            <a:r>
              <a:rPr sz="1000" b="1">
                <a:solidFill>
                  <a:srgbClr val="566175"/>
                </a:solidFill>
                <a:latin typeface="Arial"/>
              </a:rPr>
              <a:t>Inte fått priset</a:t>
            </a:r>
          </a:p>
        </p:txBody>
      </p:sp>
      <p:sp>
        <p:nvSpPr>
          <p:cNvPr id="33" name="Freeform 32"/>
          <p:cNvSpPr/>
          <p:nvPr/>
        </p:nvSpPr>
        <p:spPr>
          <a:xfrm>
            <a:off x="720000" y="4680000"/>
            <a:ext cx="10080000" cy="1512000"/>
          </a:xfrm>
          <a:custGeom>
            <a:avLst/>
            <a:gdLst/>
            <a:ahLst/>
            <a:cxnLst/>
            <a:rect l="l" t="t" r="r" b="b"/>
            <a:pathLst>
              <a:path w="10080000" h="151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1080000"/>
                </a:lnTo>
                <a:lnTo>
                  <a:pt x="10076304" y="1136387"/>
                </a:lnTo>
                <a:lnTo>
                  <a:pt x="10065279" y="1191809"/>
                </a:lnTo>
                <a:lnTo>
                  <a:pt x="10047115" y="1245319"/>
                </a:lnTo>
                <a:lnTo>
                  <a:pt x="10022122" y="1296000"/>
                </a:lnTo>
                <a:lnTo>
                  <a:pt x="9990728" y="1342984"/>
                </a:lnTo>
                <a:lnTo>
                  <a:pt x="9953470" y="1385470"/>
                </a:lnTo>
                <a:lnTo>
                  <a:pt x="9910984" y="1422728"/>
                </a:lnTo>
                <a:lnTo>
                  <a:pt x="9864000" y="1454122"/>
                </a:lnTo>
                <a:lnTo>
                  <a:pt x="9813319" y="1479115"/>
                </a:lnTo>
                <a:lnTo>
                  <a:pt x="9759809" y="1497279"/>
                </a:lnTo>
                <a:lnTo>
                  <a:pt x="9704387" y="1508304"/>
                </a:lnTo>
                <a:lnTo>
                  <a:pt x="9648000" y="1512000"/>
                </a:lnTo>
                <a:lnTo>
                  <a:pt x="0" y="1512000"/>
                </a:lnTo>
                <a:close/>
              </a:path>
            </a:pathLst>
          </a:custGeom>
          <a:solidFill>
            <a:srgbClr val="FBF0DB"/>
          </a:solidFill>
          <a:ln>
            <a:noFill/>
          </a:ln>
        </p:spPr>
        <p:txBody>
          <a:bodyPr rtlCol="0" anchor="ctr"/>
          <a:lstStyle/>
          <a:p>
            <a:pPr algn="ctr"/>
          </a:p>
        </p:txBody>
      </p:sp>
      <p:sp>
        <p:nvSpPr>
          <p:cNvPr id="34" name="Freeform 33"/>
          <p:cNvSpPr/>
          <p:nvPr/>
        </p:nvSpPr>
        <p:spPr>
          <a:xfrm>
            <a:off x="720000" y="596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35" name="TextBox 34"/>
          <p:cNvSpPr txBox="1"/>
          <p:nvPr/>
        </p:nvSpPr>
        <p:spPr>
          <a:xfrm>
            <a:off x="1080000" y="4860000"/>
            <a:ext cx="9432000" cy="1296000"/>
          </a:xfrm>
          <a:prstGeom prst="rect">
            <a:avLst/>
          </a:prstGeom>
          <a:noFill/>
        </p:spPr>
        <p:txBody>
          <a:bodyPr wrap="square" lIns="0" rIns="0" tIns="0" bIns="0" anchor="t">
            <a:spAutoFit/>
          </a:bodyPr>
          <a:lstStyle/>
          <a:p>
            <a:pPr algn="l">
              <a:lnSpc>
                <a:spcPct val="120000"/>
              </a:lnSpc>
            </a:pPr>
            <a:r>
              <a:rPr sz="1500" b="0">
                <a:solidFill>
                  <a:srgbClr val="13213A"/>
                </a:solidFill>
                <a:latin typeface="Arial"/>
              </a:rPr>
              <a:t>Barack Obama fick priset 2009, när han hade varit president i mindre än ett år. Kommitténs sekreterare skrev senare att kommittén hade hoppats att priset skulle hjälpa honom att nå sina mål, och att det inte blev som kommittén hade hoppats.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1b · Enskilt · Mitt blad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Ta ställning</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4 min</a:t>
            </a:r>
          </a:p>
        </p:txBody>
      </p:sp>
      <p:sp>
        <p:nvSpPr>
          <p:cNvPr id="11" name="Freeform 10"/>
          <p:cNvSpPr/>
          <p:nvPr/>
        </p:nvSpPr>
        <p:spPr>
          <a:xfrm>
            <a:off x="720000" y="2016000"/>
            <a:ext cx="10080000" cy="1656000"/>
          </a:xfrm>
          <a:custGeom>
            <a:avLst/>
            <a:gdLst/>
            <a:ahLst/>
            <a:cxnLst/>
            <a:rect l="l" t="t" r="r" b="b"/>
            <a:pathLst>
              <a:path w="10080000" h="165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080000"/>
                </a:lnTo>
                <a:lnTo>
                  <a:pt x="10075072" y="1155183"/>
                </a:lnTo>
                <a:lnTo>
                  <a:pt x="10060373" y="1229079"/>
                </a:lnTo>
                <a:lnTo>
                  <a:pt x="10036154" y="1300425"/>
                </a:lnTo>
                <a:lnTo>
                  <a:pt x="10002830" y="1368000"/>
                </a:lnTo>
                <a:lnTo>
                  <a:pt x="9960971" y="1430646"/>
                </a:lnTo>
                <a:lnTo>
                  <a:pt x="9911293" y="1487293"/>
                </a:lnTo>
                <a:lnTo>
                  <a:pt x="9854646" y="1536971"/>
                </a:lnTo>
                <a:lnTo>
                  <a:pt x="9792000" y="1578830"/>
                </a:lnTo>
                <a:lnTo>
                  <a:pt x="9724425" y="1612154"/>
                </a:lnTo>
                <a:lnTo>
                  <a:pt x="9653079" y="1636373"/>
                </a:lnTo>
                <a:lnTo>
                  <a:pt x="9579183" y="1651072"/>
                </a:lnTo>
                <a:lnTo>
                  <a:pt x="9504000" y="1656000"/>
                </a:lnTo>
                <a:lnTo>
                  <a:pt x="0" y="1656000"/>
                </a:lnTo>
                <a:close/>
              </a:path>
            </a:pathLst>
          </a:custGeom>
          <a:solidFill>
            <a:srgbClr val="13213A"/>
          </a:solidFill>
          <a:ln>
            <a:noFill/>
          </a:ln>
        </p:spPr>
        <p:txBody>
          <a:bodyPr rtlCol="0" anchor="ctr"/>
          <a:lstStyle/>
          <a:p>
            <a:pPr algn="ctr"/>
          </a:p>
        </p:txBody>
      </p:sp>
      <p:sp>
        <p:nvSpPr>
          <p:cNvPr id="12" name="Freeform 11"/>
          <p:cNvSpPr/>
          <p:nvPr/>
        </p:nvSpPr>
        <p:spPr>
          <a:xfrm>
            <a:off x="720000" y="34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Det finns inget rätt svar än</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3000" b="1">
                <a:solidFill>
                  <a:srgbClr val="FFFFFF"/>
                </a:solidFill>
                <a:latin typeface="Arial"/>
              </a:rPr>
              <a:t>Vem ska fredspriset gå till?</a:t>
            </a:r>
          </a:p>
        </p:txBody>
      </p:sp>
      <p:sp>
        <p:nvSpPr>
          <p:cNvPr id="15" name="TextBox 14"/>
          <p:cNvSpPr txBox="1"/>
          <p:nvPr/>
        </p:nvSpPr>
        <p:spPr>
          <a:xfrm>
            <a:off x="1080000" y="3204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Skriv ett skäl.</a:t>
            </a:r>
          </a:p>
        </p:txBody>
      </p:sp>
      <p:sp>
        <p:nvSpPr>
          <p:cNvPr id="16" name="Freeform 15"/>
          <p:cNvSpPr/>
          <p:nvPr/>
        </p:nvSpPr>
        <p:spPr>
          <a:xfrm>
            <a:off x="720000" y="4032000"/>
            <a:ext cx="4932000" cy="1728000"/>
          </a:xfrm>
          <a:custGeom>
            <a:avLst/>
            <a:gdLst/>
            <a:ahLst/>
            <a:cxnLst/>
            <a:rect l="l" t="t" r="r" b="b"/>
            <a:pathLst>
              <a:path w="4932000" h="1728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296000"/>
                </a:lnTo>
                <a:lnTo>
                  <a:pt x="4928304" y="1352387"/>
                </a:lnTo>
                <a:lnTo>
                  <a:pt x="4917279" y="1407809"/>
                </a:lnTo>
                <a:lnTo>
                  <a:pt x="4899115" y="1461319"/>
                </a:lnTo>
                <a:lnTo>
                  <a:pt x="4874122" y="1512000"/>
                </a:lnTo>
                <a:lnTo>
                  <a:pt x="4842728" y="1558984"/>
                </a:lnTo>
                <a:lnTo>
                  <a:pt x="4805470" y="1601470"/>
                </a:lnTo>
                <a:lnTo>
                  <a:pt x="4762984" y="1638728"/>
                </a:lnTo>
                <a:lnTo>
                  <a:pt x="4716000" y="1670122"/>
                </a:lnTo>
                <a:lnTo>
                  <a:pt x="4665319" y="1695115"/>
                </a:lnTo>
                <a:lnTo>
                  <a:pt x="4611809" y="1713279"/>
                </a:lnTo>
                <a:lnTo>
                  <a:pt x="4556387" y="1724304"/>
                </a:lnTo>
                <a:lnTo>
                  <a:pt x="4500000" y="1728000"/>
                </a:lnTo>
                <a:lnTo>
                  <a:pt x="0" y="1728000"/>
                </a:lnTo>
                <a:close/>
              </a:path>
            </a:pathLst>
          </a:custGeom>
          <a:solidFill>
            <a:srgbClr val="EFF2F7"/>
          </a:solidFill>
          <a:ln>
            <a:noFill/>
          </a:ln>
        </p:spPr>
        <p:txBody>
          <a:bodyPr rtlCol="0" anchor="ctr"/>
          <a:lstStyle/>
          <a:p>
            <a:pPr algn="ctr"/>
          </a:p>
        </p:txBody>
      </p:sp>
      <p:sp>
        <p:nvSpPr>
          <p:cNvPr id="17" name="TextBox 16"/>
          <p:cNvSpPr txBox="1"/>
          <p:nvPr/>
        </p:nvSpPr>
        <p:spPr>
          <a:xfrm>
            <a:off x="1008000" y="4032000"/>
            <a:ext cx="4356000" cy="1728000"/>
          </a:xfrm>
          <a:prstGeom prst="rect">
            <a:avLst/>
          </a:prstGeom>
          <a:noFill/>
        </p:spPr>
        <p:txBody>
          <a:bodyPr wrap="square" lIns="0" rIns="0" tIns="0" bIns="0" anchor="ctr">
            <a:spAutoFit/>
          </a:bodyPr>
          <a:lstStyle/>
          <a:p>
            <a:pPr algn="ctr">
              <a:lnSpc>
                <a:spcPct val="110000"/>
              </a:lnSpc>
            </a:pPr>
            <a:r>
              <a:rPr sz="2400" b="1">
                <a:solidFill>
                  <a:srgbClr val="13213A"/>
                </a:solidFill>
                <a:latin typeface="Arial"/>
              </a:rPr>
              <a:t>Den som redan har skapat fred</a:t>
            </a:r>
          </a:p>
        </p:txBody>
      </p:sp>
      <p:sp>
        <p:nvSpPr>
          <p:cNvPr id="18" name="Freeform 17"/>
          <p:cNvSpPr/>
          <p:nvPr/>
        </p:nvSpPr>
        <p:spPr>
          <a:xfrm>
            <a:off x="5868000" y="4032000"/>
            <a:ext cx="4932000" cy="1728000"/>
          </a:xfrm>
          <a:custGeom>
            <a:avLst/>
            <a:gdLst/>
            <a:ahLst/>
            <a:cxnLst/>
            <a:rect l="l" t="t" r="r" b="b"/>
            <a:pathLst>
              <a:path w="4932000" h="1728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296000"/>
                </a:lnTo>
                <a:lnTo>
                  <a:pt x="4928304" y="1352387"/>
                </a:lnTo>
                <a:lnTo>
                  <a:pt x="4917279" y="1407809"/>
                </a:lnTo>
                <a:lnTo>
                  <a:pt x="4899115" y="1461319"/>
                </a:lnTo>
                <a:lnTo>
                  <a:pt x="4874122" y="1512000"/>
                </a:lnTo>
                <a:lnTo>
                  <a:pt x="4842728" y="1558984"/>
                </a:lnTo>
                <a:lnTo>
                  <a:pt x="4805470" y="1601470"/>
                </a:lnTo>
                <a:lnTo>
                  <a:pt x="4762984" y="1638728"/>
                </a:lnTo>
                <a:lnTo>
                  <a:pt x="4716000" y="1670122"/>
                </a:lnTo>
                <a:lnTo>
                  <a:pt x="4665319" y="1695115"/>
                </a:lnTo>
                <a:lnTo>
                  <a:pt x="4611809" y="1713279"/>
                </a:lnTo>
                <a:lnTo>
                  <a:pt x="4556387" y="1724304"/>
                </a:lnTo>
                <a:lnTo>
                  <a:pt x="4500000" y="1728000"/>
                </a:lnTo>
                <a:lnTo>
                  <a:pt x="0" y="1728000"/>
                </a:lnTo>
                <a:close/>
              </a:path>
            </a:pathLst>
          </a:custGeom>
          <a:solidFill>
            <a:srgbClr val="EFF2F7"/>
          </a:solidFill>
          <a:ln>
            <a:noFill/>
          </a:ln>
        </p:spPr>
        <p:txBody>
          <a:bodyPr rtlCol="0" anchor="ctr"/>
          <a:lstStyle/>
          <a:p>
            <a:pPr algn="ctr"/>
          </a:p>
        </p:txBody>
      </p:sp>
      <p:sp>
        <p:nvSpPr>
          <p:cNvPr id="19" name="TextBox 18"/>
          <p:cNvSpPr txBox="1"/>
          <p:nvPr/>
        </p:nvSpPr>
        <p:spPr>
          <a:xfrm>
            <a:off x="6156000" y="4032000"/>
            <a:ext cx="4356000" cy="1728000"/>
          </a:xfrm>
          <a:prstGeom prst="rect">
            <a:avLst/>
          </a:prstGeom>
          <a:noFill/>
        </p:spPr>
        <p:txBody>
          <a:bodyPr wrap="square" lIns="0" rIns="0" tIns="0" bIns="0" anchor="ctr">
            <a:spAutoFit/>
          </a:bodyPr>
          <a:lstStyle/>
          <a:p>
            <a:pPr algn="ctr">
              <a:lnSpc>
                <a:spcPct val="110000"/>
              </a:lnSpc>
            </a:pPr>
            <a:r>
              <a:rPr sz="2400" b="1">
                <a:solidFill>
                  <a:srgbClr val="13213A"/>
                </a:solidFill>
                <a:latin typeface="Arial"/>
              </a:rPr>
              <a:t>Den som försöker skapa fred just nu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Testamentet</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I par · Parhäftet, sidan 1</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Vad skrev Nobel?</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12 min</a:t>
            </a:r>
          </a:p>
        </p:txBody>
      </p:sp>
      <p:pic>
        <p:nvPicPr>
          <p:cNvPr id="11" name="Picture 10" descr="testamente-2.jpg"/>
          <p:cNvPicPr>
            <a:picLocks noChangeAspect="1"/>
          </p:cNvPicPr>
          <p:nvPr/>
        </p:nvPicPr>
        <p:blipFill>
          <a:blip r:embed="rId3"/>
          <a:stretch>
            <a:fillRect/>
          </a:stretch>
        </p:blipFill>
        <p:spPr>
          <a:xfrm>
            <a:off x="720000" y="2016000"/>
            <a:ext cx="5400000" cy="2959200"/>
          </a:xfrm>
          <a:prstGeom prst="rect">
            <a:avLst/>
          </a:prstGeom>
        </p:spPr>
      </p:pic>
      <p:sp>
        <p:nvSpPr>
          <p:cNvPr id="12" name="TextBox 11"/>
          <p:cNvSpPr txBox="1"/>
          <p:nvPr/>
        </p:nvSpPr>
        <p:spPr>
          <a:xfrm>
            <a:off x="720000" y="5112000"/>
            <a:ext cx="5400000" cy="216000"/>
          </a:xfrm>
          <a:prstGeom prst="rect">
            <a:avLst/>
          </a:prstGeom>
          <a:noFill/>
        </p:spPr>
        <p:txBody>
          <a:bodyPr wrap="square" lIns="0" rIns="0" tIns="0" bIns="0" anchor="t">
            <a:spAutoFit/>
          </a:bodyPr>
          <a:lstStyle/>
          <a:p>
            <a:pPr algn="l">
              <a:lnSpc>
                <a:spcPct val="110000"/>
              </a:lnSpc>
            </a:pPr>
            <a:r>
              <a:rPr sz="1000" b="0">
                <a:solidFill>
                  <a:srgbClr val="566175"/>
                </a:solidFill>
                <a:latin typeface="Arial"/>
              </a:rPr>
              <a:t>Testamentet, sidan 3. Paris 27 november 1895. Foto: Waage, CC BY-SA 3.0.</a:t>
            </a:r>
          </a:p>
        </p:txBody>
      </p:sp>
      <p:sp>
        <p:nvSpPr>
          <p:cNvPr id="13" name="Freeform 12"/>
          <p:cNvSpPr/>
          <p:nvPr/>
        </p:nvSpPr>
        <p:spPr>
          <a:xfrm>
            <a:off x="6480000" y="2016000"/>
            <a:ext cx="4320000" cy="3888000"/>
          </a:xfrm>
          <a:custGeom>
            <a:avLst/>
            <a:gdLst/>
            <a:ahLst/>
            <a:cxnLst/>
            <a:rect l="l" t="t" r="r" b="b"/>
            <a:pathLst>
              <a:path w="4320000" h="3888000">
                <a:moveTo>
                  <a:pt x="0" y="0"/>
                </a:moveTo>
                <a:lnTo>
                  <a:pt x="3888000" y="0"/>
                </a:lnTo>
                <a:lnTo>
                  <a:pt x="3944387" y="3695"/>
                </a:lnTo>
                <a:lnTo>
                  <a:pt x="3999809" y="14720"/>
                </a:lnTo>
                <a:lnTo>
                  <a:pt x="4053319" y="32884"/>
                </a:lnTo>
                <a:lnTo>
                  <a:pt x="4104000" y="57877"/>
                </a:lnTo>
                <a:lnTo>
                  <a:pt x="4150984" y="89271"/>
                </a:lnTo>
                <a:lnTo>
                  <a:pt x="4193470" y="126529"/>
                </a:lnTo>
                <a:lnTo>
                  <a:pt x="4230728" y="169015"/>
                </a:lnTo>
                <a:lnTo>
                  <a:pt x="4262122" y="216000"/>
                </a:lnTo>
                <a:lnTo>
                  <a:pt x="4287115" y="266680"/>
                </a:lnTo>
                <a:lnTo>
                  <a:pt x="4305279" y="320190"/>
                </a:lnTo>
                <a:lnTo>
                  <a:pt x="4316304" y="375612"/>
                </a:lnTo>
                <a:lnTo>
                  <a:pt x="4320000" y="432000"/>
                </a:lnTo>
                <a:lnTo>
                  <a:pt x="4320000" y="3456000"/>
                </a:lnTo>
                <a:lnTo>
                  <a:pt x="4316304" y="3512387"/>
                </a:lnTo>
                <a:lnTo>
                  <a:pt x="4305279" y="3567809"/>
                </a:lnTo>
                <a:lnTo>
                  <a:pt x="4287115" y="3621319"/>
                </a:lnTo>
                <a:lnTo>
                  <a:pt x="4262122" y="3672000"/>
                </a:lnTo>
                <a:lnTo>
                  <a:pt x="4230728" y="3718984"/>
                </a:lnTo>
                <a:lnTo>
                  <a:pt x="4193470" y="3761470"/>
                </a:lnTo>
                <a:lnTo>
                  <a:pt x="4150984" y="3798728"/>
                </a:lnTo>
                <a:lnTo>
                  <a:pt x="4104000" y="3830122"/>
                </a:lnTo>
                <a:lnTo>
                  <a:pt x="4053319" y="3855115"/>
                </a:lnTo>
                <a:lnTo>
                  <a:pt x="3999809" y="3873279"/>
                </a:lnTo>
                <a:lnTo>
                  <a:pt x="3944387" y="3884304"/>
                </a:lnTo>
                <a:lnTo>
                  <a:pt x="3888000" y="3888000"/>
                </a:lnTo>
                <a:lnTo>
                  <a:pt x="0" y="3888000"/>
                </a:lnTo>
                <a:close/>
              </a:path>
            </a:pathLst>
          </a:custGeom>
          <a:solidFill>
            <a:srgbClr val="FBF0DB"/>
          </a:solidFill>
          <a:ln>
            <a:noFill/>
          </a:ln>
        </p:spPr>
        <p:txBody>
          <a:bodyPr rtlCol="0" anchor="ctr"/>
          <a:lstStyle/>
          <a:p>
            <a:pPr algn="ctr"/>
          </a:p>
        </p:txBody>
      </p:sp>
      <p:sp>
        <p:nvSpPr>
          <p:cNvPr id="14" name="Freeform 13"/>
          <p:cNvSpPr/>
          <p:nvPr/>
        </p:nvSpPr>
        <p:spPr>
          <a:xfrm>
            <a:off x="6480000" y="568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6804000" y="2268000"/>
            <a:ext cx="3744000" cy="3528000"/>
          </a:xfrm>
          <a:prstGeom prst="rect">
            <a:avLst/>
          </a:prstGeom>
          <a:noFill/>
        </p:spPr>
        <p:txBody>
          <a:bodyPr wrap="square" lIns="0" rIns="0" tIns="0" bIns="0" anchor="t">
            <a:spAutoFit/>
          </a:bodyPr>
          <a:lstStyle/>
          <a:p>
            <a:pPr algn="l">
              <a:lnSpc>
                <a:spcPct val="130000"/>
              </a:lnSpc>
            </a:pPr>
            <a:r>
              <a:rPr sz="1700" b="0">
                <a:solidFill>
                  <a:srgbClr val="13213A"/>
                </a:solidFill>
                <a:latin typeface="Arial"/>
              </a:rPr>
              <a:t>… en del åt den som har verkat mest eller best för folkens förbrödrande och afskaffande eller minskning af stående armeer samt bildande och spridande af fredskongresser.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Testamentet</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Fråga 1</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Testamentet pekar bakåt</a:t>
            </a:r>
          </a:p>
        </p:txBody>
      </p:sp>
      <p:sp>
        <p:nvSpPr>
          <p:cNvPr id="9" name="Freeform 8"/>
          <p:cNvSpPr/>
          <p:nvPr/>
        </p:nvSpPr>
        <p:spPr>
          <a:xfrm>
            <a:off x="720000" y="2160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10" name="Freeform 9"/>
          <p:cNvSpPr/>
          <p:nvPr/>
        </p:nvSpPr>
        <p:spPr>
          <a:xfrm>
            <a:off x="720000" y="39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08000" y="2448000"/>
            <a:ext cx="2664000" cy="864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”under det förlupne året”</a:t>
            </a:r>
          </a:p>
        </p:txBody>
      </p:sp>
      <p:sp>
        <p:nvSpPr>
          <p:cNvPr id="12" name="TextBox 11"/>
          <p:cNvSpPr txBox="1"/>
          <p:nvPr/>
        </p:nvSpPr>
        <p:spPr>
          <a:xfrm>
            <a:off x="1008000" y="3456000"/>
            <a:ext cx="2664000" cy="576000"/>
          </a:xfrm>
          <a:prstGeom prst="rect">
            <a:avLst/>
          </a:prstGeom>
          <a:noFill/>
        </p:spPr>
        <p:txBody>
          <a:bodyPr wrap="square" lIns="0" rIns="0" tIns="0" bIns="0" anchor="t">
            <a:spAutoFit/>
          </a:bodyPr>
          <a:lstStyle/>
          <a:p>
            <a:pPr algn="l">
              <a:lnSpc>
                <a:spcPct val="110000"/>
              </a:lnSpc>
            </a:pPr>
            <a:r>
              <a:rPr sz="1500" b="0">
                <a:solidFill>
                  <a:srgbClr val="566175"/>
                </a:solidFill>
                <a:latin typeface="Arial"/>
              </a:rPr>
              <a:t>det år som just har gått</a:t>
            </a:r>
          </a:p>
        </p:txBody>
      </p:sp>
      <p:sp>
        <p:nvSpPr>
          <p:cNvPr id="13" name="Freeform 12"/>
          <p:cNvSpPr/>
          <p:nvPr/>
        </p:nvSpPr>
        <p:spPr>
          <a:xfrm>
            <a:off x="4140000" y="2160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14" name="Freeform 13"/>
          <p:cNvSpPr/>
          <p:nvPr/>
        </p:nvSpPr>
        <p:spPr>
          <a:xfrm>
            <a:off x="4140000" y="39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4428000" y="2448000"/>
            <a:ext cx="2664000" cy="864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”hafva gjort”</a:t>
            </a:r>
          </a:p>
        </p:txBody>
      </p:sp>
      <p:sp>
        <p:nvSpPr>
          <p:cNvPr id="16" name="TextBox 15"/>
          <p:cNvSpPr txBox="1"/>
          <p:nvPr/>
        </p:nvSpPr>
        <p:spPr>
          <a:xfrm>
            <a:off x="4428000" y="3456000"/>
            <a:ext cx="2664000" cy="576000"/>
          </a:xfrm>
          <a:prstGeom prst="rect">
            <a:avLst/>
          </a:prstGeom>
          <a:noFill/>
        </p:spPr>
        <p:txBody>
          <a:bodyPr wrap="square" lIns="0" rIns="0" tIns="0" bIns="0" anchor="t">
            <a:spAutoFit/>
          </a:bodyPr>
          <a:lstStyle/>
          <a:p>
            <a:pPr algn="l">
              <a:lnSpc>
                <a:spcPct val="110000"/>
              </a:lnSpc>
            </a:pPr>
            <a:r>
              <a:rPr sz="1500" b="0">
                <a:solidFill>
                  <a:srgbClr val="566175"/>
                </a:solidFill>
                <a:latin typeface="Arial"/>
              </a:rPr>
              <a:t>har gjort, redan</a:t>
            </a:r>
          </a:p>
        </p:txBody>
      </p:sp>
      <p:sp>
        <p:nvSpPr>
          <p:cNvPr id="17" name="Freeform 16"/>
          <p:cNvSpPr/>
          <p:nvPr/>
        </p:nvSpPr>
        <p:spPr>
          <a:xfrm>
            <a:off x="7560000" y="2160000"/>
            <a:ext cx="3204000" cy="2016000"/>
          </a:xfrm>
          <a:custGeom>
            <a:avLst/>
            <a:gdLst/>
            <a:ahLst/>
            <a:cxnLst/>
            <a:rect l="l" t="t" r="r" b="b"/>
            <a:pathLst>
              <a:path w="3204000" h="201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584000"/>
                </a:lnTo>
                <a:lnTo>
                  <a:pt x="3200304" y="1640387"/>
                </a:lnTo>
                <a:lnTo>
                  <a:pt x="3189279" y="1695809"/>
                </a:lnTo>
                <a:lnTo>
                  <a:pt x="3171115" y="1749319"/>
                </a:lnTo>
                <a:lnTo>
                  <a:pt x="3146122" y="1800000"/>
                </a:lnTo>
                <a:lnTo>
                  <a:pt x="3114728" y="1846984"/>
                </a:lnTo>
                <a:lnTo>
                  <a:pt x="3077470" y="1889470"/>
                </a:lnTo>
                <a:lnTo>
                  <a:pt x="3034984" y="1926728"/>
                </a:lnTo>
                <a:lnTo>
                  <a:pt x="2988000" y="1958122"/>
                </a:lnTo>
                <a:lnTo>
                  <a:pt x="2937319" y="1983115"/>
                </a:lnTo>
                <a:lnTo>
                  <a:pt x="2883809" y="2001279"/>
                </a:lnTo>
                <a:lnTo>
                  <a:pt x="2828387" y="2012304"/>
                </a:lnTo>
                <a:lnTo>
                  <a:pt x="2772000" y="2016000"/>
                </a:lnTo>
                <a:lnTo>
                  <a:pt x="0" y="2016000"/>
                </a:lnTo>
                <a:close/>
              </a:path>
            </a:pathLst>
          </a:custGeom>
          <a:solidFill>
            <a:srgbClr val="EFF2F7"/>
          </a:solidFill>
          <a:ln>
            <a:noFill/>
          </a:ln>
        </p:spPr>
        <p:txBody>
          <a:bodyPr rtlCol="0" anchor="ctr"/>
          <a:lstStyle/>
          <a:p>
            <a:pPr algn="ctr"/>
          </a:p>
        </p:txBody>
      </p:sp>
      <p:sp>
        <p:nvSpPr>
          <p:cNvPr id="18" name="Freeform 17"/>
          <p:cNvSpPr/>
          <p:nvPr/>
        </p:nvSpPr>
        <p:spPr>
          <a:xfrm>
            <a:off x="7560000" y="39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9" name="TextBox 18"/>
          <p:cNvSpPr txBox="1"/>
          <p:nvPr/>
        </p:nvSpPr>
        <p:spPr>
          <a:xfrm>
            <a:off x="7848000" y="2448000"/>
            <a:ext cx="2664000" cy="864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”har verkat”</a:t>
            </a:r>
          </a:p>
        </p:txBody>
      </p:sp>
      <p:sp>
        <p:nvSpPr>
          <p:cNvPr id="20" name="TextBox 19"/>
          <p:cNvSpPr txBox="1"/>
          <p:nvPr/>
        </p:nvSpPr>
        <p:spPr>
          <a:xfrm>
            <a:off x="7848000" y="3456000"/>
            <a:ext cx="2664000" cy="576000"/>
          </a:xfrm>
          <a:prstGeom prst="rect">
            <a:avLst/>
          </a:prstGeom>
          <a:noFill/>
        </p:spPr>
        <p:txBody>
          <a:bodyPr wrap="square" lIns="0" rIns="0" tIns="0" bIns="0" anchor="t">
            <a:spAutoFit/>
          </a:bodyPr>
          <a:lstStyle/>
          <a:p>
            <a:pPr algn="l">
              <a:lnSpc>
                <a:spcPct val="110000"/>
              </a:lnSpc>
            </a:pPr>
            <a:r>
              <a:rPr sz="1500" b="0">
                <a:solidFill>
                  <a:srgbClr val="566175"/>
                </a:solidFill>
                <a:latin typeface="Arial"/>
              </a:rPr>
              <a:t>har arbetat för</a:t>
            </a:r>
          </a:p>
        </p:txBody>
      </p:sp>
      <p:sp>
        <p:nvSpPr>
          <p:cNvPr id="21" name="TextBox 20"/>
          <p:cNvSpPr txBox="1"/>
          <p:nvPr/>
        </p:nvSpPr>
        <p:spPr>
          <a:xfrm>
            <a:off x="720000" y="4608000"/>
            <a:ext cx="10080000" cy="1440000"/>
          </a:xfrm>
          <a:prstGeom prst="rect">
            <a:avLst/>
          </a:prstGeom>
          <a:noFill/>
        </p:spPr>
        <p:txBody>
          <a:bodyPr wrap="square" lIns="0" rIns="0" tIns="0" bIns="0" anchor="t">
            <a:spAutoFit/>
          </a:bodyPr>
          <a:lstStyle/>
          <a:p>
            <a:pPr algn="l">
              <a:lnSpc>
                <a:spcPct val="120000"/>
              </a:lnSpc>
            </a:pPr>
            <a:r>
              <a:rPr sz="2200" b="1">
                <a:solidFill>
                  <a:srgbClr val="13213A"/>
                </a:solidFill>
                <a:latin typeface="Arial"/>
              </a:rPr>
              <a:t>Priset ska gå till det som redan är gjort. Men testamentet säger inte att freden måste ha lyckats.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Testamentet</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Fråga 2 · Parhäftet, sidan 2</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Ni är Nobelkommittén</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7 min</a:t>
            </a:r>
          </a:p>
        </p:txBody>
      </p:sp>
      <p:sp>
        <p:nvSpPr>
          <p:cNvPr id="11" name="Freeform 10"/>
          <p:cNvSpPr/>
          <p:nvPr/>
        </p:nvSpPr>
        <p:spPr>
          <a:xfrm>
            <a:off x="720000" y="2016000"/>
            <a:ext cx="10080000" cy="1512000"/>
          </a:xfrm>
          <a:custGeom>
            <a:avLst/>
            <a:gdLst/>
            <a:ahLst/>
            <a:cxnLst/>
            <a:rect l="l" t="t" r="r" b="b"/>
            <a:pathLst>
              <a:path w="10080000" h="1512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936000"/>
                </a:lnTo>
                <a:lnTo>
                  <a:pt x="10075072" y="1011183"/>
                </a:lnTo>
                <a:lnTo>
                  <a:pt x="10060373" y="1085079"/>
                </a:lnTo>
                <a:lnTo>
                  <a:pt x="10036154" y="1156425"/>
                </a:lnTo>
                <a:lnTo>
                  <a:pt x="10002830" y="1224000"/>
                </a:lnTo>
                <a:lnTo>
                  <a:pt x="9960971" y="1286646"/>
                </a:lnTo>
                <a:lnTo>
                  <a:pt x="9911293" y="1343293"/>
                </a:lnTo>
                <a:lnTo>
                  <a:pt x="9854646" y="1392971"/>
                </a:lnTo>
                <a:lnTo>
                  <a:pt x="9792000" y="1434830"/>
                </a:lnTo>
                <a:lnTo>
                  <a:pt x="9724425" y="1468154"/>
                </a:lnTo>
                <a:lnTo>
                  <a:pt x="9653079" y="1492373"/>
                </a:lnTo>
                <a:lnTo>
                  <a:pt x="9579183" y="1507072"/>
                </a:lnTo>
                <a:lnTo>
                  <a:pt x="9504000" y="1512000"/>
                </a:lnTo>
                <a:lnTo>
                  <a:pt x="0" y="1512000"/>
                </a:lnTo>
                <a:close/>
              </a:path>
            </a:pathLst>
          </a:custGeom>
          <a:solidFill>
            <a:srgbClr val="13213A"/>
          </a:solidFill>
          <a:ln>
            <a:noFill/>
          </a:ln>
        </p:spPr>
        <p:txBody>
          <a:bodyPr rtlCol="0" anchor="ctr"/>
          <a:lstStyle/>
          <a:p>
            <a:pPr algn="ctr"/>
          </a:p>
        </p:txBody>
      </p:sp>
      <p:sp>
        <p:nvSpPr>
          <p:cNvPr id="12" name="Freeform 11"/>
          <p:cNvSpPr/>
          <p:nvPr/>
        </p:nvSpPr>
        <p:spPr>
          <a:xfrm>
            <a:off x="720000" y="330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Er uppgift</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200" b="1">
                <a:solidFill>
                  <a:srgbClr val="FFFFFF"/>
                </a:solidFill>
                <a:latin typeface="Arial"/>
              </a:rPr>
              <a:t>Skriv tre krav för vem som ska få fredspriset. Varje krav ska bygga på något i testamentet.</a:t>
            </a:r>
          </a:p>
        </p:txBody>
      </p:sp>
      <p:sp>
        <p:nvSpPr>
          <p:cNvPr id="15" name="Freeform 14"/>
          <p:cNvSpPr/>
          <p:nvPr/>
        </p:nvSpPr>
        <p:spPr>
          <a:xfrm>
            <a:off x="720000" y="3888000"/>
            <a:ext cx="10080000" cy="1656000"/>
          </a:xfrm>
          <a:custGeom>
            <a:avLst/>
            <a:gdLst/>
            <a:ahLst/>
            <a:cxnLst/>
            <a:rect l="l" t="t" r="r" b="b"/>
            <a:pathLst>
              <a:path w="10080000" h="1656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1224000"/>
                </a:lnTo>
                <a:lnTo>
                  <a:pt x="10076304" y="1280387"/>
                </a:lnTo>
                <a:lnTo>
                  <a:pt x="10065279" y="1335809"/>
                </a:lnTo>
                <a:lnTo>
                  <a:pt x="10047115" y="1389319"/>
                </a:lnTo>
                <a:lnTo>
                  <a:pt x="10022122" y="1440000"/>
                </a:lnTo>
                <a:lnTo>
                  <a:pt x="9990728" y="1486984"/>
                </a:lnTo>
                <a:lnTo>
                  <a:pt x="9953470" y="1529470"/>
                </a:lnTo>
                <a:lnTo>
                  <a:pt x="9910984" y="1566728"/>
                </a:lnTo>
                <a:lnTo>
                  <a:pt x="9864000" y="1598122"/>
                </a:lnTo>
                <a:lnTo>
                  <a:pt x="9813319" y="1623115"/>
                </a:lnTo>
                <a:lnTo>
                  <a:pt x="9759809" y="1641279"/>
                </a:lnTo>
                <a:lnTo>
                  <a:pt x="9704387" y="1652304"/>
                </a:lnTo>
                <a:lnTo>
                  <a:pt x="9648000" y="1656000"/>
                </a:lnTo>
                <a:lnTo>
                  <a:pt x="0" y="1656000"/>
                </a:lnTo>
                <a:close/>
              </a:path>
            </a:pathLst>
          </a:custGeom>
          <a:solidFill>
            <a:srgbClr val="FBF0DB"/>
          </a:solidFill>
          <a:ln>
            <a:noFill/>
          </a:ln>
        </p:spPr>
        <p:txBody>
          <a:bodyPr rtlCol="0" anchor="ctr"/>
          <a:lstStyle/>
          <a:p>
            <a:pPr algn="ctr"/>
          </a:p>
        </p:txBody>
      </p:sp>
      <p:sp>
        <p:nvSpPr>
          <p:cNvPr id="16" name="Freeform 15"/>
          <p:cNvSpPr/>
          <p:nvPr/>
        </p:nvSpPr>
        <p:spPr>
          <a:xfrm>
            <a:off x="720000" y="53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1080000" y="4104000"/>
            <a:ext cx="918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Så här</a:t>
            </a:r>
          </a:p>
        </p:txBody>
      </p:sp>
      <p:sp>
        <p:nvSpPr>
          <p:cNvPr id="18" name="TextBox 17"/>
          <p:cNvSpPr txBox="1"/>
          <p:nvPr/>
        </p:nvSpPr>
        <p:spPr>
          <a:xfrm>
            <a:off x="1080000" y="4392000"/>
            <a:ext cx="9180000" cy="1080000"/>
          </a:xfrm>
          <a:prstGeom prst="rect">
            <a:avLst/>
          </a:prstGeom>
          <a:noFill/>
        </p:spPr>
        <p:txBody>
          <a:bodyPr wrap="square" lIns="0" rIns="0" tIns="0" bIns="0" anchor="t">
            <a:spAutoFit/>
          </a:bodyPr>
          <a:lstStyle/>
          <a:p>
            <a:pPr algn="l">
              <a:lnSpc>
                <a:spcPct val="110000"/>
              </a:lnSpc>
            </a:pPr>
            <a:r>
              <a:rPr sz="2000" b="1">
                <a:solidFill>
                  <a:srgbClr val="13213A"/>
                </a:solidFill>
                <a:latin typeface="Arial"/>
              </a:rPr>
              <a:t>Så här: Priset ska gå till den som har fått två länder att sluta kriga, eftersom testamentet säger folkens förbrödrande.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Motiveringarna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I par · Parhäftet, sidan 3</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Testamentet möter motiveringarna</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12 min</a:t>
            </a:r>
          </a:p>
        </p:txBody>
      </p:sp>
      <p:sp>
        <p:nvSpPr>
          <p:cNvPr id="11" name="Freeform 10"/>
          <p:cNvSpPr/>
          <p:nvPr/>
        </p:nvSpPr>
        <p:spPr>
          <a:xfrm>
            <a:off x="720000" y="2304000"/>
            <a:ext cx="2340000" cy="1440000"/>
          </a:xfrm>
          <a:custGeom>
            <a:avLst/>
            <a:gdLst/>
            <a:ahLst/>
            <a:cxnLst/>
            <a:rect l="l" t="t" r="r" b="b"/>
            <a:pathLst>
              <a:path w="2340000" h="144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1008000"/>
                </a:lnTo>
                <a:lnTo>
                  <a:pt x="2336304" y="1064387"/>
                </a:lnTo>
                <a:lnTo>
                  <a:pt x="2325279" y="1119809"/>
                </a:lnTo>
                <a:lnTo>
                  <a:pt x="2307115" y="1173319"/>
                </a:lnTo>
                <a:lnTo>
                  <a:pt x="2282122" y="1224000"/>
                </a:lnTo>
                <a:lnTo>
                  <a:pt x="2250728" y="1270984"/>
                </a:lnTo>
                <a:lnTo>
                  <a:pt x="2213470" y="1313470"/>
                </a:lnTo>
                <a:lnTo>
                  <a:pt x="2170984" y="1350728"/>
                </a:lnTo>
                <a:lnTo>
                  <a:pt x="2124000" y="1382122"/>
                </a:lnTo>
                <a:lnTo>
                  <a:pt x="2073319" y="1407115"/>
                </a:lnTo>
                <a:lnTo>
                  <a:pt x="2019809" y="1425279"/>
                </a:lnTo>
                <a:lnTo>
                  <a:pt x="1964387" y="1436304"/>
                </a:lnTo>
                <a:lnTo>
                  <a:pt x="1908000" y="1440000"/>
                </a:lnTo>
                <a:lnTo>
                  <a:pt x="0" y="1440000"/>
                </a:lnTo>
                <a:close/>
              </a:path>
            </a:pathLst>
          </a:custGeom>
          <a:solidFill>
            <a:srgbClr val="EFF2F7"/>
          </a:solidFill>
          <a:ln>
            <a:noFill/>
          </a:ln>
        </p:spPr>
        <p:txBody>
          <a:bodyPr rtlCol="0" anchor="ctr"/>
          <a:lstStyle/>
          <a:p>
            <a:pPr algn="ctr"/>
          </a:p>
        </p:txBody>
      </p:sp>
      <p:sp>
        <p:nvSpPr>
          <p:cNvPr id="12" name="TextBox 11"/>
          <p:cNvSpPr txBox="1"/>
          <p:nvPr/>
        </p:nvSpPr>
        <p:spPr>
          <a:xfrm>
            <a:off x="936000" y="2304000"/>
            <a:ext cx="1908000" cy="1440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Folkens förbrödrande</a:t>
            </a:r>
          </a:p>
        </p:txBody>
      </p:sp>
      <p:sp>
        <p:nvSpPr>
          <p:cNvPr id="13" name="Freeform 12"/>
          <p:cNvSpPr/>
          <p:nvPr/>
        </p:nvSpPr>
        <p:spPr>
          <a:xfrm>
            <a:off x="3276000" y="2304000"/>
            <a:ext cx="2340000" cy="1440000"/>
          </a:xfrm>
          <a:custGeom>
            <a:avLst/>
            <a:gdLst/>
            <a:ahLst/>
            <a:cxnLst/>
            <a:rect l="l" t="t" r="r" b="b"/>
            <a:pathLst>
              <a:path w="2340000" h="144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1008000"/>
                </a:lnTo>
                <a:lnTo>
                  <a:pt x="2336304" y="1064387"/>
                </a:lnTo>
                <a:lnTo>
                  <a:pt x="2325279" y="1119809"/>
                </a:lnTo>
                <a:lnTo>
                  <a:pt x="2307115" y="1173319"/>
                </a:lnTo>
                <a:lnTo>
                  <a:pt x="2282122" y="1224000"/>
                </a:lnTo>
                <a:lnTo>
                  <a:pt x="2250728" y="1270984"/>
                </a:lnTo>
                <a:lnTo>
                  <a:pt x="2213470" y="1313470"/>
                </a:lnTo>
                <a:lnTo>
                  <a:pt x="2170984" y="1350728"/>
                </a:lnTo>
                <a:lnTo>
                  <a:pt x="2124000" y="1382122"/>
                </a:lnTo>
                <a:lnTo>
                  <a:pt x="2073319" y="1407115"/>
                </a:lnTo>
                <a:lnTo>
                  <a:pt x="2019809" y="1425279"/>
                </a:lnTo>
                <a:lnTo>
                  <a:pt x="1964387" y="1436304"/>
                </a:lnTo>
                <a:lnTo>
                  <a:pt x="1908000" y="1440000"/>
                </a:lnTo>
                <a:lnTo>
                  <a:pt x="0" y="1440000"/>
                </a:lnTo>
                <a:close/>
              </a:path>
            </a:pathLst>
          </a:custGeom>
          <a:solidFill>
            <a:srgbClr val="EFF2F7"/>
          </a:solidFill>
          <a:ln>
            <a:noFill/>
          </a:ln>
        </p:spPr>
        <p:txBody>
          <a:bodyPr rtlCol="0" anchor="ctr"/>
          <a:lstStyle/>
          <a:p>
            <a:pPr algn="ctr"/>
          </a:p>
        </p:txBody>
      </p:sp>
      <p:sp>
        <p:nvSpPr>
          <p:cNvPr id="14" name="TextBox 13"/>
          <p:cNvSpPr txBox="1"/>
          <p:nvPr/>
        </p:nvSpPr>
        <p:spPr>
          <a:xfrm>
            <a:off x="3492000" y="2304000"/>
            <a:ext cx="1908000" cy="1440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Färre arméer och vapen</a:t>
            </a:r>
          </a:p>
        </p:txBody>
      </p:sp>
      <p:sp>
        <p:nvSpPr>
          <p:cNvPr id="15" name="Freeform 14"/>
          <p:cNvSpPr/>
          <p:nvPr/>
        </p:nvSpPr>
        <p:spPr>
          <a:xfrm>
            <a:off x="5832000" y="2304000"/>
            <a:ext cx="2340000" cy="1440000"/>
          </a:xfrm>
          <a:custGeom>
            <a:avLst/>
            <a:gdLst/>
            <a:ahLst/>
            <a:cxnLst/>
            <a:rect l="l" t="t" r="r" b="b"/>
            <a:pathLst>
              <a:path w="2340000" h="144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1008000"/>
                </a:lnTo>
                <a:lnTo>
                  <a:pt x="2336304" y="1064387"/>
                </a:lnTo>
                <a:lnTo>
                  <a:pt x="2325279" y="1119809"/>
                </a:lnTo>
                <a:lnTo>
                  <a:pt x="2307115" y="1173319"/>
                </a:lnTo>
                <a:lnTo>
                  <a:pt x="2282122" y="1224000"/>
                </a:lnTo>
                <a:lnTo>
                  <a:pt x="2250728" y="1270984"/>
                </a:lnTo>
                <a:lnTo>
                  <a:pt x="2213470" y="1313470"/>
                </a:lnTo>
                <a:lnTo>
                  <a:pt x="2170984" y="1350728"/>
                </a:lnTo>
                <a:lnTo>
                  <a:pt x="2124000" y="1382122"/>
                </a:lnTo>
                <a:lnTo>
                  <a:pt x="2073319" y="1407115"/>
                </a:lnTo>
                <a:lnTo>
                  <a:pt x="2019809" y="1425279"/>
                </a:lnTo>
                <a:lnTo>
                  <a:pt x="1964387" y="1436304"/>
                </a:lnTo>
                <a:lnTo>
                  <a:pt x="1908000" y="1440000"/>
                </a:lnTo>
                <a:lnTo>
                  <a:pt x="0" y="1440000"/>
                </a:lnTo>
                <a:close/>
              </a:path>
            </a:pathLst>
          </a:custGeom>
          <a:solidFill>
            <a:srgbClr val="EFF2F7"/>
          </a:solidFill>
          <a:ln>
            <a:noFill/>
          </a:ln>
        </p:spPr>
        <p:txBody>
          <a:bodyPr rtlCol="0" anchor="ctr"/>
          <a:lstStyle/>
          <a:p>
            <a:pPr algn="ctr"/>
          </a:p>
        </p:txBody>
      </p:sp>
      <p:sp>
        <p:nvSpPr>
          <p:cNvPr id="16" name="TextBox 15"/>
          <p:cNvSpPr txBox="1"/>
          <p:nvPr/>
        </p:nvSpPr>
        <p:spPr>
          <a:xfrm>
            <a:off x="6048000" y="2304000"/>
            <a:ext cx="1908000" cy="1440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Fredskongresser</a:t>
            </a:r>
          </a:p>
        </p:txBody>
      </p:sp>
      <p:sp>
        <p:nvSpPr>
          <p:cNvPr id="17" name="Freeform 16"/>
          <p:cNvSpPr/>
          <p:nvPr/>
        </p:nvSpPr>
        <p:spPr>
          <a:xfrm>
            <a:off x="8388000" y="2304000"/>
            <a:ext cx="2340000" cy="1440000"/>
          </a:xfrm>
          <a:custGeom>
            <a:avLst/>
            <a:gdLst/>
            <a:ahLst/>
            <a:cxnLst/>
            <a:rect l="l" t="t" r="r" b="b"/>
            <a:pathLst>
              <a:path w="2340000" h="144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1008000"/>
                </a:lnTo>
                <a:lnTo>
                  <a:pt x="2336304" y="1064387"/>
                </a:lnTo>
                <a:lnTo>
                  <a:pt x="2325279" y="1119809"/>
                </a:lnTo>
                <a:lnTo>
                  <a:pt x="2307115" y="1173319"/>
                </a:lnTo>
                <a:lnTo>
                  <a:pt x="2282122" y="1224000"/>
                </a:lnTo>
                <a:lnTo>
                  <a:pt x="2250728" y="1270984"/>
                </a:lnTo>
                <a:lnTo>
                  <a:pt x="2213470" y="1313470"/>
                </a:lnTo>
                <a:lnTo>
                  <a:pt x="2170984" y="1350728"/>
                </a:lnTo>
                <a:lnTo>
                  <a:pt x="2124000" y="1382122"/>
                </a:lnTo>
                <a:lnTo>
                  <a:pt x="2073319" y="1407115"/>
                </a:lnTo>
                <a:lnTo>
                  <a:pt x="2019809" y="1425279"/>
                </a:lnTo>
                <a:lnTo>
                  <a:pt x="1964387" y="1436304"/>
                </a:lnTo>
                <a:lnTo>
                  <a:pt x="1908000" y="1440000"/>
                </a:lnTo>
                <a:lnTo>
                  <a:pt x="0" y="1440000"/>
                </a:lnTo>
                <a:close/>
              </a:path>
            </a:pathLst>
          </a:custGeom>
          <a:solidFill>
            <a:srgbClr val="FBF0DB"/>
          </a:solidFill>
          <a:ln>
            <a:noFill/>
          </a:ln>
        </p:spPr>
        <p:txBody>
          <a:bodyPr rtlCol="0" anchor="ctr"/>
          <a:lstStyle/>
          <a:p>
            <a:pPr algn="ctr"/>
          </a:p>
        </p:txBody>
      </p:sp>
      <p:sp>
        <p:nvSpPr>
          <p:cNvPr id="18" name="TextBox 17"/>
          <p:cNvSpPr txBox="1"/>
          <p:nvPr/>
        </p:nvSpPr>
        <p:spPr>
          <a:xfrm>
            <a:off x="8604000" y="2304000"/>
            <a:ext cx="1908000" cy="1440000"/>
          </a:xfrm>
          <a:prstGeom prst="rect">
            <a:avLst/>
          </a:prstGeom>
          <a:noFill/>
        </p:spPr>
        <p:txBody>
          <a:bodyPr wrap="square" lIns="0" rIns="0" tIns="0" bIns="0" anchor="ctr">
            <a:spAutoFit/>
          </a:bodyPr>
          <a:lstStyle/>
          <a:p>
            <a:pPr algn="l">
              <a:lnSpc>
                <a:spcPct val="110000"/>
              </a:lnSpc>
            </a:pPr>
            <a:r>
              <a:rPr sz="1700" b="1">
                <a:solidFill>
                  <a:srgbClr val="13213A"/>
                </a:solidFill>
                <a:latin typeface="Arial"/>
              </a:rPr>
              <a:t>Står inte i testamentet</a:t>
            </a:r>
          </a:p>
        </p:txBody>
      </p:sp>
      <p:sp>
        <p:nvSpPr>
          <p:cNvPr id="19" name="TextBox 18"/>
          <p:cNvSpPr txBox="1"/>
          <p:nvPr/>
        </p:nvSpPr>
        <p:spPr>
          <a:xfrm>
            <a:off x="720000" y="4104000"/>
            <a:ext cx="10080000" cy="1800000"/>
          </a:xfrm>
          <a:prstGeom prst="rect">
            <a:avLst/>
          </a:prstGeom>
          <a:noFill/>
        </p:spPr>
        <p:txBody>
          <a:bodyPr wrap="square" lIns="0" rIns="0" tIns="0" bIns="0" anchor="t">
            <a:spAutoFit/>
          </a:bodyPr>
          <a:lstStyle/>
          <a:p>
            <a:pPr algn="l">
              <a:lnSpc>
                <a:spcPct val="130000"/>
              </a:lnSpc>
            </a:pPr>
            <a:r>
              <a:rPr sz="1800" b="0">
                <a:solidFill>
                  <a:srgbClr val="13213A"/>
                </a:solidFill>
                <a:latin typeface="Arial"/>
              </a:rPr>
              <a:t>Läs ett kort i taget.</a:t>
            </a:r>
          </a:p>
          <a:p>
            <a:pPr algn="l">
              <a:lnSpc>
                <a:spcPct val="130000"/>
              </a:lnSpc>
            </a:pPr>
            <a:r>
              <a:rPr sz="1800" b="0">
                <a:solidFill>
                  <a:srgbClr val="13213A"/>
                </a:solidFill>
                <a:latin typeface="Arial"/>
              </a:rPr>
              <a:t>Skriv kortets nummer i den del av testamentet som det passar.</a:t>
            </a:r>
          </a:p>
          <a:p>
            <a:pPr algn="l">
              <a:lnSpc>
                <a:spcPct val="130000"/>
              </a:lnSpc>
            </a:pPr>
            <a:r>
              <a:rPr sz="1800" b="0">
                <a:solidFill>
                  <a:srgbClr val="13213A"/>
                </a:solidFill>
                <a:latin typeface="Arial"/>
              </a:rPr>
              <a:t>Passar det ingen del: skriv det i Står inte i testamentet.</a:t>
            </a:r>
          </a:p>
          <a:p>
            <a:pPr algn="l">
              <a:lnSpc>
                <a:spcPct val="130000"/>
              </a:lnSpc>
            </a:pPr>
            <a:r>
              <a:rPr sz="1800" b="0">
                <a:solidFill>
                  <a:srgbClr val="13213A"/>
                </a:solidFill>
                <a:latin typeface="Arial"/>
              </a:rPr>
              <a:t>Svara på fråga 3 längst ned.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Motiveringarna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Facit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Så passar korten</a:t>
            </a:r>
          </a:p>
        </p:txBody>
      </p:sp>
      <p:sp>
        <p:nvSpPr>
          <p:cNvPr id="9" name="Freeform 8"/>
          <p:cNvSpPr/>
          <p:nvPr/>
        </p:nvSpPr>
        <p:spPr>
          <a:xfrm>
            <a:off x="720000" y="2088000"/>
            <a:ext cx="2340000" cy="3960000"/>
          </a:xfrm>
          <a:custGeom>
            <a:avLst/>
            <a:gdLst/>
            <a:ahLst/>
            <a:cxnLst/>
            <a:rect l="l" t="t" r="r" b="b"/>
            <a:pathLst>
              <a:path w="2340000" h="396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3528000"/>
                </a:lnTo>
                <a:lnTo>
                  <a:pt x="2336304" y="3584387"/>
                </a:lnTo>
                <a:lnTo>
                  <a:pt x="2325279" y="3639809"/>
                </a:lnTo>
                <a:lnTo>
                  <a:pt x="2307115" y="3693319"/>
                </a:lnTo>
                <a:lnTo>
                  <a:pt x="2282122" y="3744000"/>
                </a:lnTo>
                <a:lnTo>
                  <a:pt x="2250728" y="3790984"/>
                </a:lnTo>
                <a:lnTo>
                  <a:pt x="2213470" y="3833470"/>
                </a:lnTo>
                <a:lnTo>
                  <a:pt x="2170984" y="3870728"/>
                </a:lnTo>
                <a:lnTo>
                  <a:pt x="2124000" y="3902122"/>
                </a:lnTo>
                <a:lnTo>
                  <a:pt x="2073319" y="3927115"/>
                </a:lnTo>
                <a:lnTo>
                  <a:pt x="2019809" y="3945279"/>
                </a:lnTo>
                <a:lnTo>
                  <a:pt x="1964387" y="3956304"/>
                </a:lnTo>
                <a:lnTo>
                  <a:pt x="1908000" y="3960000"/>
                </a:lnTo>
                <a:lnTo>
                  <a:pt x="0" y="3960000"/>
                </a:lnTo>
                <a:close/>
              </a:path>
            </a:pathLst>
          </a:custGeom>
          <a:solidFill>
            <a:srgbClr val="EFF2F7"/>
          </a:solidFill>
          <a:ln>
            <a:noFill/>
          </a:ln>
        </p:spPr>
        <p:txBody>
          <a:bodyPr rtlCol="0" anchor="ctr"/>
          <a:lstStyle/>
          <a:p>
            <a:pPr algn="ctr"/>
          </a:p>
        </p:txBody>
      </p:sp>
      <p:sp>
        <p:nvSpPr>
          <p:cNvPr id="10" name="TextBox 9"/>
          <p:cNvSpPr txBox="1"/>
          <p:nvPr/>
        </p:nvSpPr>
        <p:spPr>
          <a:xfrm>
            <a:off x="900000" y="2304000"/>
            <a:ext cx="2016000" cy="504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Folkens förbrödrande</a:t>
            </a:r>
          </a:p>
        </p:txBody>
      </p:sp>
      <p:sp>
        <p:nvSpPr>
          <p:cNvPr id="11" name="TextBox 10"/>
          <p:cNvSpPr txBox="1"/>
          <p:nvPr/>
        </p:nvSpPr>
        <p:spPr>
          <a:xfrm>
            <a:off x="900000" y="2952000"/>
            <a:ext cx="2016000" cy="3024000"/>
          </a:xfrm>
          <a:prstGeom prst="rect">
            <a:avLst/>
          </a:prstGeom>
          <a:noFill/>
        </p:spPr>
        <p:txBody>
          <a:bodyPr wrap="square" lIns="0" rIns="0" tIns="0" bIns="0" anchor="t">
            <a:spAutoFit/>
          </a:bodyPr>
          <a:lstStyle/>
          <a:p>
            <a:pPr algn="l">
              <a:lnSpc>
                <a:spcPct val="130000"/>
              </a:lnSpc>
            </a:pPr>
            <a:r>
              <a:rPr sz="1300" b="0">
                <a:solidFill>
                  <a:srgbClr val="13213A"/>
                </a:solidFill>
                <a:latin typeface="Arial"/>
              </a:rPr>
              <a:t>2  1901 · Henry Dunant</a:t>
            </a:r>
          </a:p>
        </p:txBody>
      </p:sp>
      <p:sp>
        <p:nvSpPr>
          <p:cNvPr id="12" name="Freeform 11"/>
          <p:cNvSpPr/>
          <p:nvPr/>
        </p:nvSpPr>
        <p:spPr>
          <a:xfrm>
            <a:off x="3276000" y="2088000"/>
            <a:ext cx="2340000" cy="3960000"/>
          </a:xfrm>
          <a:custGeom>
            <a:avLst/>
            <a:gdLst/>
            <a:ahLst/>
            <a:cxnLst/>
            <a:rect l="l" t="t" r="r" b="b"/>
            <a:pathLst>
              <a:path w="2340000" h="396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3528000"/>
                </a:lnTo>
                <a:lnTo>
                  <a:pt x="2336304" y="3584387"/>
                </a:lnTo>
                <a:lnTo>
                  <a:pt x="2325279" y="3639809"/>
                </a:lnTo>
                <a:lnTo>
                  <a:pt x="2307115" y="3693319"/>
                </a:lnTo>
                <a:lnTo>
                  <a:pt x="2282122" y="3744000"/>
                </a:lnTo>
                <a:lnTo>
                  <a:pt x="2250728" y="3790984"/>
                </a:lnTo>
                <a:lnTo>
                  <a:pt x="2213470" y="3833470"/>
                </a:lnTo>
                <a:lnTo>
                  <a:pt x="2170984" y="3870728"/>
                </a:lnTo>
                <a:lnTo>
                  <a:pt x="2124000" y="3902122"/>
                </a:lnTo>
                <a:lnTo>
                  <a:pt x="2073319" y="3927115"/>
                </a:lnTo>
                <a:lnTo>
                  <a:pt x="2019809" y="3945279"/>
                </a:lnTo>
                <a:lnTo>
                  <a:pt x="1964387" y="3956304"/>
                </a:lnTo>
                <a:lnTo>
                  <a:pt x="1908000" y="3960000"/>
                </a:lnTo>
                <a:lnTo>
                  <a:pt x="0" y="3960000"/>
                </a:lnTo>
                <a:close/>
              </a:path>
            </a:pathLst>
          </a:custGeom>
          <a:solidFill>
            <a:srgbClr val="EFF2F7"/>
          </a:solidFill>
          <a:ln>
            <a:noFill/>
          </a:ln>
        </p:spPr>
        <p:txBody>
          <a:bodyPr rtlCol="0" anchor="ctr"/>
          <a:lstStyle/>
          <a:p>
            <a:pPr algn="ctr"/>
          </a:p>
        </p:txBody>
      </p:sp>
      <p:sp>
        <p:nvSpPr>
          <p:cNvPr id="13" name="TextBox 12"/>
          <p:cNvSpPr txBox="1"/>
          <p:nvPr/>
        </p:nvSpPr>
        <p:spPr>
          <a:xfrm>
            <a:off x="3456000" y="2304000"/>
            <a:ext cx="2016000" cy="504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Färre arméer och vapen</a:t>
            </a:r>
          </a:p>
        </p:txBody>
      </p:sp>
      <p:sp>
        <p:nvSpPr>
          <p:cNvPr id="14" name="TextBox 13"/>
          <p:cNvSpPr txBox="1"/>
          <p:nvPr/>
        </p:nvSpPr>
        <p:spPr>
          <a:xfrm>
            <a:off x="3456000" y="2952000"/>
            <a:ext cx="2016000" cy="3024000"/>
          </a:xfrm>
          <a:prstGeom prst="rect">
            <a:avLst/>
          </a:prstGeom>
          <a:noFill/>
        </p:spPr>
        <p:txBody>
          <a:bodyPr wrap="square" lIns="0" rIns="0" tIns="0" bIns="0" anchor="t">
            <a:spAutoFit/>
          </a:bodyPr>
          <a:lstStyle/>
          <a:p>
            <a:pPr algn="l">
              <a:lnSpc>
                <a:spcPct val="130000"/>
              </a:lnSpc>
            </a:pPr>
            <a:r>
              <a:rPr sz="1300" b="0">
                <a:solidFill>
                  <a:srgbClr val="13213A"/>
                </a:solidFill>
                <a:latin typeface="Arial"/>
              </a:rPr>
              <a:t>4  1982 · Alva Myrdal och Alfonso García Robles</a:t>
            </a:r>
          </a:p>
          <a:p>
            <a:pPr algn="l">
              <a:lnSpc>
                <a:spcPct val="130000"/>
              </a:lnSpc>
            </a:pPr>
            <a:r>
              <a:rPr sz="1300" b="0">
                <a:solidFill>
                  <a:srgbClr val="13213A"/>
                </a:solidFill>
                <a:latin typeface="Arial"/>
              </a:rPr>
              <a:t>7  2017 · ICAN</a:t>
            </a:r>
          </a:p>
        </p:txBody>
      </p:sp>
      <p:sp>
        <p:nvSpPr>
          <p:cNvPr id="15" name="Freeform 14"/>
          <p:cNvSpPr/>
          <p:nvPr/>
        </p:nvSpPr>
        <p:spPr>
          <a:xfrm>
            <a:off x="5832000" y="2088000"/>
            <a:ext cx="2340000" cy="3960000"/>
          </a:xfrm>
          <a:custGeom>
            <a:avLst/>
            <a:gdLst/>
            <a:ahLst/>
            <a:cxnLst/>
            <a:rect l="l" t="t" r="r" b="b"/>
            <a:pathLst>
              <a:path w="2340000" h="396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3528000"/>
                </a:lnTo>
                <a:lnTo>
                  <a:pt x="2336304" y="3584387"/>
                </a:lnTo>
                <a:lnTo>
                  <a:pt x="2325279" y="3639809"/>
                </a:lnTo>
                <a:lnTo>
                  <a:pt x="2307115" y="3693319"/>
                </a:lnTo>
                <a:lnTo>
                  <a:pt x="2282122" y="3744000"/>
                </a:lnTo>
                <a:lnTo>
                  <a:pt x="2250728" y="3790984"/>
                </a:lnTo>
                <a:lnTo>
                  <a:pt x="2213470" y="3833470"/>
                </a:lnTo>
                <a:lnTo>
                  <a:pt x="2170984" y="3870728"/>
                </a:lnTo>
                <a:lnTo>
                  <a:pt x="2124000" y="3902122"/>
                </a:lnTo>
                <a:lnTo>
                  <a:pt x="2073319" y="3927115"/>
                </a:lnTo>
                <a:lnTo>
                  <a:pt x="2019809" y="3945279"/>
                </a:lnTo>
                <a:lnTo>
                  <a:pt x="1964387" y="3956304"/>
                </a:lnTo>
                <a:lnTo>
                  <a:pt x="1908000" y="3960000"/>
                </a:lnTo>
                <a:lnTo>
                  <a:pt x="0" y="3960000"/>
                </a:lnTo>
                <a:close/>
              </a:path>
            </a:pathLst>
          </a:custGeom>
          <a:solidFill>
            <a:srgbClr val="EFF2F7"/>
          </a:solidFill>
          <a:ln>
            <a:noFill/>
          </a:ln>
        </p:spPr>
        <p:txBody>
          <a:bodyPr rtlCol="0" anchor="ctr"/>
          <a:lstStyle/>
          <a:p>
            <a:pPr algn="ctr"/>
          </a:p>
        </p:txBody>
      </p:sp>
      <p:sp>
        <p:nvSpPr>
          <p:cNvPr id="16" name="TextBox 15"/>
          <p:cNvSpPr txBox="1"/>
          <p:nvPr/>
        </p:nvSpPr>
        <p:spPr>
          <a:xfrm>
            <a:off x="6012000" y="2304000"/>
            <a:ext cx="2016000" cy="504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Fredskongresser</a:t>
            </a:r>
          </a:p>
        </p:txBody>
      </p:sp>
      <p:sp>
        <p:nvSpPr>
          <p:cNvPr id="17" name="TextBox 16"/>
          <p:cNvSpPr txBox="1"/>
          <p:nvPr/>
        </p:nvSpPr>
        <p:spPr>
          <a:xfrm>
            <a:off x="6012000" y="2952000"/>
            <a:ext cx="2016000" cy="3024000"/>
          </a:xfrm>
          <a:prstGeom prst="rect">
            <a:avLst/>
          </a:prstGeom>
          <a:noFill/>
        </p:spPr>
        <p:txBody>
          <a:bodyPr wrap="square" lIns="0" rIns="0" tIns="0" bIns="0" anchor="t">
            <a:spAutoFit/>
          </a:bodyPr>
          <a:lstStyle/>
          <a:p>
            <a:pPr algn="l">
              <a:lnSpc>
                <a:spcPct val="130000"/>
              </a:lnSpc>
            </a:pPr>
            <a:r>
              <a:rPr sz="1300" b="0">
                <a:solidFill>
                  <a:srgbClr val="13213A"/>
                </a:solidFill>
                <a:latin typeface="Arial"/>
              </a:rPr>
              <a:t>1  1901 · Frédéric Passy</a:t>
            </a:r>
          </a:p>
        </p:txBody>
      </p:sp>
      <p:sp>
        <p:nvSpPr>
          <p:cNvPr id="18" name="Freeform 17"/>
          <p:cNvSpPr/>
          <p:nvPr/>
        </p:nvSpPr>
        <p:spPr>
          <a:xfrm>
            <a:off x="8388000" y="2088000"/>
            <a:ext cx="2340000" cy="3960000"/>
          </a:xfrm>
          <a:custGeom>
            <a:avLst/>
            <a:gdLst/>
            <a:ahLst/>
            <a:cxnLst/>
            <a:rect l="l" t="t" r="r" b="b"/>
            <a:pathLst>
              <a:path w="2340000" h="3960000">
                <a:moveTo>
                  <a:pt x="0" y="0"/>
                </a:moveTo>
                <a:lnTo>
                  <a:pt x="1908000" y="0"/>
                </a:lnTo>
                <a:lnTo>
                  <a:pt x="1964387" y="3695"/>
                </a:lnTo>
                <a:lnTo>
                  <a:pt x="2019809" y="14720"/>
                </a:lnTo>
                <a:lnTo>
                  <a:pt x="2073319" y="32884"/>
                </a:lnTo>
                <a:lnTo>
                  <a:pt x="2124000" y="57877"/>
                </a:lnTo>
                <a:lnTo>
                  <a:pt x="2170984" y="89271"/>
                </a:lnTo>
                <a:lnTo>
                  <a:pt x="2213470" y="126529"/>
                </a:lnTo>
                <a:lnTo>
                  <a:pt x="2250728" y="169015"/>
                </a:lnTo>
                <a:lnTo>
                  <a:pt x="2282122" y="216000"/>
                </a:lnTo>
                <a:lnTo>
                  <a:pt x="2307115" y="266680"/>
                </a:lnTo>
                <a:lnTo>
                  <a:pt x="2325279" y="320190"/>
                </a:lnTo>
                <a:lnTo>
                  <a:pt x="2336304" y="375612"/>
                </a:lnTo>
                <a:lnTo>
                  <a:pt x="2340000" y="432000"/>
                </a:lnTo>
                <a:lnTo>
                  <a:pt x="2340000" y="3528000"/>
                </a:lnTo>
                <a:lnTo>
                  <a:pt x="2336304" y="3584387"/>
                </a:lnTo>
                <a:lnTo>
                  <a:pt x="2325279" y="3639809"/>
                </a:lnTo>
                <a:lnTo>
                  <a:pt x="2307115" y="3693319"/>
                </a:lnTo>
                <a:lnTo>
                  <a:pt x="2282122" y="3744000"/>
                </a:lnTo>
                <a:lnTo>
                  <a:pt x="2250728" y="3790984"/>
                </a:lnTo>
                <a:lnTo>
                  <a:pt x="2213470" y="3833470"/>
                </a:lnTo>
                <a:lnTo>
                  <a:pt x="2170984" y="3870728"/>
                </a:lnTo>
                <a:lnTo>
                  <a:pt x="2124000" y="3902122"/>
                </a:lnTo>
                <a:lnTo>
                  <a:pt x="2073319" y="3927115"/>
                </a:lnTo>
                <a:lnTo>
                  <a:pt x="2019809" y="3945279"/>
                </a:lnTo>
                <a:lnTo>
                  <a:pt x="1964387" y="3956304"/>
                </a:lnTo>
                <a:lnTo>
                  <a:pt x="1908000" y="3960000"/>
                </a:lnTo>
                <a:lnTo>
                  <a:pt x="0" y="3960000"/>
                </a:lnTo>
                <a:close/>
              </a:path>
            </a:pathLst>
          </a:custGeom>
          <a:solidFill>
            <a:srgbClr val="FBF0DB"/>
          </a:solidFill>
          <a:ln>
            <a:noFill/>
          </a:ln>
        </p:spPr>
        <p:txBody>
          <a:bodyPr rtlCol="0" anchor="ctr"/>
          <a:lstStyle/>
          <a:p>
            <a:pPr algn="ctr"/>
          </a:p>
        </p:txBody>
      </p:sp>
      <p:sp>
        <p:nvSpPr>
          <p:cNvPr id="19" name="TextBox 18"/>
          <p:cNvSpPr txBox="1"/>
          <p:nvPr/>
        </p:nvSpPr>
        <p:spPr>
          <a:xfrm>
            <a:off x="8568000" y="2304000"/>
            <a:ext cx="2016000" cy="504000"/>
          </a:xfrm>
          <a:prstGeom prst="rect">
            <a:avLst/>
          </a:prstGeom>
          <a:noFill/>
        </p:spPr>
        <p:txBody>
          <a:bodyPr wrap="square" lIns="0" rIns="0" tIns="0" bIns="0" anchor="t">
            <a:spAutoFit/>
          </a:bodyPr>
          <a:lstStyle/>
          <a:p>
            <a:pPr algn="l">
              <a:lnSpc>
                <a:spcPct val="110000"/>
              </a:lnSpc>
            </a:pPr>
            <a:r>
              <a:rPr sz="1500" b="1">
                <a:solidFill>
                  <a:srgbClr val="9A6512"/>
                </a:solidFill>
                <a:latin typeface="Arial"/>
              </a:rPr>
              <a:t>Står inte i testamentet</a:t>
            </a:r>
          </a:p>
        </p:txBody>
      </p:sp>
      <p:sp>
        <p:nvSpPr>
          <p:cNvPr id="20" name="TextBox 19"/>
          <p:cNvSpPr txBox="1"/>
          <p:nvPr/>
        </p:nvSpPr>
        <p:spPr>
          <a:xfrm>
            <a:off x="8568000" y="2952000"/>
            <a:ext cx="2016000" cy="3024000"/>
          </a:xfrm>
          <a:prstGeom prst="rect">
            <a:avLst/>
          </a:prstGeom>
          <a:noFill/>
        </p:spPr>
        <p:txBody>
          <a:bodyPr wrap="square" lIns="0" rIns="0" tIns="0" bIns="0" anchor="t">
            <a:spAutoFit/>
          </a:bodyPr>
          <a:lstStyle/>
          <a:p>
            <a:pPr algn="l">
              <a:lnSpc>
                <a:spcPct val="130000"/>
              </a:lnSpc>
            </a:pPr>
            <a:r>
              <a:rPr sz="1300" b="0">
                <a:solidFill>
                  <a:srgbClr val="13213A"/>
                </a:solidFill>
                <a:latin typeface="Arial"/>
              </a:rPr>
              <a:t>3  1960 · Albert Lutuli</a:t>
            </a:r>
          </a:p>
          <a:p>
            <a:pPr algn="l">
              <a:lnSpc>
                <a:spcPct val="130000"/>
              </a:lnSpc>
            </a:pPr>
            <a:r>
              <a:rPr sz="1300" b="0">
                <a:solidFill>
                  <a:srgbClr val="13213A"/>
                </a:solidFill>
                <a:latin typeface="Arial"/>
              </a:rPr>
              <a:t>5  2004 · Wangari Maathai</a:t>
            </a:r>
          </a:p>
          <a:p>
            <a:pPr algn="l">
              <a:lnSpc>
                <a:spcPct val="130000"/>
              </a:lnSpc>
            </a:pPr>
            <a:r>
              <a:rPr sz="1300" b="0">
                <a:solidFill>
                  <a:srgbClr val="13213A"/>
                </a:solidFill>
                <a:latin typeface="Arial"/>
              </a:rPr>
              <a:t>6  2014 · Kailash Satyarthi och Malala Yousafzai</a:t>
            </a:r>
          </a:p>
          <a:p>
            <a:pPr algn="l">
              <a:lnSpc>
                <a:spcPct val="130000"/>
              </a:lnSpc>
            </a:pPr>
            <a:r>
              <a:rPr sz="1300" b="0">
                <a:solidFill>
                  <a:srgbClr val="13213A"/>
                </a:solidFill>
                <a:latin typeface="Arial"/>
              </a:rPr>
              <a:t>8  2020 · FN:s livsmedelsprogram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Motiveringarna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Slutsats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Fredspriset har breddats</a:t>
            </a:r>
          </a:p>
        </p:txBody>
      </p:sp>
      <p:sp>
        <p:nvSpPr>
          <p:cNvPr id="9" name="Freeform 8"/>
          <p:cNvSpPr/>
          <p:nvPr/>
        </p:nvSpPr>
        <p:spPr>
          <a:xfrm>
            <a:off x="720000" y="2088000"/>
            <a:ext cx="10080000" cy="3960000"/>
          </a:xfrm>
          <a:custGeom>
            <a:avLst/>
            <a:gdLst/>
            <a:ahLst/>
            <a:cxnLst/>
            <a:rect l="l" t="t" r="r" b="b"/>
            <a:pathLst>
              <a:path w="10080000" h="3960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3528000"/>
                </a:lnTo>
                <a:lnTo>
                  <a:pt x="10076304" y="3584387"/>
                </a:lnTo>
                <a:lnTo>
                  <a:pt x="10065279" y="3639809"/>
                </a:lnTo>
                <a:lnTo>
                  <a:pt x="10047115" y="3693319"/>
                </a:lnTo>
                <a:lnTo>
                  <a:pt x="10022122" y="3744000"/>
                </a:lnTo>
                <a:lnTo>
                  <a:pt x="9990728" y="3790984"/>
                </a:lnTo>
                <a:lnTo>
                  <a:pt x="9953470" y="3833470"/>
                </a:lnTo>
                <a:lnTo>
                  <a:pt x="9910984" y="3870728"/>
                </a:lnTo>
                <a:lnTo>
                  <a:pt x="9864000" y="3902122"/>
                </a:lnTo>
                <a:lnTo>
                  <a:pt x="9813319" y="3927115"/>
                </a:lnTo>
                <a:lnTo>
                  <a:pt x="9759809" y="3945279"/>
                </a:lnTo>
                <a:lnTo>
                  <a:pt x="9704387" y="3956304"/>
                </a:lnTo>
                <a:lnTo>
                  <a:pt x="9648000" y="3960000"/>
                </a:lnTo>
                <a:lnTo>
                  <a:pt x="0" y="3960000"/>
                </a:lnTo>
                <a:close/>
              </a:path>
            </a:pathLst>
          </a:custGeom>
          <a:solidFill>
            <a:srgbClr val="EFF2F7"/>
          </a:solidFill>
          <a:ln>
            <a:noFill/>
          </a:ln>
        </p:spPr>
        <p:txBody>
          <a:bodyPr rtlCol="0" anchor="ctr"/>
          <a:lstStyle/>
          <a:p>
            <a:pPr algn="ctr"/>
          </a:p>
        </p:txBody>
      </p:sp>
      <p:sp>
        <p:nvSpPr>
          <p:cNvPr id="10" name="Freeform 9"/>
          <p:cNvSpPr/>
          <p:nvPr/>
        </p:nvSpPr>
        <p:spPr>
          <a:xfrm>
            <a:off x="720000" y="582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80000" y="2376000"/>
            <a:ext cx="9360000" cy="3600000"/>
          </a:xfrm>
          <a:prstGeom prst="rect">
            <a:avLst/>
          </a:prstGeom>
          <a:noFill/>
        </p:spPr>
        <p:txBody>
          <a:bodyPr wrap="square" lIns="0" rIns="0" tIns="0" bIns="0" anchor="t">
            <a:spAutoFit/>
          </a:bodyPr>
          <a:lstStyle/>
          <a:p>
            <a:pPr algn="l">
              <a:lnSpc>
                <a:spcPct val="130000"/>
              </a:lnSpc>
            </a:pPr>
            <a:r>
              <a:rPr sz="1700" b="0">
                <a:solidFill>
                  <a:srgbClr val="13213A"/>
                </a:solidFill>
                <a:latin typeface="Arial"/>
              </a:rPr>
              <a:t>De första åren gick priset mest till fredsrörelsen och till dem som förhandlade mellan länder. Men redan 1901 fick Röda korsets grundare Henry Dunant priset för humanitärt arbete.</a:t>
            </a:r>
          </a:p>
          <a:p>
            <a:pPr algn="l">
              <a:lnSpc>
                <a:spcPct val="130000"/>
              </a:lnSpc>
            </a:pPr>
            <a:r>
              <a:rPr sz="1700" b="0">
                <a:solidFill>
                  <a:srgbClr val="13213A"/>
                </a:solidFill>
                <a:latin typeface="Arial"/>
              </a:rPr>
              <a:t>Från 1960 började kommittén ge priset till kamp för mänskliga rättigheter. Senare kom miljö, demokrati och hunger.</a:t>
            </a:r>
          </a:p>
          <a:p>
            <a:pPr algn="l">
              <a:lnSpc>
                <a:spcPct val="130000"/>
              </a:lnSpc>
            </a:pPr>
            <a:r>
              <a:rPr sz="1700" b="0">
                <a:solidFill>
                  <a:srgbClr val="13213A"/>
                </a:solidFill>
                <a:latin typeface="Arial"/>
              </a:rPr>
              <a:t>Kommittén förklarar det med att en varaktig fred bygger på att människors rättigheter respekteras. Därför knyter nästan varje motivering an till fred.</a:t>
            </a:r>
          </a:p>
          <a:p>
            <a:pPr algn="l">
              <a:lnSpc>
                <a:spcPct val="130000"/>
              </a:lnSpc>
            </a:pPr>
            <a:r>
              <a:rPr sz="1700" b="0">
                <a:solidFill>
                  <a:srgbClr val="13213A"/>
                </a:solidFill>
                <a:latin typeface="Arial"/>
              </a:rPr>
              <a:t>Testamentet säger inget om rättigheter, miljö eller hunger. Breddningen är kommitténs tolkning, och den går att diskutera.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Facit i efterhand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Grupp om fyra · Gruppbladen A till 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Facit i efterhand</a:t>
            </a:r>
          </a:p>
        </p:txBody>
      </p:sp>
      <p:pic>
        <p:nvPicPr>
          <p:cNvPr id="9" name="Picture 8" descr="grupp.png"/>
          <p:cNvPicPr>
            <a:picLocks noChangeAspect="1"/>
          </p:cNvPicPr>
          <p:nvPr/>
        </p:nvPicPr>
        <p:blipFill>
          <a:blip r:embed="rId2"/>
          <a:stretch>
            <a:fillRect/>
          </a:stretch>
        </p:blipFill>
        <p:spPr>
          <a:xfrm>
            <a:off x="8307450" y="504000"/>
            <a:ext cx="29497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Grupp om fyra · 22 min</a:t>
            </a:r>
          </a:p>
        </p:txBody>
      </p:sp>
      <p:pic>
        <p:nvPicPr>
          <p:cNvPr id="11" name="Picture 10" descr="fit_8159937068602633769.jpg"/>
          <p:cNvPicPr>
            <a:picLocks noChangeAspect="1"/>
          </p:cNvPicPr>
          <p:nvPr/>
        </p:nvPicPr>
        <p:blipFill>
          <a:blip r:embed="rId3"/>
          <a:stretch>
            <a:fillRect/>
          </a:stretch>
        </p:blipFill>
        <p:spPr>
          <a:xfrm>
            <a:off x="720000" y="2088000"/>
            <a:ext cx="2340000" cy="1584000"/>
          </a:xfrm>
          <a:prstGeom prst="rect">
            <a:avLst/>
          </a:prstGeom>
        </p:spPr>
      </p:pic>
      <p:sp>
        <p:nvSpPr>
          <p:cNvPr id="12" name="TextBox 11"/>
          <p:cNvSpPr txBox="1"/>
          <p:nvPr/>
        </p:nvSpPr>
        <p:spPr>
          <a:xfrm>
            <a:off x="720000" y="3780000"/>
            <a:ext cx="234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A · 1993</a:t>
            </a:r>
          </a:p>
        </p:txBody>
      </p:sp>
      <p:sp>
        <p:nvSpPr>
          <p:cNvPr id="13" name="TextBox 12"/>
          <p:cNvSpPr txBox="1"/>
          <p:nvPr/>
        </p:nvSpPr>
        <p:spPr>
          <a:xfrm>
            <a:off x="720000" y="4032000"/>
            <a:ext cx="2340000" cy="576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Nelson Mandela och F. W. de Klerk</a:t>
            </a:r>
          </a:p>
        </p:txBody>
      </p:sp>
      <p:pic>
        <p:nvPicPr>
          <p:cNvPr id="14" name="Picture 13" descr="fit_7478415868684114956.jpg"/>
          <p:cNvPicPr>
            <a:picLocks noChangeAspect="1"/>
          </p:cNvPicPr>
          <p:nvPr/>
        </p:nvPicPr>
        <p:blipFill>
          <a:blip r:embed="rId4"/>
          <a:stretch>
            <a:fillRect/>
          </a:stretch>
        </p:blipFill>
        <p:spPr>
          <a:xfrm>
            <a:off x="3276000" y="2088000"/>
            <a:ext cx="2340000" cy="1584000"/>
          </a:xfrm>
          <a:prstGeom prst="rect">
            <a:avLst/>
          </a:prstGeom>
        </p:spPr>
      </p:pic>
      <p:sp>
        <p:nvSpPr>
          <p:cNvPr id="15" name="TextBox 14"/>
          <p:cNvSpPr txBox="1"/>
          <p:nvPr/>
        </p:nvSpPr>
        <p:spPr>
          <a:xfrm>
            <a:off x="3276000" y="3780000"/>
            <a:ext cx="234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B · 2019</a:t>
            </a:r>
          </a:p>
        </p:txBody>
      </p:sp>
      <p:sp>
        <p:nvSpPr>
          <p:cNvPr id="16" name="TextBox 15"/>
          <p:cNvSpPr txBox="1"/>
          <p:nvPr/>
        </p:nvSpPr>
        <p:spPr>
          <a:xfrm>
            <a:off x="3276000" y="4032000"/>
            <a:ext cx="2340000" cy="576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Abiy Ahmed</a:t>
            </a:r>
          </a:p>
        </p:txBody>
      </p:sp>
      <p:pic>
        <p:nvPicPr>
          <p:cNvPr id="17" name="Picture 16" descr="fit_4491289047059780611.jpg"/>
          <p:cNvPicPr>
            <a:picLocks noChangeAspect="1"/>
          </p:cNvPicPr>
          <p:nvPr/>
        </p:nvPicPr>
        <p:blipFill>
          <a:blip r:embed="rId5"/>
          <a:stretch>
            <a:fillRect/>
          </a:stretch>
        </p:blipFill>
        <p:spPr>
          <a:xfrm>
            <a:off x="5832000" y="2088000"/>
            <a:ext cx="2340000" cy="1584000"/>
          </a:xfrm>
          <a:prstGeom prst="rect">
            <a:avLst/>
          </a:prstGeom>
        </p:spPr>
      </p:pic>
      <p:sp>
        <p:nvSpPr>
          <p:cNvPr id="18" name="TextBox 17"/>
          <p:cNvSpPr txBox="1"/>
          <p:nvPr/>
        </p:nvSpPr>
        <p:spPr>
          <a:xfrm>
            <a:off x="5832000" y="3780000"/>
            <a:ext cx="234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C · 1999</a:t>
            </a:r>
          </a:p>
        </p:txBody>
      </p:sp>
      <p:sp>
        <p:nvSpPr>
          <p:cNvPr id="19" name="TextBox 18"/>
          <p:cNvSpPr txBox="1"/>
          <p:nvPr/>
        </p:nvSpPr>
        <p:spPr>
          <a:xfrm>
            <a:off x="5832000" y="4032000"/>
            <a:ext cx="2340000" cy="576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Läkare utan gränser</a:t>
            </a:r>
          </a:p>
        </p:txBody>
      </p:sp>
      <p:pic>
        <p:nvPicPr>
          <p:cNvPr id="20" name="Picture 19" descr="fit_3933835595141346289.jpg"/>
          <p:cNvPicPr>
            <a:picLocks noChangeAspect="1"/>
          </p:cNvPicPr>
          <p:nvPr/>
        </p:nvPicPr>
        <p:blipFill>
          <a:blip r:embed="rId6"/>
          <a:stretch>
            <a:fillRect/>
          </a:stretch>
        </p:blipFill>
        <p:spPr>
          <a:xfrm>
            <a:off x="8388000" y="2088000"/>
            <a:ext cx="2340000" cy="1584000"/>
          </a:xfrm>
          <a:prstGeom prst="rect">
            <a:avLst/>
          </a:prstGeom>
        </p:spPr>
      </p:pic>
      <p:sp>
        <p:nvSpPr>
          <p:cNvPr id="21" name="TextBox 20"/>
          <p:cNvSpPr txBox="1"/>
          <p:nvPr/>
        </p:nvSpPr>
        <p:spPr>
          <a:xfrm>
            <a:off x="8388000" y="3780000"/>
            <a:ext cx="234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D · 1991</a:t>
            </a:r>
          </a:p>
        </p:txBody>
      </p:sp>
      <p:sp>
        <p:nvSpPr>
          <p:cNvPr id="22" name="TextBox 21"/>
          <p:cNvSpPr txBox="1"/>
          <p:nvPr/>
        </p:nvSpPr>
        <p:spPr>
          <a:xfrm>
            <a:off x="8388000" y="4032000"/>
            <a:ext cx="2340000" cy="576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Aung San Suu Kyi</a:t>
            </a:r>
          </a:p>
        </p:txBody>
      </p:sp>
      <p:sp>
        <p:nvSpPr>
          <p:cNvPr id="23" name="Freeform 22"/>
          <p:cNvSpPr/>
          <p:nvPr/>
        </p:nvSpPr>
        <p:spPr>
          <a:xfrm>
            <a:off x="720000" y="4824000"/>
            <a:ext cx="10080000" cy="1368000"/>
          </a:xfrm>
          <a:custGeom>
            <a:avLst/>
            <a:gdLst/>
            <a:ahLst/>
            <a:cxnLst/>
            <a:rect l="l" t="t" r="r" b="b"/>
            <a:pathLst>
              <a:path w="10080000" h="1368000">
                <a:moveTo>
                  <a:pt x="0" y="0"/>
                </a:moveTo>
                <a:lnTo>
                  <a:pt x="9576000" y="0"/>
                </a:lnTo>
                <a:lnTo>
                  <a:pt x="9641785" y="4311"/>
                </a:lnTo>
                <a:lnTo>
                  <a:pt x="9706444" y="17173"/>
                </a:lnTo>
                <a:lnTo>
                  <a:pt x="9768872" y="38364"/>
                </a:lnTo>
                <a:lnTo>
                  <a:pt x="9828000" y="67523"/>
                </a:lnTo>
                <a:lnTo>
                  <a:pt x="9882815" y="104149"/>
                </a:lnTo>
                <a:lnTo>
                  <a:pt x="9932381" y="147618"/>
                </a:lnTo>
                <a:lnTo>
                  <a:pt x="9975850" y="197184"/>
                </a:lnTo>
                <a:lnTo>
                  <a:pt x="10012476" y="252000"/>
                </a:lnTo>
                <a:lnTo>
                  <a:pt x="10041635" y="311127"/>
                </a:lnTo>
                <a:lnTo>
                  <a:pt x="10062826" y="373555"/>
                </a:lnTo>
                <a:lnTo>
                  <a:pt x="10075688" y="438214"/>
                </a:lnTo>
                <a:lnTo>
                  <a:pt x="10080000" y="504000"/>
                </a:lnTo>
                <a:lnTo>
                  <a:pt x="10080000" y="864000"/>
                </a:lnTo>
                <a:lnTo>
                  <a:pt x="10075688" y="929785"/>
                </a:lnTo>
                <a:lnTo>
                  <a:pt x="10062826" y="994444"/>
                </a:lnTo>
                <a:lnTo>
                  <a:pt x="10041635" y="1056872"/>
                </a:lnTo>
                <a:lnTo>
                  <a:pt x="10012476" y="1116000"/>
                </a:lnTo>
                <a:lnTo>
                  <a:pt x="9975850" y="1170815"/>
                </a:lnTo>
                <a:lnTo>
                  <a:pt x="9932381" y="1220381"/>
                </a:lnTo>
                <a:lnTo>
                  <a:pt x="9882815" y="1263850"/>
                </a:lnTo>
                <a:lnTo>
                  <a:pt x="9828000" y="1300476"/>
                </a:lnTo>
                <a:lnTo>
                  <a:pt x="9768872" y="1329635"/>
                </a:lnTo>
                <a:lnTo>
                  <a:pt x="9706444" y="1350826"/>
                </a:lnTo>
                <a:lnTo>
                  <a:pt x="9641785" y="1363688"/>
                </a:lnTo>
                <a:lnTo>
                  <a:pt x="9576000" y="1368000"/>
                </a:lnTo>
                <a:lnTo>
                  <a:pt x="0" y="1368000"/>
                </a:lnTo>
                <a:close/>
              </a:path>
            </a:pathLst>
          </a:custGeom>
          <a:solidFill>
            <a:srgbClr val="13213A"/>
          </a:solidFill>
          <a:ln>
            <a:noFill/>
          </a:ln>
        </p:spPr>
        <p:txBody>
          <a:bodyPr rtlCol="0" anchor="ctr"/>
          <a:lstStyle/>
          <a:p>
            <a:pPr algn="ctr"/>
          </a:p>
        </p:txBody>
      </p:sp>
      <p:sp>
        <p:nvSpPr>
          <p:cNvPr id="24" name="Freeform 23"/>
          <p:cNvSpPr/>
          <p:nvPr/>
        </p:nvSpPr>
        <p:spPr>
          <a:xfrm>
            <a:off x="720000" y="596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1080000" y="5040000"/>
            <a:ext cx="9360000" cy="1080000"/>
          </a:xfrm>
          <a:prstGeom prst="rect">
            <a:avLst/>
          </a:prstGeom>
          <a:noFill/>
        </p:spPr>
        <p:txBody>
          <a:bodyPr wrap="square" lIns="0" rIns="0" tIns="0" bIns="0" anchor="t">
            <a:spAutoFit/>
          </a:bodyPr>
          <a:lstStyle/>
          <a:p>
            <a:pPr algn="l">
              <a:lnSpc>
                <a:spcPct val="125000"/>
              </a:lnSpc>
            </a:pPr>
            <a:r>
              <a:rPr sz="1800" b="1">
                <a:solidFill>
                  <a:srgbClr val="FFFFFF"/>
                </a:solidFill>
                <a:latin typeface="Arial"/>
              </a:rPr>
              <a:t>Välj tre krav. Läs framsidan. Bedöm priset med bara det kommittén visste då.</a:t>
            </a:r>
          </a:p>
          <a:p>
            <a:pPr algn="l">
              <a:lnSpc>
                <a:spcPct val="125000"/>
              </a:lnSpc>
            </a:pPr>
            <a:r>
              <a:rPr sz="1800" b="1">
                <a:solidFill>
                  <a:srgbClr val="FFFFFF"/>
                </a:solidFill>
                <a:latin typeface="Arial"/>
              </a:rPr>
              <a:t>Vänd inte bladet förrän jag säger till.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Facit i efterhand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Freeform 6"/>
          <p:cNvSpPr/>
          <p:nvPr/>
        </p:nvSpPr>
        <p:spPr>
          <a:xfrm>
            <a:off x="720000" y="1080000"/>
            <a:ext cx="10080000" cy="4320000"/>
          </a:xfrm>
          <a:custGeom>
            <a:avLst/>
            <a:gdLst/>
            <a:ahLst/>
            <a:cxnLst/>
            <a:rect l="l" t="t" r="r" b="b"/>
            <a:pathLst>
              <a:path w="10080000" h="4320000">
                <a:moveTo>
                  <a:pt x="0" y="0"/>
                </a:moveTo>
                <a:lnTo>
                  <a:pt x="9000000" y="0"/>
                </a:lnTo>
                <a:lnTo>
                  <a:pt x="9140968" y="9239"/>
                </a:lnTo>
                <a:lnTo>
                  <a:pt x="9279524" y="36800"/>
                </a:lnTo>
                <a:lnTo>
                  <a:pt x="9413298" y="82210"/>
                </a:lnTo>
                <a:lnTo>
                  <a:pt x="9540000" y="144692"/>
                </a:lnTo>
                <a:lnTo>
                  <a:pt x="9657462" y="223178"/>
                </a:lnTo>
                <a:lnTo>
                  <a:pt x="9763675" y="316324"/>
                </a:lnTo>
                <a:lnTo>
                  <a:pt x="9856821" y="422537"/>
                </a:lnTo>
                <a:lnTo>
                  <a:pt x="9935307" y="540000"/>
                </a:lnTo>
                <a:lnTo>
                  <a:pt x="9997789" y="666701"/>
                </a:lnTo>
                <a:lnTo>
                  <a:pt x="10043199" y="800475"/>
                </a:lnTo>
                <a:lnTo>
                  <a:pt x="10070760" y="939031"/>
                </a:lnTo>
                <a:lnTo>
                  <a:pt x="10080000" y="1080000"/>
                </a:lnTo>
                <a:lnTo>
                  <a:pt x="10080000" y="3240000"/>
                </a:lnTo>
                <a:lnTo>
                  <a:pt x="10070760" y="3380968"/>
                </a:lnTo>
                <a:lnTo>
                  <a:pt x="10043199" y="3519524"/>
                </a:lnTo>
                <a:lnTo>
                  <a:pt x="9997789" y="3653298"/>
                </a:lnTo>
                <a:lnTo>
                  <a:pt x="9935307" y="3780000"/>
                </a:lnTo>
                <a:lnTo>
                  <a:pt x="9856821" y="3897462"/>
                </a:lnTo>
                <a:lnTo>
                  <a:pt x="9763675" y="4003675"/>
                </a:lnTo>
                <a:lnTo>
                  <a:pt x="9657462" y="4096821"/>
                </a:lnTo>
                <a:lnTo>
                  <a:pt x="9540000" y="4175307"/>
                </a:lnTo>
                <a:lnTo>
                  <a:pt x="9413298" y="4237789"/>
                </a:lnTo>
                <a:lnTo>
                  <a:pt x="9279524" y="4283199"/>
                </a:lnTo>
                <a:lnTo>
                  <a:pt x="9140968" y="4310760"/>
                </a:lnTo>
                <a:lnTo>
                  <a:pt x="9000000" y="4320000"/>
                </a:lnTo>
                <a:lnTo>
                  <a:pt x="0" y="4320000"/>
                </a:lnTo>
                <a:close/>
              </a:path>
            </a:pathLst>
          </a:custGeom>
          <a:solidFill>
            <a:srgbClr val="13213A"/>
          </a:solidFill>
          <a:ln>
            <a:noFill/>
          </a:ln>
        </p:spPr>
        <p:txBody>
          <a:bodyPr rtlCol="0" anchor="ctr"/>
          <a:lstStyle/>
          <a:p>
            <a:pPr algn="ctr"/>
          </a:p>
        </p:txBody>
      </p:sp>
      <p:sp>
        <p:nvSpPr>
          <p:cNvPr id="8" name="Freeform 7"/>
          <p:cNvSpPr/>
          <p:nvPr/>
        </p:nvSpPr>
        <p:spPr>
          <a:xfrm>
            <a:off x="720000" y="517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9" name="TextBox 8"/>
          <p:cNvSpPr txBox="1"/>
          <p:nvPr/>
        </p:nvSpPr>
        <p:spPr>
          <a:xfrm>
            <a:off x="1296000" y="1728000"/>
            <a:ext cx="9000000" cy="360000"/>
          </a:xfrm>
          <a:prstGeom prst="rect">
            <a:avLst/>
          </a:prstGeom>
          <a:noFill/>
        </p:spPr>
        <p:txBody>
          <a:bodyPr wrap="square" lIns="0" rIns="0" tIns="0" bIns="0" anchor="t">
            <a:spAutoFit/>
          </a:bodyPr>
          <a:lstStyle/>
          <a:p>
            <a:pPr algn="l">
              <a:lnSpc>
                <a:spcPct val="110000"/>
              </a:lnSpc>
            </a:pPr>
            <a:r>
              <a:rPr sz="1600" b="1">
                <a:solidFill>
                  <a:srgbClr val="E9B865"/>
                </a:solidFill>
                <a:latin typeface="Arial"/>
              </a:rPr>
              <a:t>Steg 4 · Baksidan</a:t>
            </a:r>
          </a:p>
        </p:txBody>
      </p:sp>
      <p:sp>
        <p:nvSpPr>
          <p:cNvPr id="10" name="TextBox 9"/>
          <p:cNvSpPr txBox="1"/>
          <p:nvPr/>
        </p:nvSpPr>
        <p:spPr>
          <a:xfrm>
            <a:off x="1296000" y="2232000"/>
            <a:ext cx="9000000" cy="1080000"/>
          </a:xfrm>
          <a:prstGeom prst="rect">
            <a:avLst/>
          </a:prstGeom>
          <a:noFill/>
        </p:spPr>
        <p:txBody>
          <a:bodyPr wrap="square" lIns="0" rIns="0" tIns="0" bIns="0" anchor="t">
            <a:spAutoFit/>
          </a:bodyPr>
          <a:lstStyle/>
          <a:p>
            <a:pPr algn="l">
              <a:lnSpc>
                <a:spcPct val="110000"/>
              </a:lnSpc>
            </a:pPr>
            <a:r>
              <a:rPr sz="5400" b="1">
                <a:solidFill>
                  <a:srgbClr val="FFFFFF"/>
                </a:solidFill>
                <a:latin typeface="Arial"/>
              </a:rPr>
              <a:t>Vänd bladet nu</a:t>
            </a:r>
          </a:p>
        </p:txBody>
      </p:sp>
      <p:sp>
        <p:nvSpPr>
          <p:cNvPr id="11" name="TextBox 10"/>
          <p:cNvSpPr txBox="1"/>
          <p:nvPr/>
        </p:nvSpPr>
        <p:spPr>
          <a:xfrm>
            <a:off x="1296000" y="3600000"/>
            <a:ext cx="9000000" cy="1440000"/>
          </a:xfrm>
          <a:prstGeom prst="rect">
            <a:avLst/>
          </a:prstGeom>
          <a:noFill/>
        </p:spPr>
        <p:txBody>
          <a:bodyPr wrap="square" lIns="0" rIns="0" tIns="0" bIns="0" anchor="t">
            <a:spAutoFit/>
          </a:bodyPr>
          <a:lstStyle/>
          <a:p>
            <a:pPr algn="l">
              <a:lnSpc>
                <a:spcPct val="130000"/>
              </a:lnSpc>
            </a:pPr>
            <a:r>
              <a:rPr sz="2000" b="0">
                <a:solidFill>
                  <a:srgbClr val="FFFFFF"/>
                </a:solidFill>
                <a:latin typeface="Arial"/>
              </a:rPr>
              <a:t>Läs Det hände sen. Står ni fast vid er bedömning?</a:t>
            </a:r>
          </a:p>
          <a:p>
            <a:pPr algn="l">
              <a:lnSpc>
                <a:spcPct val="130000"/>
              </a:lnSpc>
            </a:pPr>
            <a:r>
              <a:rPr sz="2000" b="0">
                <a:solidFill>
                  <a:srgbClr val="FFFFFF"/>
                </a:solidFill>
                <a:latin typeface="Arial"/>
              </a:rPr>
              <a:t>Skriv kommitténs beslut med två belägg.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Facit i efterhand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Helklass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Kommitténs beslut</a:t>
            </a:r>
          </a:p>
        </p:txBody>
      </p:sp>
      <p:sp>
        <p:nvSpPr>
          <p:cNvPr id="9" name="Freeform 8"/>
          <p:cNvSpPr/>
          <p:nvPr/>
        </p:nvSpPr>
        <p:spPr>
          <a:xfrm>
            <a:off x="720000" y="2088000"/>
            <a:ext cx="4932000" cy="1800000"/>
          </a:xfrm>
          <a:custGeom>
            <a:avLst/>
            <a:gdLst/>
            <a:ahLst/>
            <a:cxnLst/>
            <a:rect l="l" t="t" r="r" b="b"/>
            <a:pathLst>
              <a:path w="4932000" h="1800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368000"/>
                </a:lnTo>
                <a:lnTo>
                  <a:pt x="4928304" y="1424387"/>
                </a:lnTo>
                <a:lnTo>
                  <a:pt x="4917279" y="1479809"/>
                </a:lnTo>
                <a:lnTo>
                  <a:pt x="4899115" y="1533319"/>
                </a:lnTo>
                <a:lnTo>
                  <a:pt x="4874122" y="1584000"/>
                </a:lnTo>
                <a:lnTo>
                  <a:pt x="4842728" y="1630984"/>
                </a:lnTo>
                <a:lnTo>
                  <a:pt x="4805470" y="1673470"/>
                </a:lnTo>
                <a:lnTo>
                  <a:pt x="4762984" y="1710728"/>
                </a:lnTo>
                <a:lnTo>
                  <a:pt x="4716000" y="1742122"/>
                </a:lnTo>
                <a:lnTo>
                  <a:pt x="4665319" y="1767115"/>
                </a:lnTo>
                <a:lnTo>
                  <a:pt x="4611809" y="1785279"/>
                </a:lnTo>
                <a:lnTo>
                  <a:pt x="4556387" y="1796304"/>
                </a:lnTo>
                <a:lnTo>
                  <a:pt x="4500000" y="1800000"/>
                </a:lnTo>
                <a:lnTo>
                  <a:pt x="0" y="1800000"/>
                </a:lnTo>
                <a:close/>
              </a:path>
            </a:pathLst>
          </a:custGeom>
          <a:solidFill>
            <a:srgbClr val="EFF2F7"/>
          </a:solidFill>
          <a:ln>
            <a:noFill/>
          </a:ln>
        </p:spPr>
        <p:txBody>
          <a:bodyPr rtlCol="0" anchor="ctr"/>
          <a:lstStyle/>
          <a:p>
            <a:pPr algn="ctr"/>
          </a:p>
        </p:txBody>
      </p:sp>
      <p:sp>
        <p:nvSpPr>
          <p:cNvPr id="10" name="Freeform 9"/>
          <p:cNvSpPr/>
          <p:nvPr/>
        </p:nvSpPr>
        <p:spPr>
          <a:xfrm>
            <a:off x="720000" y="36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08000" y="2304000"/>
            <a:ext cx="432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Fall A · 1993</a:t>
            </a:r>
          </a:p>
        </p:txBody>
      </p:sp>
      <p:sp>
        <p:nvSpPr>
          <p:cNvPr id="12" name="TextBox 11"/>
          <p:cNvSpPr txBox="1"/>
          <p:nvPr/>
        </p:nvSpPr>
        <p:spPr>
          <a:xfrm>
            <a:off x="1008000" y="2556000"/>
            <a:ext cx="4320000" cy="36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Nelson Mandela och F. W. de Klerk</a:t>
            </a:r>
          </a:p>
        </p:txBody>
      </p:sp>
      <p:sp>
        <p:nvSpPr>
          <p:cNvPr id="13" name="TextBox 12"/>
          <p:cNvSpPr txBox="1"/>
          <p:nvPr/>
        </p:nvSpPr>
        <p:spPr>
          <a:xfrm>
            <a:off x="1008000" y="3024000"/>
            <a:ext cx="4320000" cy="720000"/>
          </a:xfrm>
          <a:prstGeom prst="rect">
            <a:avLst/>
          </a:prstGeom>
          <a:noFill/>
        </p:spPr>
        <p:txBody>
          <a:bodyPr wrap="square" lIns="0" rIns="0" tIns="0" bIns="0" anchor="t">
            <a:spAutoFit/>
          </a:bodyPr>
          <a:lstStyle/>
          <a:p>
            <a:pPr algn="l">
              <a:lnSpc>
                <a:spcPct val="110000"/>
              </a:lnSpc>
            </a:pPr>
            <a:r>
              <a:rPr sz="1300" b="0">
                <a:solidFill>
                  <a:srgbClr val="566175"/>
                </a:solidFill>
                <a:latin typeface="Arial"/>
              </a:rPr>
              <a:t>Var priset rätt? Med det man visste då, och med det som hände sen?</a:t>
            </a:r>
          </a:p>
        </p:txBody>
      </p:sp>
      <p:sp>
        <p:nvSpPr>
          <p:cNvPr id="14" name="Freeform 13"/>
          <p:cNvSpPr/>
          <p:nvPr/>
        </p:nvSpPr>
        <p:spPr>
          <a:xfrm>
            <a:off x="5868000" y="2088000"/>
            <a:ext cx="4932000" cy="1800000"/>
          </a:xfrm>
          <a:custGeom>
            <a:avLst/>
            <a:gdLst/>
            <a:ahLst/>
            <a:cxnLst/>
            <a:rect l="l" t="t" r="r" b="b"/>
            <a:pathLst>
              <a:path w="4932000" h="1800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368000"/>
                </a:lnTo>
                <a:lnTo>
                  <a:pt x="4928304" y="1424387"/>
                </a:lnTo>
                <a:lnTo>
                  <a:pt x="4917279" y="1479809"/>
                </a:lnTo>
                <a:lnTo>
                  <a:pt x="4899115" y="1533319"/>
                </a:lnTo>
                <a:lnTo>
                  <a:pt x="4874122" y="1584000"/>
                </a:lnTo>
                <a:lnTo>
                  <a:pt x="4842728" y="1630984"/>
                </a:lnTo>
                <a:lnTo>
                  <a:pt x="4805470" y="1673470"/>
                </a:lnTo>
                <a:lnTo>
                  <a:pt x="4762984" y="1710728"/>
                </a:lnTo>
                <a:lnTo>
                  <a:pt x="4716000" y="1742122"/>
                </a:lnTo>
                <a:lnTo>
                  <a:pt x="4665319" y="1767115"/>
                </a:lnTo>
                <a:lnTo>
                  <a:pt x="4611809" y="1785279"/>
                </a:lnTo>
                <a:lnTo>
                  <a:pt x="4556387" y="1796304"/>
                </a:lnTo>
                <a:lnTo>
                  <a:pt x="4500000" y="1800000"/>
                </a:lnTo>
                <a:lnTo>
                  <a:pt x="0" y="1800000"/>
                </a:lnTo>
                <a:close/>
              </a:path>
            </a:pathLst>
          </a:custGeom>
          <a:solidFill>
            <a:srgbClr val="EFF2F7"/>
          </a:solidFill>
          <a:ln>
            <a:noFill/>
          </a:ln>
        </p:spPr>
        <p:txBody>
          <a:bodyPr rtlCol="0" anchor="ctr"/>
          <a:lstStyle/>
          <a:p>
            <a:pPr algn="ctr"/>
          </a:p>
        </p:txBody>
      </p:sp>
      <p:sp>
        <p:nvSpPr>
          <p:cNvPr id="15" name="Freeform 14"/>
          <p:cNvSpPr/>
          <p:nvPr/>
        </p:nvSpPr>
        <p:spPr>
          <a:xfrm>
            <a:off x="5868000" y="36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6" name="TextBox 15"/>
          <p:cNvSpPr txBox="1"/>
          <p:nvPr/>
        </p:nvSpPr>
        <p:spPr>
          <a:xfrm>
            <a:off x="6156000" y="2304000"/>
            <a:ext cx="432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Fall B · 2019</a:t>
            </a:r>
          </a:p>
        </p:txBody>
      </p:sp>
      <p:sp>
        <p:nvSpPr>
          <p:cNvPr id="17" name="TextBox 16"/>
          <p:cNvSpPr txBox="1"/>
          <p:nvPr/>
        </p:nvSpPr>
        <p:spPr>
          <a:xfrm>
            <a:off x="6156000" y="2556000"/>
            <a:ext cx="4320000" cy="36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Abiy Ahmed</a:t>
            </a:r>
          </a:p>
        </p:txBody>
      </p:sp>
      <p:sp>
        <p:nvSpPr>
          <p:cNvPr id="18" name="TextBox 17"/>
          <p:cNvSpPr txBox="1"/>
          <p:nvPr/>
        </p:nvSpPr>
        <p:spPr>
          <a:xfrm>
            <a:off x="6156000" y="3024000"/>
            <a:ext cx="4320000" cy="720000"/>
          </a:xfrm>
          <a:prstGeom prst="rect">
            <a:avLst/>
          </a:prstGeom>
          <a:noFill/>
        </p:spPr>
        <p:txBody>
          <a:bodyPr wrap="square" lIns="0" rIns="0" tIns="0" bIns="0" anchor="t">
            <a:spAutoFit/>
          </a:bodyPr>
          <a:lstStyle/>
          <a:p>
            <a:pPr algn="l">
              <a:lnSpc>
                <a:spcPct val="110000"/>
              </a:lnSpc>
            </a:pPr>
            <a:r>
              <a:rPr sz="1300" b="0">
                <a:solidFill>
                  <a:srgbClr val="566175"/>
                </a:solidFill>
                <a:latin typeface="Arial"/>
              </a:rPr>
              <a:t>Var priset rätt? Med det man visste då, och med det som hände sen?</a:t>
            </a:r>
          </a:p>
        </p:txBody>
      </p:sp>
      <p:sp>
        <p:nvSpPr>
          <p:cNvPr id="19" name="Freeform 18"/>
          <p:cNvSpPr/>
          <p:nvPr/>
        </p:nvSpPr>
        <p:spPr>
          <a:xfrm>
            <a:off x="720000" y="4104000"/>
            <a:ext cx="4932000" cy="1800000"/>
          </a:xfrm>
          <a:custGeom>
            <a:avLst/>
            <a:gdLst/>
            <a:ahLst/>
            <a:cxnLst/>
            <a:rect l="l" t="t" r="r" b="b"/>
            <a:pathLst>
              <a:path w="4932000" h="1800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368000"/>
                </a:lnTo>
                <a:lnTo>
                  <a:pt x="4928304" y="1424387"/>
                </a:lnTo>
                <a:lnTo>
                  <a:pt x="4917279" y="1479809"/>
                </a:lnTo>
                <a:lnTo>
                  <a:pt x="4899115" y="1533319"/>
                </a:lnTo>
                <a:lnTo>
                  <a:pt x="4874122" y="1584000"/>
                </a:lnTo>
                <a:lnTo>
                  <a:pt x="4842728" y="1630984"/>
                </a:lnTo>
                <a:lnTo>
                  <a:pt x="4805470" y="1673470"/>
                </a:lnTo>
                <a:lnTo>
                  <a:pt x="4762984" y="1710728"/>
                </a:lnTo>
                <a:lnTo>
                  <a:pt x="4716000" y="1742122"/>
                </a:lnTo>
                <a:lnTo>
                  <a:pt x="4665319" y="1767115"/>
                </a:lnTo>
                <a:lnTo>
                  <a:pt x="4611809" y="1785279"/>
                </a:lnTo>
                <a:lnTo>
                  <a:pt x="4556387" y="1796304"/>
                </a:lnTo>
                <a:lnTo>
                  <a:pt x="4500000" y="1800000"/>
                </a:lnTo>
                <a:lnTo>
                  <a:pt x="0" y="1800000"/>
                </a:lnTo>
                <a:close/>
              </a:path>
            </a:pathLst>
          </a:custGeom>
          <a:solidFill>
            <a:srgbClr val="EFF2F7"/>
          </a:solidFill>
          <a:ln>
            <a:noFill/>
          </a:ln>
        </p:spPr>
        <p:txBody>
          <a:bodyPr rtlCol="0" anchor="ctr"/>
          <a:lstStyle/>
          <a:p>
            <a:pPr algn="ctr"/>
          </a:p>
        </p:txBody>
      </p:sp>
      <p:sp>
        <p:nvSpPr>
          <p:cNvPr id="20" name="Freeform 19"/>
          <p:cNvSpPr/>
          <p:nvPr/>
        </p:nvSpPr>
        <p:spPr>
          <a:xfrm>
            <a:off x="720000" y="568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1008000" y="4320000"/>
            <a:ext cx="432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Fall C · 1999</a:t>
            </a:r>
          </a:p>
        </p:txBody>
      </p:sp>
      <p:sp>
        <p:nvSpPr>
          <p:cNvPr id="22" name="TextBox 21"/>
          <p:cNvSpPr txBox="1"/>
          <p:nvPr/>
        </p:nvSpPr>
        <p:spPr>
          <a:xfrm>
            <a:off x="1008000" y="4572000"/>
            <a:ext cx="4320000" cy="36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Läkare utan gränser</a:t>
            </a:r>
          </a:p>
        </p:txBody>
      </p:sp>
      <p:sp>
        <p:nvSpPr>
          <p:cNvPr id="23" name="TextBox 22"/>
          <p:cNvSpPr txBox="1"/>
          <p:nvPr/>
        </p:nvSpPr>
        <p:spPr>
          <a:xfrm>
            <a:off x="1008000" y="5040000"/>
            <a:ext cx="4320000" cy="720000"/>
          </a:xfrm>
          <a:prstGeom prst="rect">
            <a:avLst/>
          </a:prstGeom>
          <a:noFill/>
        </p:spPr>
        <p:txBody>
          <a:bodyPr wrap="square" lIns="0" rIns="0" tIns="0" bIns="0" anchor="t">
            <a:spAutoFit/>
          </a:bodyPr>
          <a:lstStyle/>
          <a:p>
            <a:pPr algn="l">
              <a:lnSpc>
                <a:spcPct val="110000"/>
              </a:lnSpc>
            </a:pPr>
            <a:r>
              <a:rPr sz="1300" b="0">
                <a:solidFill>
                  <a:srgbClr val="566175"/>
                </a:solidFill>
                <a:latin typeface="Arial"/>
              </a:rPr>
              <a:t>Var priset rätt? Med det man visste då, och med det som hände sen?</a:t>
            </a:r>
          </a:p>
        </p:txBody>
      </p:sp>
      <p:sp>
        <p:nvSpPr>
          <p:cNvPr id="24" name="Freeform 23"/>
          <p:cNvSpPr/>
          <p:nvPr/>
        </p:nvSpPr>
        <p:spPr>
          <a:xfrm>
            <a:off x="5868000" y="4104000"/>
            <a:ext cx="4932000" cy="1800000"/>
          </a:xfrm>
          <a:custGeom>
            <a:avLst/>
            <a:gdLst/>
            <a:ahLst/>
            <a:cxnLst/>
            <a:rect l="l" t="t" r="r" b="b"/>
            <a:pathLst>
              <a:path w="4932000" h="1800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368000"/>
                </a:lnTo>
                <a:lnTo>
                  <a:pt x="4928304" y="1424387"/>
                </a:lnTo>
                <a:lnTo>
                  <a:pt x="4917279" y="1479809"/>
                </a:lnTo>
                <a:lnTo>
                  <a:pt x="4899115" y="1533319"/>
                </a:lnTo>
                <a:lnTo>
                  <a:pt x="4874122" y="1584000"/>
                </a:lnTo>
                <a:lnTo>
                  <a:pt x="4842728" y="1630984"/>
                </a:lnTo>
                <a:lnTo>
                  <a:pt x="4805470" y="1673470"/>
                </a:lnTo>
                <a:lnTo>
                  <a:pt x="4762984" y="1710728"/>
                </a:lnTo>
                <a:lnTo>
                  <a:pt x="4716000" y="1742122"/>
                </a:lnTo>
                <a:lnTo>
                  <a:pt x="4665319" y="1767115"/>
                </a:lnTo>
                <a:lnTo>
                  <a:pt x="4611809" y="1785279"/>
                </a:lnTo>
                <a:lnTo>
                  <a:pt x="4556387" y="1796304"/>
                </a:lnTo>
                <a:lnTo>
                  <a:pt x="4500000" y="1800000"/>
                </a:lnTo>
                <a:lnTo>
                  <a:pt x="0" y="1800000"/>
                </a:lnTo>
                <a:close/>
              </a:path>
            </a:pathLst>
          </a:custGeom>
          <a:solidFill>
            <a:srgbClr val="EFF2F7"/>
          </a:solidFill>
          <a:ln>
            <a:noFill/>
          </a:ln>
        </p:spPr>
        <p:txBody>
          <a:bodyPr rtlCol="0" anchor="ctr"/>
          <a:lstStyle/>
          <a:p>
            <a:pPr algn="ctr"/>
          </a:p>
        </p:txBody>
      </p:sp>
      <p:sp>
        <p:nvSpPr>
          <p:cNvPr id="25" name="Freeform 24"/>
          <p:cNvSpPr/>
          <p:nvPr/>
        </p:nvSpPr>
        <p:spPr>
          <a:xfrm>
            <a:off x="5868000" y="568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6" name="TextBox 25"/>
          <p:cNvSpPr txBox="1"/>
          <p:nvPr/>
        </p:nvSpPr>
        <p:spPr>
          <a:xfrm>
            <a:off x="6156000" y="4320000"/>
            <a:ext cx="432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Fall D · 1991</a:t>
            </a:r>
          </a:p>
        </p:txBody>
      </p:sp>
      <p:sp>
        <p:nvSpPr>
          <p:cNvPr id="27" name="TextBox 26"/>
          <p:cNvSpPr txBox="1"/>
          <p:nvPr/>
        </p:nvSpPr>
        <p:spPr>
          <a:xfrm>
            <a:off x="6156000" y="4572000"/>
            <a:ext cx="4320000" cy="36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Aung San Suu Kyi</a:t>
            </a:r>
          </a:p>
        </p:txBody>
      </p:sp>
      <p:sp>
        <p:nvSpPr>
          <p:cNvPr id="28" name="TextBox 27"/>
          <p:cNvSpPr txBox="1"/>
          <p:nvPr/>
        </p:nvSpPr>
        <p:spPr>
          <a:xfrm>
            <a:off x="6156000" y="5040000"/>
            <a:ext cx="4320000" cy="720000"/>
          </a:xfrm>
          <a:prstGeom prst="rect">
            <a:avLst/>
          </a:prstGeom>
          <a:noFill/>
        </p:spPr>
        <p:txBody>
          <a:bodyPr wrap="square" lIns="0" rIns="0" tIns="0" bIns="0" anchor="t">
            <a:spAutoFit/>
          </a:bodyPr>
          <a:lstStyle/>
          <a:p>
            <a:pPr algn="l">
              <a:lnSpc>
                <a:spcPct val="110000"/>
              </a:lnSpc>
            </a:pPr>
            <a:r>
              <a:rPr sz="1300" b="0">
                <a:solidFill>
                  <a:srgbClr val="566175"/>
                </a:solidFill>
                <a:latin typeface="Arial"/>
              </a:rPr>
              <a:t>Var priset rätt? Med det man visste då, och med det som hände sen?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Facit i efterhand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Slutsats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Två sätt att bedöma ett pris</a:t>
            </a:r>
          </a:p>
        </p:txBody>
      </p:sp>
      <p:sp>
        <p:nvSpPr>
          <p:cNvPr id="9" name="Freeform 8"/>
          <p:cNvSpPr/>
          <p:nvPr/>
        </p:nvSpPr>
        <p:spPr>
          <a:xfrm>
            <a:off x="720000" y="2088000"/>
            <a:ext cx="10080000" cy="3960000"/>
          </a:xfrm>
          <a:custGeom>
            <a:avLst/>
            <a:gdLst/>
            <a:ahLst/>
            <a:cxnLst/>
            <a:rect l="l" t="t" r="r" b="b"/>
            <a:pathLst>
              <a:path w="10080000" h="3960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3528000"/>
                </a:lnTo>
                <a:lnTo>
                  <a:pt x="10076304" y="3584387"/>
                </a:lnTo>
                <a:lnTo>
                  <a:pt x="10065279" y="3639809"/>
                </a:lnTo>
                <a:lnTo>
                  <a:pt x="10047115" y="3693319"/>
                </a:lnTo>
                <a:lnTo>
                  <a:pt x="10022122" y="3744000"/>
                </a:lnTo>
                <a:lnTo>
                  <a:pt x="9990728" y="3790984"/>
                </a:lnTo>
                <a:lnTo>
                  <a:pt x="9953470" y="3833470"/>
                </a:lnTo>
                <a:lnTo>
                  <a:pt x="9910984" y="3870728"/>
                </a:lnTo>
                <a:lnTo>
                  <a:pt x="9864000" y="3902122"/>
                </a:lnTo>
                <a:lnTo>
                  <a:pt x="9813319" y="3927115"/>
                </a:lnTo>
                <a:lnTo>
                  <a:pt x="9759809" y="3945279"/>
                </a:lnTo>
                <a:lnTo>
                  <a:pt x="9704387" y="3956304"/>
                </a:lnTo>
                <a:lnTo>
                  <a:pt x="9648000" y="3960000"/>
                </a:lnTo>
                <a:lnTo>
                  <a:pt x="0" y="3960000"/>
                </a:lnTo>
                <a:close/>
              </a:path>
            </a:pathLst>
          </a:custGeom>
          <a:solidFill>
            <a:srgbClr val="EFF2F7"/>
          </a:solidFill>
          <a:ln>
            <a:noFill/>
          </a:ln>
        </p:spPr>
        <p:txBody>
          <a:bodyPr rtlCol="0" anchor="ctr"/>
          <a:lstStyle/>
          <a:p>
            <a:pPr algn="ctr"/>
          </a:p>
        </p:txBody>
      </p:sp>
      <p:sp>
        <p:nvSpPr>
          <p:cNvPr id="10" name="Freeform 9"/>
          <p:cNvSpPr/>
          <p:nvPr/>
        </p:nvSpPr>
        <p:spPr>
          <a:xfrm>
            <a:off x="720000" y="582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80000" y="2376000"/>
            <a:ext cx="9360000" cy="3600000"/>
          </a:xfrm>
          <a:prstGeom prst="rect">
            <a:avLst/>
          </a:prstGeom>
          <a:noFill/>
        </p:spPr>
        <p:txBody>
          <a:bodyPr wrap="square" lIns="0" rIns="0" tIns="0" bIns="0" anchor="t">
            <a:spAutoFit/>
          </a:bodyPr>
          <a:lstStyle/>
          <a:p>
            <a:pPr algn="l">
              <a:lnSpc>
                <a:spcPct val="130000"/>
              </a:lnSpc>
            </a:pPr>
            <a:r>
              <a:rPr sz="1800" b="0">
                <a:solidFill>
                  <a:srgbClr val="13213A"/>
                </a:solidFill>
                <a:latin typeface="Arial"/>
              </a:rPr>
              <a:t>Ett fredspris kan inte tas tillbaka. Kommittén säger att priset gäller det som pristagaren gjorde fram till året då hen fick det.</a:t>
            </a:r>
          </a:p>
          <a:p>
            <a:pPr algn="l">
              <a:lnSpc>
                <a:spcPct val="130000"/>
              </a:lnSpc>
            </a:pPr>
            <a:r>
              <a:rPr sz="1800" b="0">
                <a:solidFill>
                  <a:srgbClr val="13213A"/>
                </a:solidFill>
                <a:latin typeface="Arial"/>
              </a:rPr>
              <a:t>Därför går ett pris att bedöma på två sätt: var det rimligt med det man visste då, och vad visar det som hände sen?</a:t>
            </a:r>
          </a:p>
          <a:p>
            <a:pPr algn="l">
              <a:lnSpc>
                <a:spcPct val="130000"/>
              </a:lnSpc>
            </a:pPr>
            <a:r>
              <a:rPr sz="1800" b="0">
                <a:solidFill>
                  <a:srgbClr val="13213A"/>
                </a:solidFill>
                <a:latin typeface="Arial"/>
              </a:rPr>
              <a:t>1993 och 2019 ville kommittén också hjälpa något som pågick. I Sydafrika gick det bra. I Etiopien blev det krig. Ett pris för det som pågår är ett vågspel.</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Årets pris</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I par · Årets pris och parhäftet, sidan 4</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Fredspriset 2025</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10 min</a:t>
            </a:r>
          </a:p>
        </p:txBody>
      </p:sp>
      <p:pic>
        <p:nvPicPr>
          <p:cNvPr id="11" name="Picture 10" descr="fit_5055367892161434996.jpg"/>
          <p:cNvPicPr>
            <a:picLocks noChangeAspect="1"/>
          </p:cNvPicPr>
          <p:nvPr/>
        </p:nvPicPr>
        <p:blipFill>
          <a:blip r:embed="rId3"/>
          <a:stretch>
            <a:fillRect/>
          </a:stretch>
        </p:blipFill>
        <p:spPr>
          <a:xfrm>
            <a:off x="720000" y="2016000"/>
            <a:ext cx="2592000" cy="3240000"/>
          </a:xfrm>
          <a:prstGeom prst="rect">
            <a:avLst/>
          </a:prstGeom>
        </p:spPr>
      </p:pic>
      <p:sp>
        <p:nvSpPr>
          <p:cNvPr id="12" name="TextBox 11"/>
          <p:cNvSpPr txBox="1"/>
          <p:nvPr/>
        </p:nvSpPr>
        <p:spPr>
          <a:xfrm>
            <a:off x="720000" y="5364000"/>
            <a:ext cx="2592000" cy="216000"/>
          </a:xfrm>
          <a:prstGeom prst="rect">
            <a:avLst/>
          </a:prstGeom>
          <a:noFill/>
        </p:spPr>
        <p:txBody>
          <a:bodyPr wrap="square" lIns="0" rIns="0" tIns="0" bIns="0" anchor="t">
            <a:spAutoFit/>
          </a:bodyPr>
          <a:lstStyle/>
          <a:p>
            <a:pPr algn="l">
              <a:lnSpc>
                <a:spcPct val="110000"/>
              </a:lnSpc>
            </a:pPr>
            <a:r>
              <a:rPr sz="900" b="0">
                <a:solidFill>
                  <a:srgbClr val="566175"/>
                </a:solidFill>
                <a:latin typeface="Arial"/>
              </a:rPr>
              <a:t>María Corina Machado 2023. SantanaZ, CC0</a:t>
            </a:r>
          </a:p>
        </p:txBody>
      </p:sp>
      <p:sp>
        <p:nvSpPr>
          <p:cNvPr id="13" name="Freeform 12"/>
          <p:cNvSpPr/>
          <p:nvPr/>
        </p:nvSpPr>
        <p:spPr>
          <a:xfrm>
            <a:off x="3600000" y="2016000"/>
            <a:ext cx="7200000" cy="2088000"/>
          </a:xfrm>
          <a:custGeom>
            <a:avLst/>
            <a:gdLst/>
            <a:ahLst/>
            <a:cxnLst/>
            <a:rect l="l" t="t" r="r" b="b"/>
            <a:pathLst>
              <a:path w="7200000" h="2088000">
                <a:moveTo>
                  <a:pt x="0" y="0"/>
                </a:moveTo>
                <a:lnTo>
                  <a:pt x="6768000" y="0"/>
                </a:lnTo>
                <a:lnTo>
                  <a:pt x="6824387" y="3695"/>
                </a:lnTo>
                <a:lnTo>
                  <a:pt x="6879809" y="14720"/>
                </a:lnTo>
                <a:lnTo>
                  <a:pt x="6933319" y="32884"/>
                </a:lnTo>
                <a:lnTo>
                  <a:pt x="6984000" y="57877"/>
                </a:lnTo>
                <a:lnTo>
                  <a:pt x="7030984" y="89271"/>
                </a:lnTo>
                <a:lnTo>
                  <a:pt x="7073470" y="126529"/>
                </a:lnTo>
                <a:lnTo>
                  <a:pt x="7110728" y="169015"/>
                </a:lnTo>
                <a:lnTo>
                  <a:pt x="7142122" y="216000"/>
                </a:lnTo>
                <a:lnTo>
                  <a:pt x="7167115" y="266680"/>
                </a:lnTo>
                <a:lnTo>
                  <a:pt x="7185279" y="320190"/>
                </a:lnTo>
                <a:lnTo>
                  <a:pt x="7196304" y="375612"/>
                </a:lnTo>
                <a:lnTo>
                  <a:pt x="7200000" y="432000"/>
                </a:lnTo>
                <a:lnTo>
                  <a:pt x="7200000" y="1656000"/>
                </a:lnTo>
                <a:lnTo>
                  <a:pt x="7196304" y="1712387"/>
                </a:lnTo>
                <a:lnTo>
                  <a:pt x="7185279" y="1767809"/>
                </a:lnTo>
                <a:lnTo>
                  <a:pt x="7167115" y="1821319"/>
                </a:lnTo>
                <a:lnTo>
                  <a:pt x="7142122" y="1872000"/>
                </a:lnTo>
                <a:lnTo>
                  <a:pt x="7110728" y="1918984"/>
                </a:lnTo>
                <a:lnTo>
                  <a:pt x="7073470" y="1961470"/>
                </a:lnTo>
                <a:lnTo>
                  <a:pt x="7030984" y="1998728"/>
                </a:lnTo>
                <a:lnTo>
                  <a:pt x="6984000" y="2030122"/>
                </a:lnTo>
                <a:lnTo>
                  <a:pt x="6933319" y="2055115"/>
                </a:lnTo>
                <a:lnTo>
                  <a:pt x="6879809" y="2073279"/>
                </a:lnTo>
                <a:lnTo>
                  <a:pt x="6824387" y="2084304"/>
                </a:lnTo>
                <a:lnTo>
                  <a:pt x="6768000" y="2088000"/>
                </a:lnTo>
                <a:lnTo>
                  <a:pt x="0" y="2088000"/>
                </a:lnTo>
                <a:close/>
              </a:path>
            </a:pathLst>
          </a:custGeom>
          <a:solidFill>
            <a:srgbClr val="FBF0DB"/>
          </a:solidFill>
          <a:ln>
            <a:noFill/>
          </a:ln>
        </p:spPr>
        <p:txBody>
          <a:bodyPr rtlCol="0" anchor="ctr"/>
          <a:lstStyle/>
          <a:p>
            <a:pPr algn="ctr"/>
          </a:p>
        </p:txBody>
      </p:sp>
      <p:sp>
        <p:nvSpPr>
          <p:cNvPr id="14" name="Freeform 13"/>
          <p:cNvSpPr/>
          <p:nvPr/>
        </p:nvSpPr>
        <p:spPr>
          <a:xfrm>
            <a:off x="3600000" y="388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3960000" y="2232000"/>
            <a:ext cx="648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María Corina Machado · Motiveringen</a:t>
            </a:r>
          </a:p>
        </p:txBody>
      </p:sp>
      <p:sp>
        <p:nvSpPr>
          <p:cNvPr id="16" name="TextBox 15"/>
          <p:cNvSpPr txBox="1"/>
          <p:nvPr/>
        </p:nvSpPr>
        <p:spPr>
          <a:xfrm>
            <a:off x="3960000" y="2520000"/>
            <a:ext cx="6552000" cy="1512000"/>
          </a:xfrm>
          <a:prstGeom prst="rect">
            <a:avLst/>
          </a:prstGeom>
          <a:noFill/>
        </p:spPr>
        <p:txBody>
          <a:bodyPr wrap="square" lIns="0" rIns="0" tIns="0" bIns="0" anchor="t">
            <a:spAutoFit/>
          </a:bodyPr>
          <a:lstStyle/>
          <a:p>
            <a:pPr algn="l">
              <a:lnSpc>
                <a:spcPct val="120000"/>
              </a:lnSpc>
            </a:pPr>
            <a:r>
              <a:rPr sz="1600" b="1">
                <a:solidFill>
                  <a:srgbClr val="13213A"/>
                </a:solidFill>
                <a:latin typeface="Arial"/>
              </a:rPr>
              <a:t>För hennes outtröttliga arbete för det venezuelanska folkets demokratiska rättigheter och för hennes kamp för en rättvis och fredlig övergång från diktatur till demokrati.</a:t>
            </a:r>
          </a:p>
        </p:txBody>
      </p:sp>
      <p:sp>
        <p:nvSpPr>
          <p:cNvPr id="17" name="TextBox 16"/>
          <p:cNvSpPr txBox="1"/>
          <p:nvPr/>
        </p:nvSpPr>
        <p:spPr>
          <a:xfrm>
            <a:off x="3600000" y="4392000"/>
            <a:ext cx="7200000" cy="1656000"/>
          </a:xfrm>
          <a:prstGeom prst="rect">
            <a:avLst/>
          </a:prstGeom>
          <a:noFill/>
        </p:spPr>
        <p:txBody>
          <a:bodyPr wrap="square" lIns="0" rIns="0" tIns="0" bIns="0" anchor="t">
            <a:spAutoFit/>
          </a:bodyPr>
          <a:lstStyle/>
          <a:p>
            <a:pPr algn="l">
              <a:lnSpc>
                <a:spcPct val="130000"/>
              </a:lnSpc>
            </a:pPr>
            <a:r>
              <a:rPr sz="1600" b="0">
                <a:solidFill>
                  <a:srgbClr val="13213A"/>
                </a:solidFill>
                <a:latin typeface="Arial"/>
              </a:rPr>
              <a:t>1  Vilket av era krav passar bäst?</a:t>
            </a:r>
          </a:p>
          <a:p>
            <a:pPr algn="l">
              <a:lnSpc>
                <a:spcPct val="130000"/>
              </a:lnSpc>
            </a:pPr>
            <a:r>
              <a:rPr sz="1600" b="0">
                <a:solidFill>
                  <a:srgbClr val="13213A"/>
                </a:solidFill>
                <a:latin typeface="Arial"/>
              </a:rPr>
              <a:t>2  Har det redan lyckats, eller pågår det?</a:t>
            </a:r>
          </a:p>
          <a:p>
            <a:pPr algn="l">
              <a:lnSpc>
                <a:spcPct val="130000"/>
              </a:lnSpc>
            </a:pPr>
            <a:r>
              <a:rPr sz="1600" b="0">
                <a:solidFill>
                  <a:srgbClr val="13213A"/>
                </a:solidFill>
                <a:latin typeface="Arial"/>
              </a:rPr>
              <a:t>3  Om fem år: vad skulle visa att priset var rätt?</a:t>
            </a:r>
          </a:p>
          <a:p>
            <a:pPr algn="l">
              <a:lnSpc>
                <a:spcPct val="130000"/>
              </a:lnSpc>
            </a:pPr>
            <a:r>
              <a:rPr sz="1600" b="0">
                <a:solidFill>
                  <a:srgbClr val="13213A"/>
                </a:solidFill>
                <a:latin typeface="Arial"/>
              </a:rPr>
              <a:t>4  … och att det var fel?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 · Enskilt · Mitt blad,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Ta ställning igen</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2 min</a:t>
            </a:r>
          </a:p>
        </p:txBody>
      </p:sp>
      <p:sp>
        <p:nvSpPr>
          <p:cNvPr id="11" name="Freeform 10"/>
          <p:cNvSpPr/>
          <p:nvPr/>
        </p:nvSpPr>
        <p:spPr>
          <a:xfrm>
            <a:off x="720000" y="2016000"/>
            <a:ext cx="10080000" cy="1656000"/>
          </a:xfrm>
          <a:custGeom>
            <a:avLst/>
            <a:gdLst/>
            <a:ahLst/>
            <a:cxnLst/>
            <a:rect l="l" t="t" r="r" b="b"/>
            <a:pathLst>
              <a:path w="10080000" h="165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080000"/>
                </a:lnTo>
                <a:lnTo>
                  <a:pt x="10075072" y="1155183"/>
                </a:lnTo>
                <a:lnTo>
                  <a:pt x="10060373" y="1229079"/>
                </a:lnTo>
                <a:lnTo>
                  <a:pt x="10036154" y="1300425"/>
                </a:lnTo>
                <a:lnTo>
                  <a:pt x="10002830" y="1368000"/>
                </a:lnTo>
                <a:lnTo>
                  <a:pt x="9960971" y="1430646"/>
                </a:lnTo>
                <a:lnTo>
                  <a:pt x="9911293" y="1487293"/>
                </a:lnTo>
                <a:lnTo>
                  <a:pt x="9854646" y="1536971"/>
                </a:lnTo>
                <a:lnTo>
                  <a:pt x="9792000" y="1578830"/>
                </a:lnTo>
                <a:lnTo>
                  <a:pt x="9724425" y="1612154"/>
                </a:lnTo>
                <a:lnTo>
                  <a:pt x="9653079" y="1636373"/>
                </a:lnTo>
                <a:lnTo>
                  <a:pt x="9579183" y="1651072"/>
                </a:lnTo>
                <a:lnTo>
                  <a:pt x="9504000" y="1656000"/>
                </a:lnTo>
                <a:lnTo>
                  <a:pt x="0" y="1656000"/>
                </a:lnTo>
                <a:close/>
              </a:path>
            </a:pathLst>
          </a:custGeom>
          <a:solidFill>
            <a:srgbClr val="13213A"/>
          </a:solidFill>
          <a:ln>
            <a:noFill/>
          </a:ln>
        </p:spPr>
        <p:txBody>
          <a:bodyPr rtlCol="0" anchor="ctr"/>
          <a:lstStyle/>
          <a:p>
            <a:pPr algn="ctr"/>
          </a:p>
        </p:txBody>
      </p:sp>
      <p:sp>
        <p:nvSpPr>
          <p:cNvPr id="12" name="Freeform 11"/>
          <p:cNvSpPr/>
          <p:nvPr/>
        </p:nvSpPr>
        <p:spPr>
          <a:xfrm>
            <a:off x="720000" y="34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Du får välja samma eller ändra dig</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3000" b="1">
                <a:solidFill>
                  <a:srgbClr val="FFFFFF"/>
                </a:solidFill>
                <a:latin typeface="Arial"/>
              </a:rPr>
              <a:t>Vem ska fredspriset gå till?</a:t>
            </a:r>
          </a:p>
        </p:txBody>
      </p:sp>
      <p:sp>
        <p:nvSpPr>
          <p:cNvPr id="15" name="TextBox 14"/>
          <p:cNvSpPr txBox="1"/>
          <p:nvPr/>
        </p:nvSpPr>
        <p:spPr>
          <a:xfrm>
            <a:off x="1080000" y="3204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Jämför med siffrorna från steg 1.</a:t>
            </a:r>
          </a:p>
        </p:txBody>
      </p:sp>
      <p:sp>
        <p:nvSpPr>
          <p:cNvPr id="16" name="Freeform 15"/>
          <p:cNvSpPr/>
          <p:nvPr/>
        </p:nvSpPr>
        <p:spPr>
          <a:xfrm>
            <a:off x="720000" y="4032000"/>
            <a:ext cx="10080000" cy="1944000"/>
          </a:xfrm>
          <a:custGeom>
            <a:avLst/>
            <a:gdLst/>
            <a:ahLst/>
            <a:cxnLst/>
            <a:rect l="l" t="t" r="r" b="b"/>
            <a:pathLst>
              <a:path w="10080000" h="1944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1512000"/>
                </a:lnTo>
                <a:lnTo>
                  <a:pt x="10076304" y="1568387"/>
                </a:lnTo>
                <a:lnTo>
                  <a:pt x="10065279" y="1623809"/>
                </a:lnTo>
                <a:lnTo>
                  <a:pt x="10047115" y="1677319"/>
                </a:lnTo>
                <a:lnTo>
                  <a:pt x="10022122" y="1728000"/>
                </a:lnTo>
                <a:lnTo>
                  <a:pt x="9990728" y="1774984"/>
                </a:lnTo>
                <a:lnTo>
                  <a:pt x="9953470" y="1817470"/>
                </a:lnTo>
                <a:lnTo>
                  <a:pt x="9910984" y="1854728"/>
                </a:lnTo>
                <a:lnTo>
                  <a:pt x="9864000" y="1886122"/>
                </a:lnTo>
                <a:lnTo>
                  <a:pt x="9813319" y="1911115"/>
                </a:lnTo>
                <a:lnTo>
                  <a:pt x="9759809" y="1929279"/>
                </a:lnTo>
                <a:lnTo>
                  <a:pt x="9704387" y="1940304"/>
                </a:lnTo>
                <a:lnTo>
                  <a:pt x="9648000" y="1944000"/>
                </a:lnTo>
                <a:lnTo>
                  <a:pt x="0" y="1944000"/>
                </a:lnTo>
                <a:close/>
              </a:path>
            </a:pathLst>
          </a:custGeom>
          <a:solidFill>
            <a:srgbClr val="FBF0DB"/>
          </a:solidFill>
          <a:ln>
            <a:noFill/>
          </a:ln>
        </p:spPr>
        <p:txBody>
          <a:bodyPr rtlCol="0" anchor="ctr"/>
          <a:lstStyle/>
          <a:p>
            <a:pPr algn="ctr"/>
          </a:p>
        </p:txBody>
      </p:sp>
      <p:sp>
        <p:nvSpPr>
          <p:cNvPr id="17" name="Freeform 16"/>
          <p:cNvSpPr/>
          <p:nvPr/>
        </p:nvSpPr>
        <p:spPr>
          <a:xfrm>
            <a:off x="720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1080000" y="4248000"/>
            <a:ext cx="9360000" cy="1656000"/>
          </a:xfrm>
          <a:prstGeom prst="rect">
            <a:avLst/>
          </a:prstGeom>
          <a:noFill/>
        </p:spPr>
        <p:txBody>
          <a:bodyPr wrap="square" lIns="0" rIns="0" tIns="0" bIns="0" anchor="t">
            <a:spAutoFit/>
          </a:bodyPr>
          <a:lstStyle/>
          <a:p>
            <a:pPr algn="l">
              <a:lnSpc>
                <a:spcPct val="130000"/>
              </a:lnSpc>
            </a:pPr>
            <a:r>
              <a:rPr sz="1700" b="0">
                <a:solidFill>
                  <a:srgbClr val="13213A"/>
                </a:solidFill>
                <a:latin typeface="Arial"/>
              </a:rPr>
              <a:t>Testamentet pekar bakåt: den som har verkat, under det år som gått.</a:t>
            </a:r>
          </a:p>
          <a:p>
            <a:pPr algn="l">
              <a:lnSpc>
                <a:spcPct val="130000"/>
              </a:lnSpc>
            </a:pPr>
            <a:r>
              <a:rPr sz="1700" b="0">
                <a:solidFill>
                  <a:srgbClr val="13213A"/>
                </a:solidFill>
                <a:latin typeface="Arial"/>
              </a:rPr>
              <a:t>Den som belönar det som redan är gjort kan visa belägg. Den som vill hjälpa något som pågår måste ta en risk, och kan få fel.</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 · Helklass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Det här har vi kommit fram till</a:t>
            </a:r>
          </a:p>
        </p:txBody>
      </p:sp>
      <p:sp>
        <p:nvSpPr>
          <p:cNvPr id="9" name="Freeform 8"/>
          <p:cNvSpPr/>
          <p:nvPr/>
        </p:nvSpPr>
        <p:spPr>
          <a:xfrm>
            <a:off x="720000" y="2016000"/>
            <a:ext cx="4932000" cy="1872000"/>
          </a:xfrm>
          <a:custGeom>
            <a:avLst/>
            <a:gdLst/>
            <a:ahLst/>
            <a:cxnLst/>
            <a:rect l="l" t="t" r="r" b="b"/>
            <a:pathLst>
              <a:path w="4932000" h="1872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440000"/>
                </a:lnTo>
                <a:lnTo>
                  <a:pt x="4928304" y="1496387"/>
                </a:lnTo>
                <a:lnTo>
                  <a:pt x="4917279" y="1551809"/>
                </a:lnTo>
                <a:lnTo>
                  <a:pt x="4899115" y="1605319"/>
                </a:lnTo>
                <a:lnTo>
                  <a:pt x="4874122" y="1656000"/>
                </a:lnTo>
                <a:lnTo>
                  <a:pt x="4842728" y="1702984"/>
                </a:lnTo>
                <a:lnTo>
                  <a:pt x="4805470" y="1745470"/>
                </a:lnTo>
                <a:lnTo>
                  <a:pt x="4762984" y="1782728"/>
                </a:lnTo>
                <a:lnTo>
                  <a:pt x="4716000" y="1814122"/>
                </a:lnTo>
                <a:lnTo>
                  <a:pt x="4665319" y="1839115"/>
                </a:lnTo>
                <a:lnTo>
                  <a:pt x="4611809" y="1857279"/>
                </a:lnTo>
                <a:lnTo>
                  <a:pt x="4556387" y="1868304"/>
                </a:lnTo>
                <a:lnTo>
                  <a:pt x="4500000" y="1872000"/>
                </a:lnTo>
                <a:lnTo>
                  <a:pt x="0" y="1872000"/>
                </a:lnTo>
                <a:close/>
              </a:path>
            </a:pathLst>
          </a:custGeom>
          <a:solidFill>
            <a:srgbClr val="EFF2F7"/>
          </a:solidFill>
          <a:ln>
            <a:noFill/>
          </a:ln>
        </p:spPr>
        <p:txBody>
          <a:bodyPr rtlCol="0" anchor="ctr"/>
          <a:lstStyle/>
          <a:p>
            <a:pPr algn="ctr"/>
          </a:p>
        </p:txBody>
      </p:sp>
      <p:sp>
        <p:nvSpPr>
          <p:cNvPr id="10" name="Freeform 9"/>
          <p:cNvSpPr/>
          <p:nvPr/>
        </p:nvSpPr>
        <p:spPr>
          <a:xfrm>
            <a:off x="720000" y="36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936000" y="2196000"/>
            <a:ext cx="360000" cy="360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1</a:t>
            </a:r>
          </a:p>
        </p:txBody>
      </p:sp>
      <p:sp>
        <p:nvSpPr>
          <p:cNvPr id="12" name="TextBox 11"/>
          <p:cNvSpPr txBox="1"/>
          <p:nvPr/>
        </p:nvSpPr>
        <p:spPr>
          <a:xfrm>
            <a:off x="1368000" y="2196000"/>
            <a:ext cx="4068000" cy="1584000"/>
          </a:xfrm>
          <a:prstGeom prst="rect">
            <a:avLst/>
          </a:prstGeom>
          <a:noFill/>
        </p:spPr>
        <p:txBody>
          <a:bodyPr wrap="square" lIns="0" rIns="0" tIns="0" bIns="0" anchor="t">
            <a:spAutoFit/>
          </a:bodyPr>
          <a:lstStyle/>
          <a:p>
            <a:pPr algn="l">
              <a:lnSpc>
                <a:spcPct val="120000"/>
              </a:lnSpc>
            </a:pPr>
            <a:r>
              <a:rPr sz="1250" b="0">
                <a:solidFill>
                  <a:srgbClr val="13213A"/>
                </a:solidFill>
                <a:latin typeface="Arial"/>
              </a:rPr>
              <a:t>Testamentet är kort. Priset ska gå till den som har gjort mest eller bäst för vänskap mellan folken, för färre arméer och för fredsmöten, under det senaste året.</a:t>
            </a:r>
          </a:p>
        </p:txBody>
      </p:sp>
      <p:sp>
        <p:nvSpPr>
          <p:cNvPr id="13" name="Freeform 12"/>
          <p:cNvSpPr/>
          <p:nvPr/>
        </p:nvSpPr>
        <p:spPr>
          <a:xfrm>
            <a:off x="5868000" y="2016000"/>
            <a:ext cx="4932000" cy="1872000"/>
          </a:xfrm>
          <a:custGeom>
            <a:avLst/>
            <a:gdLst/>
            <a:ahLst/>
            <a:cxnLst/>
            <a:rect l="l" t="t" r="r" b="b"/>
            <a:pathLst>
              <a:path w="4932000" h="1872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440000"/>
                </a:lnTo>
                <a:lnTo>
                  <a:pt x="4928304" y="1496387"/>
                </a:lnTo>
                <a:lnTo>
                  <a:pt x="4917279" y="1551809"/>
                </a:lnTo>
                <a:lnTo>
                  <a:pt x="4899115" y="1605319"/>
                </a:lnTo>
                <a:lnTo>
                  <a:pt x="4874122" y="1656000"/>
                </a:lnTo>
                <a:lnTo>
                  <a:pt x="4842728" y="1702984"/>
                </a:lnTo>
                <a:lnTo>
                  <a:pt x="4805470" y="1745470"/>
                </a:lnTo>
                <a:lnTo>
                  <a:pt x="4762984" y="1782728"/>
                </a:lnTo>
                <a:lnTo>
                  <a:pt x="4716000" y="1814122"/>
                </a:lnTo>
                <a:lnTo>
                  <a:pt x="4665319" y="1839115"/>
                </a:lnTo>
                <a:lnTo>
                  <a:pt x="4611809" y="1857279"/>
                </a:lnTo>
                <a:lnTo>
                  <a:pt x="4556387" y="1868304"/>
                </a:lnTo>
                <a:lnTo>
                  <a:pt x="4500000" y="1872000"/>
                </a:lnTo>
                <a:lnTo>
                  <a:pt x="0" y="1872000"/>
                </a:lnTo>
                <a:close/>
              </a:path>
            </a:pathLst>
          </a:custGeom>
          <a:solidFill>
            <a:srgbClr val="EFF2F7"/>
          </a:solidFill>
          <a:ln>
            <a:noFill/>
          </a:ln>
        </p:spPr>
        <p:txBody>
          <a:bodyPr rtlCol="0" anchor="ctr"/>
          <a:lstStyle/>
          <a:p>
            <a:pPr algn="ctr"/>
          </a:p>
        </p:txBody>
      </p:sp>
      <p:sp>
        <p:nvSpPr>
          <p:cNvPr id="14" name="Freeform 13"/>
          <p:cNvSpPr/>
          <p:nvPr/>
        </p:nvSpPr>
        <p:spPr>
          <a:xfrm>
            <a:off x="5868000" y="36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6084000" y="2196000"/>
            <a:ext cx="360000" cy="360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2</a:t>
            </a:r>
          </a:p>
        </p:txBody>
      </p:sp>
      <p:sp>
        <p:nvSpPr>
          <p:cNvPr id="16" name="TextBox 15"/>
          <p:cNvSpPr txBox="1"/>
          <p:nvPr/>
        </p:nvSpPr>
        <p:spPr>
          <a:xfrm>
            <a:off x="6516000" y="2196000"/>
            <a:ext cx="4068000" cy="1584000"/>
          </a:xfrm>
          <a:prstGeom prst="rect">
            <a:avLst/>
          </a:prstGeom>
          <a:noFill/>
        </p:spPr>
        <p:txBody>
          <a:bodyPr wrap="square" lIns="0" rIns="0" tIns="0" bIns="0" anchor="t">
            <a:spAutoFit/>
          </a:bodyPr>
          <a:lstStyle/>
          <a:p>
            <a:pPr algn="l">
              <a:lnSpc>
                <a:spcPct val="120000"/>
              </a:lnSpc>
            </a:pPr>
            <a:r>
              <a:rPr sz="1250" b="0">
                <a:solidFill>
                  <a:srgbClr val="13213A"/>
                </a:solidFill>
                <a:latin typeface="Arial"/>
              </a:rPr>
              <a:t>Nobelkommittén har breddat priset till mänskliga rättigheter, humanitärt arbete, miljö och demokrati. Den förklarar det med att en varaktig fred kräver det. Det är en tolkning av testamentet, och den går att diskutera.</a:t>
            </a:r>
          </a:p>
        </p:txBody>
      </p:sp>
      <p:sp>
        <p:nvSpPr>
          <p:cNvPr id="17" name="Freeform 16"/>
          <p:cNvSpPr/>
          <p:nvPr/>
        </p:nvSpPr>
        <p:spPr>
          <a:xfrm>
            <a:off x="720000" y="4104000"/>
            <a:ext cx="4932000" cy="1872000"/>
          </a:xfrm>
          <a:custGeom>
            <a:avLst/>
            <a:gdLst/>
            <a:ahLst/>
            <a:cxnLst/>
            <a:rect l="l" t="t" r="r" b="b"/>
            <a:pathLst>
              <a:path w="4932000" h="1872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440000"/>
                </a:lnTo>
                <a:lnTo>
                  <a:pt x="4928304" y="1496387"/>
                </a:lnTo>
                <a:lnTo>
                  <a:pt x="4917279" y="1551809"/>
                </a:lnTo>
                <a:lnTo>
                  <a:pt x="4899115" y="1605319"/>
                </a:lnTo>
                <a:lnTo>
                  <a:pt x="4874122" y="1656000"/>
                </a:lnTo>
                <a:lnTo>
                  <a:pt x="4842728" y="1702984"/>
                </a:lnTo>
                <a:lnTo>
                  <a:pt x="4805470" y="1745470"/>
                </a:lnTo>
                <a:lnTo>
                  <a:pt x="4762984" y="1782728"/>
                </a:lnTo>
                <a:lnTo>
                  <a:pt x="4716000" y="1814122"/>
                </a:lnTo>
                <a:lnTo>
                  <a:pt x="4665319" y="1839115"/>
                </a:lnTo>
                <a:lnTo>
                  <a:pt x="4611809" y="1857279"/>
                </a:lnTo>
                <a:lnTo>
                  <a:pt x="4556387" y="1868304"/>
                </a:lnTo>
                <a:lnTo>
                  <a:pt x="4500000" y="1872000"/>
                </a:lnTo>
                <a:lnTo>
                  <a:pt x="0" y="1872000"/>
                </a:lnTo>
                <a:close/>
              </a:path>
            </a:pathLst>
          </a:custGeom>
          <a:solidFill>
            <a:srgbClr val="EFF2F7"/>
          </a:solidFill>
          <a:ln>
            <a:noFill/>
          </a:ln>
        </p:spPr>
        <p:txBody>
          <a:bodyPr rtlCol="0" anchor="ctr"/>
          <a:lstStyle/>
          <a:p>
            <a:pPr algn="ctr"/>
          </a:p>
        </p:txBody>
      </p:sp>
      <p:sp>
        <p:nvSpPr>
          <p:cNvPr id="18" name="Freeform 17"/>
          <p:cNvSpPr/>
          <p:nvPr/>
        </p:nvSpPr>
        <p:spPr>
          <a:xfrm>
            <a:off x="720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9" name="TextBox 18"/>
          <p:cNvSpPr txBox="1"/>
          <p:nvPr/>
        </p:nvSpPr>
        <p:spPr>
          <a:xfrm>
            <a:off x="936000" y="4284000"/>
            <a:ext cx="360000" cy="360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3</a:t>
            </a:r>
          </a:p>
        </p:txBody>
      </p:sp>
      <p:sp>
        <p:nvSpPr>
          <p:cNvPr id="20" name="TextBox 19"/>
          <p:cNvSpPr txBox="1"/>
          <p:nvPr/>
        </p:nvSpPr>
        <p:spPr>
          <a:xfrm>
            <a:off x="1368000" y="4284000"/>
            <a:ext cx="4068000" cy="1584000"/>
          </a:xfrm>
          <a:prstGeom prst="rect">
            <a:avLst/>
          </a:prstGeom>
          <a:noFill/>
        </p:spPr>
        <p:txBody>
          <a:bodyPr wrap="square" lIns="0" rIns="0" tIns="0" bIns="0" anchor="t">
            <a:spAutoFit/>
          </a:bodyPr>
          <a:lstStyle/>
          <a:p>
            <a:pPr algn="l">
              <a:lnSpc>
                <a:spcPct val="120000"/>
              </a:lnSpc>
            </a:pPr>
            <a:r>
              <a:rPr sz="1250" b="0">
                <a:solidFill>
                  <a:srgbClr val="13213A"/>
                </a:solidFill>
                <a:latin typeface="Arial"/>
              </a:rPr>
              <a:t>Ibland belönar priset något som redan har lyckats. Ibland vill kommittén hjälpa något som pågår. Det andra är ett vågspel: det kan gå som i Sydafrika 1994 eller som i Etiopien 2020.</a:t>
            </a:r>
          </a:p>
        </p:txBody>
      </p:sp>
      <p:sp>
        <p:nvSpPr>
          <p:cNvPr id="21" name="Freeform 20"/>
          <p:cNvSpPr/>
          <p:nvPr/>
        </p:nvSpPr>
        <p:spPr>
          <a:xfrm>
            <a:off x="5868000" y="4104000"/>
            <a:ext cx="4932000" cy="1872000"/>
          </a:xfrm>
          <a:custGeom>
            <a:avLst/>
            <a:gdLst/>
            <a:ahLst/>
            <a:cxnLst/>
            <a:rect l="l" t="t" r="r" b="b"/>
            <a:pathLst>
              <a:path w="4932000" h="1872000">
                <a:moveTo>
                  <a:pt x="0" y="0"/>
                </a:moveTo>
                <a:lnTo>
                  <a:pt x="4500000" y="0"/>
                </a:lnTo>
                <a:lnTo>
                  <a:pt x="4556387" y="3695"/>
                </a:lnTo>
                <a:lnTo>
                  <a:pt x="4611809" y="14720"/>
                </a:lnTo>
                <a:lnTo>
                  <a:pt x="4665319" y="32884"/>
                </a:lnTo>
                <a:lnTo>
                  <a:pt x="4716000" y="57877"/>
                </a:lnTo>
                <a:lnTo>
                  <a:pt x="4762984" y="89271"/>
                </a:lnTo>
                <a:lnTo>
                  <a:pt x="4805470" y="126529"/>
                </a:lnTo>
                <a:lnTo>
                  <a:pt x="4842728" y="169015"/>
                </a:lnTo>
                <a:lnTo>
                  <a:pt x="4874122" y="216000"/>
                </a:lnTo>
                <a:lnTo>
                  <a:pt x="4899115" y="266680"/>
                </a:lnTo>
                <a:lnTo>
                  <a:pt x="4917279" y="320190"/>
                </a:lnTo>
                <a:lnTo>
                  <a:pt x="4928304" y="375612"/>
                </a:lnTo>
                <a:lnTo>
                  <a:pt x="4932000" y="432000"/>
                </a:lnTo>
                <a:lnTo>
                  <a:pt x="4932000" y="1440000"/>
                </a:lnTo>
                <a:lnTo>
                  <a:pt x="4928304" y="1496387"/>
                </a:lnTo>
                <a:lnTo>
                  <a:pt x="4917279" y="1551809"/>
                </a:lnTo>
                <a:lnTo>
                  <a:pt x="4899115" y="1605319"/>
                </a:lnTo>
                <a:lnTo>
                  <a:pt x="4874122" y="1656000"/>
                </a:lnTo>
                <a:lnTo>
                  <a:pt x="4842728" y="1702984"/>
                </a:lnTo>
                <a:lnTo>
                  <a:pt x="4805470" y="1745470"/>
                </a:lnTo>
                <a:lnTo>
                  <a:pt x="4762984" y="1782728"/>
                </a:lnTo>
                <a:lnTo>
                  <a:pt x="4716000" y="1814122"/>
                </a:lnTo>
                <a:lnTo>
                  <a:pt x="4665319" y="1839115"/>
                </a:lnTo>
                <a:lnTo>
                  <a:pt x="4611809" y="1857279"/>
                </a:lnTo>
                <a:lnTo>
                  <a:pt x="4556387" y="1868304"/>
                </a:lnTo>
                <a:lnTo>
                  <a:pt x="4500000" y="1872000"/>
                </a:lnTo>
                <a:lnTo>
                  <a:pt x="0" y="1872000"/>
                </a:lnTo>
                <a:close/>
              </a:path>
            </a:pathLst>
          </a:custGeom>
          <a:solidFill>
            <a:srgbClr val="EFF2F7"/>
          </a:solidFill>
          <a:ln>
            <a:noFill/>
          </a:ln>
        </p:spPr>
        <p:txBody>
          <a:bodyPr rtlCol="0" anchor="ctr"/>
          <a:lstStyle/>
          <a:p>
            <a:pPr algn="ctr"/>
          </a:p>
        </p:txBody>
      </p:sp>
      <p:sp>
        <p:nvSpPr>
          <p:cNvPr id="22" name="Freeform 21"/>
          <p:cNvSpPr/>
          <p:nvPr/>
        </p:nvSpPr>
        <p:spPr>
          <a:xfrm>
            <a:off x="5868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3" name="TextBox 22"/>
          <p:cNvSpPr txBox="1"/>
          <p:nvPr/>
        </p:nvSpPr>
        <p:spPr>
          <a:xfrm>
            <a:off x="6084000" y="4284000"/>
            <a:ext cx="360000" cy="360000"/>
          </a:xfrm>
          <a:prstGeom prst="rect">
            <a:avLst/>
          </a:prstGeom>
          <a:noFill/>
        </p:spPr>
        <p:txBody>
          <a:bodyPr wrap="square" lIns="0" rIns="0" tIns="0" bIns="0" anchor="t">
            <a:spAutoFit/>
          </a:bodyPr>
          <a:lstStyle/>
          <a:p>
            <a:pPr algn="l">
              <a:lnSpc>
                <a:spcPct val="110000"/>
              </a:lnSpc>
            </a:pPr>
            <a:r>
              <a:rPr sz="2000" b="1">
                <a:solidFill>
                  <a:srgbClr val="9A6512"/>
                </a:solidFill>
                <a:latin typeface="Arial"/>
              </a:rPr>
              <a:t>4</a:t>
            </a:r>
          </a:p>
        </p:txBody>
      </p:sp>
      <p:sp>
        <p:nvSpPr>
          <p:cNvPr id="24" name="TextBox 23"/>
          <p:cNvSpPr txBox="1"/>
          <p:nvPr/>
        </p:nvSpPr>
        <p:spPr>
          <a:xfrm>
            <a:off x="6516000" y="4284000"/>
            <a:ext cx="4068000" cy="1584000"/>
          </a:xfrm>
          <a:prstGeom prst="rect">
            <a:avLst/>
          </a:prstGeom>
          <a:noFill/>
        </p:spPr>
        <p:txBody>
          <a:bodyPr wrap="square" lIns="0" rIns="0" tIns="0" bIns="0" anchor="t">
            <a:spAutoFit/>
          </a:bodyPr>
          <a:lstStyle/>
          <a:p>
            <a:pPr algn="l">
              <a:lnSpc>
                <a:spcPct val="120000"/>
              </a:lnSpc>
            </a:pPr>
            <a:r>
              <a:rPr sz="1250" b="0">
                <a:solidFill>
                  <a:srgbClr val="13213A"/>
                </a:solidFill>
                <a:latin typeface="Arial"/>
              </a:rPr>
              <a:t>Ett fredspris kan inte tas tillbaka. Därför går ett pris att bedöma på två sätt: utifrån det man visste när det delades ut, och utifrån det som hände sen.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 förtjänar fredspriset?</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 · Enskilt · Mitt blad,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Exit ticket</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4 min</a:t>
            </a:r>
          </a:p>
        </p:txBody>
      </p:sp>
      <p:sp>
        <p:nvSpPr>
          <p:cNvPr id="11" name="Freeform 10"/>
          <p:cNvSpPr/>
          <p:nvPr/>
        </p:nvSpPr>
        <p:spPr>
          <a:xfrm>
            <a:off x="720000" y="2016000"/>
            <a:ext cx="10080000" cy="1296000"/>
          </a:xfrm>
          <a:custGeom>
            <a:avLst/>
            <a:gdLst/>
            <a:ahLst/>
            <a:cxnLst/>
            <a:rect l="l" t="t" r="r" b="b"/>
            <a:pathLst>
              <a:path w="10080000" h="129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720000"/>
                </a:lnTo>
                <a:lnTo>
                  <a:pt x="10075072" y="795183"/>
                </a:lnTo>
                <a:lnTo>
                  <a:pt x="10060373" y="869079"/>
                </a:lnTo>
                <a:lnTo>
                  <a:pt x="10036154" y="940425"/>
                </a:lnTo>
                <a:lnTo>
                  <a:pt x="10002830" y="1008000"/>
                </a:lnTo>
                <a:lnTo>
                  <a:pt x="9960971" y="1070646"/>
                </a:lnTo>
                <a:lnTo>
                  <a:pt x="9911293" y="1127293"/>
                </a:lnTo>
                <a:lnTo>
                  <a:pt x="9854646" y="1176971"/>
                </a:lnTo>
                <a:lnTo>
                  <a:pt x="9792000" y="1218830"/>
                </a:lnTo>
                <a:lnTo>
                  <a:pt x="9724425" y="1252154"/>
                </a:lnTo>
                <a:lnTo>
                  <a:pt x="9653079" y="1276373"/>
                </a:lnTo>
                <a:lnTo>
                  <a:pt x="9579183" y="1291072"/>
                </a:lnTo>
                <a:lnTo>
                  <a:pt x="9504000" y="1296000"/>
                </a:lnTo>
                <a:lnTo>
                  <a:pt x="0" y="1296000"/>
                </a:lnTo>
                <a:close/>
              </a:path>
            </a:pathLst>
          </a:custGeom>
          <a:solidFill>
            <a:srgbClr val="13213A"/>
          </a:solidFill>
          <a:ln>
            <a:noFill/>
          </a:ln>
        </p:spPr>
        <p:txBody>
          <a:bodyPr rtlCol="0" anchor="ctr"/>
          <a:lstStyle/>
          <a:p>
            <a:pPr algn="ctr"/>
          </a:p>
        </p:txBody>
      </p:sp>
      <p:sp>
        <p:nvSpPr>
          <p:cNvPr id="12" name="Freeform 11"/>
          <p:cNvSpPr/>
          <p:nvPr/>
        </p:nvSpPr>
        <p:spPr>
          <a:xfrm>
            <a:off x="720000" y="30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Svara på lektionens fråga</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3000" b="1">
                <a:solidFill>
                  <a:srgbClr val="FFFFFF"/>
                </a:solidFill>
                <a:latin typeface="Arial"/>
              </a:rPr>
              <a:t>Vem förtjänar fredspriset?</a:t>
            </a:r>
          </a:p>
        </p:txBody>
      </p:sp>
      <p:sp>
        <p:nvSpPr>
          <p:cNvPr id="15" name="Freeform 14"/>
          <p:cNvSpPr/>
          <p:nvPr/>
        </p:nvSpPr>
        <p:spPr>
          <a:xfrm>
            <a:off x="720000" y="3600000"/>
            <a:ext cx="3204000" cy="2376000"/>
          </a:xfrm>
          <a:custGeom>
            <a:avLst/>
            <a:gdLst/>
            <a:ahLst/>
            <a:cxnLst/>
            <a:rect l="l" t="t" r="r" b="b"/>
            <a:pathLst>
              <a:path w="3204000" h="237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944000"/>
                </a:lnTo>
                <a:lnTo>
                  <a:pt x="3200304" y="2000387"/>
                </a:lnTo>
                <a:lnTo>
                  <a:pt x="3189279" y="2055809"/>
                </a:lnTo>
                <a:lnTo>
                  <a:pt x="3171115" y="2109319"/>
                </a:lnTo>
                <a:lnTo>
                  <a:pt x="3146122" y="2160000"/>
                </a:lnTo>
                <a:lnTo>
                  <a:pt x="3114728" y="2206984"/>
                </a:lnTo>
                <a:lnTo>
                  <a:pt x="3077470" y="2249470"/>
                </a:lnTo>
                <a:lnTo>
                  <a:pt x="3034984" y="2286728"/>
                </a:lnTo>
                <a:lnTo>
                  <a:pt x="2988000" y="2318122"/>
                </a:lnTo>
                <a:lnTo>
                  <a:pt x="2937319" y="2343115"/>
                </a:lnTo>
                <a:lnTo>
                  <a:pt x="2883809" y="2361279"/>
                </a:lnTo>
                <a:lnTo>
                  <a:pt x="2828387" y="2372304"/>
                </a:lnTo>
                <a:lnTo>
                  <a:pt x="2772000" y="2376000"/>
                </a:lnTo>
                <a:lnTo>
                  <a:pt x="0" y="2376000"/>
                </a:lnTo>
                <a:close/>
              </a:path>
            </a:pathLst>
          </a:custGeom>
          <a:solidFill>
            <a:srgbClr val="EFF2F7"/>
          </a:solidFill>
          <a:ln>
            <a:noFill/>
          </a:ln>
        </p:spPr>
        <p:txBody>
          <a:bodyPr rtlCol="0" anchor="ctr"/>
          <a:lstStyle/>
          <a:p>
            <a:pPr algn="ctr"/>
          </a:p>
        </p:txBody>
      </p:sp>
      <p:sp>
        <p:nvSpPr>
          <p:cNvPr id="16" name="Freeform 15"/>
          <p:cNvSpPr/>
          <p:nvPr/>
        </p:nvSpPr>
        <p:spPr>
          <a:xfrm>
            <a:off x="720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972000" y="3816000"/>
            <a:ext cx="2736000" cy="360000"/>
          </a:xfrm>
          <a:prstGeom prst="rect">
            <a:avLst/>
          </a:prstGeom>
          <a:noFill/>
        </p:spPr>
        <p:txBody>
          <a:bodyPr wrap="square" lIns="0" rIns="0" tIns="0" bIns="0" anchor="t">
            <a:spAutoFit/>
          </a:bodyPr>
          <a:lstStyle/>
          <a:p>
            <a:pPr algn="l">
              <a:lnSpc>
                <a:spcPct val="110000"/>
              </a:lnSpc>
            </a:pPr>
            <a:r>
              <a:rPr sz="1700" b="1">
                <a:solidFill>
                  <a:srgbClr val="13213A"/>
                </a:solidFill>
                <a:latin typeface="Arial"/>
              </a:rPr>
              <a:t>Mitt viktigaste krav</a:t>
            </a:r>
          </a:p>
        </p:txBody>
      </p:sp>
      <p:sp>
        <p:nvSpPr>
          <p:cNvPr id="18" name="TextBox 17"/>
          <p:cNvSpPr txBox="1"/>
          <p:nvPr/>
        </p:nvSpPr>
        <p:spPr>
          <a:xfrm>
            <a:off x="972000" y="4248000"/>
            <a:ext cx="2736000" cy="1584000"/>
          </a:xfrm>
          <a:prstGeom prst="rect">
            <a:avLst/>
          </a:prstGeom>
          <a:noFill/>
        </p:spPr>
        <p:txBody>
          <a:bodyPr wrap="square" lIns="0" rIns="0" tIns="0" bIns="0" anchor="t">
            <a:spAutoFit/>
          </a:bodyPr>
          <a:lstStyle/>
          <a:p>
            <a:pPr algn="l">
              <a:lnSpc>
                <a:spcPct val="120000"/>
              </a:lnSpc>
            </a:pPr>
            <a:r>
              <a:rPr sz="1400" b="0">
                <a:solidFill>
                  <a:srgbClr val="566175"/>
                </a:solidFill>
                <a:latin typeface="Arial"/>
              </a:rPr>
              <a:t>Vad ska krävas för att få fredspriset?</a:t>
            </a:r>
          </a:p>
        </p:txBody>
      </p:sp>
      <p:sp>
        <p:nvSpPr>
          <p:cNvPr id="19" name="Freeform 18"/>
          <p:cNvSpPr/>
          <p:nvPr/>
        </p:nvSpPr>
        <p:spPr>
          <a:xfrm>
            <a:off x="4140000" y="3600000"/>
            <a:ext cx="3204000" cy="2376000"/>
          </a:xfrm>
          <a:custGeom>
            <a:avLst/>
            <a:gdLst/>
            <a:ahLst/>
            <a:cxnLst/>
            <a:rect l="l" t="t" r="r" b="b"/>
            <a:pathLst>
              <a:path w="3204000" h="237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944000"/>
                </a:lnTo>
                <a:lnTo>
                  <a:pt x="3200304" y="2000387"/>
                </a:lnTo>
                <a:lnTo>
                  <a:pt x="3189279" y="2055809"/>
                </a:lnTo>
                <a:lnTo>
                  <a:pt x="3171115" y="2109319"/>
                </a:lnTo>
                <a:lnTo>
                  <a:pt x="3146122" y="2160000"/>
                </a:lnTo>
                <a:lnTo>
                  <a:pt x="3114728" y="2206984"/>
                </a:lnTo>
                <a:lnTo>
                  <a:pt x="3077470" y="2249470"/>
                </a:lnTo>
                <a:lnTo>
                  <a:pt x="3034984" y="2286728"/>
                </a:lnTo>
                <a:lnTo>
                  <a:pt x="2988000" y="2318122"/>
                </a:lnTo>
                <a:lnTo>
                  <a:pt x="2937319" y="2343115"/>
                </a:lnTo>
                <a:lnTo>
                  <a:pt x="2883809" y="2361279"/>
                </a:lnTo>
                <a:lnTo>
                  <a:pt x="2828387" y="2372304"/>
                </a:lnTo>
                <a:lnTo>
                  <a:pt x="2772000" y="2376000"/>
                </a:lnTo>
                <a:lnTo>
                  <a:pt x="0" y="2376000"/>
                </a:lnTo>
                <a:close/>
              </a:path>
            </a:pathLst>
          </a:custGeom>
          <a:solidFill>
            <a:srgbClr val="EFF2F7"/>
          </a:solidFill>
          <a:ln>
            <a:noFill/>
          </a:ln>
        </p:spPr>
        <p:txBody>
          <a:bodyPr rtlCol="0" anchor="ctr"/>
          <a:lstStyle/>
          <a:p>
            <a:pPr algn="ctr"/>
          </a:p>
        </p:txBody>
      </p:sp>
      <p:sp>
        <p:nvSpPr>
          <p:cNvPr id="20" name="Freeform 19"/>
          <p:cNvSpPr/>
          <p:nvPr/>
        </p:nvSpPr>
        <p:spPr>
          <a:xfrm>
            <a:off x="4140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4392000" y="3816000"/>
            <a:ext cx="2736000" cy="360000"/>
          </a:xfrm>
          <a:prstGeom prst="rect">
            <a:avLst/>
          </a:prstGeom>
          <a:noFill/>
        </p:spPr>
        <p:txBody>
          <a:bodyPr wrap="square" lIns="0" rIns="0" tIns="0" bIns="0" anchor="t">
            <a:spAutoFit/>
          </a:bodyPr>
          <a:lstStyle/>
          <a:p>
            <a:pPr algn="l">
              <a:lnSpc>
                <a:spcPct val="110000"/>
              </a:lnSpc>
            </a:pPr>
            <a:r>
              <a:rPr sz="1700" b="1">
                <a:solidFill>
                  <a:srgbClr val="13213A"/>
                </a:solidFill>
                <a:latin typeface="Arial"/>
              </a:rPr>
              <a:t>Ett exempel</a:t>
            </a:r>
          </a:p>
        </p:txBody>
      </p:sp>
      <p:sp>
        <p:nvSpPr>
          <p:cNvPr id="22" name="TextBox 21"/>
          <p:cNvSpPr txBox="1"/>
          <p:nvPr/>
        </p:nvSpPr>
        <p:spPr>
          <a:xfrm>
            <a:off x="4392000" y="4248000"/>
            <a:ext cx="2736000" cy="1584000"/>
          </a:xfrm>
          <a:prstGeom prst="rect">
            <a:avLst/>
          </a:prstGeom>
          <a:noFill/>
        </p:spPr>
        <p:txBody>
          <a:bodyPr wrap="square" lIns="0" rIns="0" tIns="0" bIns="0" anchor="t">
            <a:spAutoFit/>
          </a:bodyPr>
          <a:lstStyle/>
          <a:p>
            <a:pPr algn="l">
              <a:lnSpc>
                <a:spcPct val="120000"/>
              </a:lnSpc>
            </a:pPr>
            <a:r>
              <a:rPr sz="1400" b="0">
                <a:solidFill>
                  <a:srgbClr val="566175"/>
                </a:solidFill>
                <a:latin typeface="Arial"/>
              </a:rPr>
              <a:t>Vilket pris från lektionen visar ditt krav, eller bryter mot det?</a:t>
            </a:r>
          </a:p>
        </p:txBody>
      </p:sp>
      <p:sp>
        <p:nvSpPr>
          <p:cNvPr id="23" name="Freeform 22"/>
          <p:cNvSpPr/>
          <p:nvPr/>
        </p:nvSpPr>
        <p:spPr>
          <a:xfrm>
            <a:off x="7560000" y="3600000"/>
            <a:ext cx="3204000" cy="2376000"/>
          </a:xfrm>
          <a:custGeom>
            <a:avLst/>
            <a:gdLst/>
            <a:ahLst/>
            <a:cxnLst/>
            <a:rect l="l" t="t" r="r" b="b"/>
            <a:pathLst>
              <a:path w="3204000" h="2376000">
                <a:moveTo>
                  <a:pt x="0" y="0"/>
                </a:moveTo>
                <a:lnTo>
                  <a:pt x="2772000" y="0"/>
                </a:lnTo>
                <a:lnTo>
                  <a:pt x="2828387" y="3695"/>
                </a:lnTo>
                <a:lnTo>
                  <a:pt x="2883809" y="14720"/>
                </a:lnTo>
                <a:lnTo>
                  <a:pt x="2937319" y="32884"/>
                </a:lnTo>
                <a:lnTo>
                  <a:pt x="2988000" y="57877"/>
                </a:lnTo>
                <a:lnTo>
                  <a:pt x="3034984" y="89271"/>
                </a:lnTo>
                <a:lnTo>
                  <a:pt x="3077470" y="126529"/>
                </a:lnTo>
                <a:lnTo>
                  <a:pt x="3114728" y="169015"/>
                </a:lnTo>
                <a:lnTo>
                  <a:pt x="3146122" y="216000"/>
                </a:lnTo>
                <a:lnTo>
                  <a:pt x="3171115" y="266680"/>
                </a:lnTo>
                <a:lnTo>
                  <a:pt x="3189279" y="320190"/>
                </a:lnTo>
                <a:lnTo>
                  <a:pt x="3200304" y="375612"/>
                </a:lnTo>
                <a:lnTo>
                  <a:pt x="3204000" y="432000"/>
                </a:lnTo>
                <a:lnTo>
                  <a:pt x="3204000" y="1944000"/>
                </a:lnTo>
                <a:lnTo>
                  <a:pt x="3200304" y="2000387"/>
                </a:lnTo>
                <a:lnTo>
                  <a:pt x="3189279" y="2055809"/>
                </a:lnTo>
                <a:lnTo>
                  <a:pt x="3171115" y="2109319"/>
                </a:lnTo>
                <a:lnTo>
                  <a:pt x="3146122" y="2160000"/>
                </a:lnTo>
                <a:lnTo>
                  <a:pt x="3114728" y="2206984"/>
                </a:lnTo>
                <a:lnTo>
                  <a:pt x="3077470" y="2249470"/>
                </a:lnTo>
                <a:lnTo>
                  <a:pt x="3034984" y="2286728"/>
                </a:lnTo>
                <a:lnTo>
                  <a:pt x="2988000" y="2318122"/>
                </a:lnTo>
                <a:lnTo>
                  <a:pt x="2937319" y="2343115"/>
                </a:lnTo>
                <a:lnTo>
                  <a:pt x="2883809" y="2361279"/>
                </a:lnTo>
                <a:lnTo>
                  <a:pt x="2828387" y="2372304"/>
                </a:lnTo>
                <a:lnTo>
                  <a:pt x="2772000" y="2376000"/>
                </a:lnTo>
                <a:lnTo>
                  <a:pt x="0" y="2376000"/>
                </a:lnTo>
                <a:close/>
              </a:path>
            </a:pathLst>
          </a:custGeom>
          <a:solidFill>
            <a:srgbClr val="EFF2F7"/>
          </a:solidFill>
          <a:ln>
            <a:noFill/>
          </a:ln>
        </p:spPr>
        <p:txBody>
          <a:bodyPr rtlCol="0" anchor="ctr"/>
          <a:lstStyle/>
          <a:p>
            <a:pPr algn="ctr"/>
          </a:p>
        </p:txBody>
      </p:sp>
      <p:sp>
        <p:nvSpPr>
          <p:cNvPr id="24" name="Freeform 23"/>
          <p:cNvSpPr/>
          <p:nvPr/>
        </p:nvSpPr>
        <p:spPr>
          <a:xfrm>
            <a:off x="7560000" y="575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7812000" y="3816000"/>
            <a:ext cx="2736000" cy="360000"/>
          </a:xfrm>
          <a:prstGeom prst="rect">
            <a:avLst/>
          </a:prstGeom>
          <a:noFill/>
        </p:spPr>
        <p:txBody>
          <a:bodyPr wrap="square" lIns="0" rIns="0" tIns="0" bIns="0" anchor="t">
            <a:spAutoFit/>
          </a:bodyPr>
          <a:lstStyle/>
          <a:p>
            <a:pPr algn="l">
              <a:lnSpc>
                <a:spcPct val="110000"/>
              </a:lnSpc>
            </a:pPr>
            <a:r>
              <a:rPr sz="1700" b="1">
                <a:solidFill>
                  <a:srgbClr val="13213A"/>
                </a:solidFill>
                <a:latin typeface="Arial"/>
              </a:rPr>
              <a:t>Det svåra</a:t>
            </a:r>
          </a:p>
        </p:txBody>
      </p:sp>
      <p:sp>
        <p:nvSpPr>
          <p:cNvPr id="26" name="TextBox 25"/>
          <p:cNvSpPr txBox="1"/>
          <p:nvPr/>
        </p:nvSpPr>
        <p:spPr>
          <a:xfrm>
            <a:off x="7812000" y="4248000"/>
            <a:ext cx="2736000" cy="1584000"/>
          </a:xfrm>
          <a:prstGeom prst="rect">
            <a:avLst/>
          </a:prstGeom>
          <a:noFill/>
        </p:spPr>
        <p:txBody>
          <a:bodyPr wrap="square" lIns="0" rIns="0" tIns="0" bIns="0" anchor="t">
            <a:spAutoFit/>
          </a:bodyPr>
          <a:lstStyle/>
          <a:p>
            <a:pPr algn="l">
              <a:lnSpc>
                <a:spcPct val="120000"/>
              </a:lnSpc>
            </a:pPr>
            <a:r>
              <a:rPr sz="1400" b="0">
                <a:solidFill>
                  <a:srgbClr val="566175"/>
                </a:solidFill>
                <a:latin typeface="Arial"/>
              </a:rPr>
              <a:t>Vad är svårt när man delar ut ett fredspris?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