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32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Lektionens fråga: Vems Sverige syns i kulturkanonen?</a:t>
            </a:r>
          </a:p>
          <a:p>
            <a:r>
              <a:t>Eleverna behöver Mitt blad och en penna. Parbladet delas ut i steg 2, gruppbladen i steg 4.</a:t>
            </a:r>
          </a:p>
          <a:p>
            <a:r>
              <a:t>Bilderna visar sex poster ur kanonen. Numret är postens nummer i listan.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Kulturkanonen är en lista med 100 verk och händelser som regeringen lät experter välja 2025.</a:t>
            </a:r>
          </a:p>
          <a:p>
            <a:r>
              <a:t>Låt alla gissa. Visa fördelningen men inte svaret. Svaret kommer i steg 3, med bilden Kanonen i 100 rutor.</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Låt alla välja själva. Visa fördelningen anonymt. Ni tar ställning igen i slutet av lektionen.</a:t>
            </a:r>
          </a:p>
          <a:p>
            <a:r>
              <a:t>Räkna med handuppräckning och skriv siffrorna på tavlan. Ni behöver dem i steg 6.</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Dela ut parbladen, ett per par. Säg: experterna valde 100 verk och händelser. Sju av de tolv korten kom med. Gissa vilka.</a:t>
            </a:r>
          </a:p>
          <a:p>
            <a:r>
              <a:t>Paren gissar i sex minuter. Visa sedan facit och gå igenom korten i Kom inte med, ett i taget.</a:t>
            </a:r>
          </a:p>
          <a:p>
            <a:r>
              <a:t>Fråga: varför kom de inte med? Låt paren svara på fråga 1 innan ni pratar.</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För nya. Asfaltblomman (1980), Vittula (2000) och Minecraft (2009) kom efter 1975. Allt i kanonen skulle vara minst 50 år gammalt.</a:t>
            </a:r>
          </a:p>
          <a:p>
            <a:r>
              <a:t>Inte valda. Waterloo (1974) och Nils Holgersson (1906) var gamla nog, men experterna valde annat. Selma Lagerlöf finns med, men med Gösta Berlings saga.</a:t>
            </a:r>
          </a:p>
          <a:p>
            <a:r>
              <a:t>Ett urval är alltså både regler och val. Båda bestämmer vem som syns.</a:t>
            </a:r>
          </a:p>
          <a:p>
            <a:r>
              <a:t>Paren svarar på fråga 1 på baksidan av parbladet: varför kom de inte med? Två olika skäl.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Visa bilden. Säg: varje ruta är en post i kanonen. Färgen visar vem som har gjort den, och bokstaven visar en minoritet.</a:t>
            </a:r>
          </a:p>
          <a:p>
            <a:r>
              <a:t>Låt eleverna titta själva i två minuter och svara. Fråga sedan: vad syns mest, och vad saknas?</a:t>
            </a:r>
          </a:p>
          <a:p>
            <a:r>
              <a:t>Nu kan ni visa svaret på gissningen i steg 1: räkna de gula rutorna.</a:t>
            </a:r>
          </a:p>
          <a:p>
            <a:r>
              <a:t>Mest syns män (55 poster med bara män) och sådant som hände 1900 till 1975 (49 poster).</a:t>
            </a:r>
          </a:p>
          <a:p>
            <a:r>
              <a:t>Lite syns kvinnor (19 poster) och minoriteter: samer i tre poster, romer och judar i en var. Sverigefinnar och tornedalingar syns inte. Efter 1975 finns ingenting.</a:t>
            </a:r>
          </a:p>
          <a:p>
            <a:r>
              <a:t>26 poster har ingen namngiven person: lagar, beslut och platser som riksdagen eller staten står för.</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Två par blir en grupp om fyra. Dela ut gruppbladen A, B, C, D, A … med framsidan upp.</a:t>
            </a:r>
          </a:p>
          <a:p>
            <a:r>
              <a:t>Säg: läs texten högt i gruppen, ett stycke var. Svara sedan tillsammans. Tolv minuter.</a:t>
            </a:r>
          </a:p>
          <a:p>
            <a:r>
              <a:t>Fråga en grupp med ett verk i kanonen och en med ett verk utanför: vad skiljer?</a:t>
            </a:r>
          </a:p>
          <a:p>
            <a:r>
              <a:t>A: Pippi visar ett barn som klarar sig utan vuxna och som vuxna inte kan bestämma över. Det Sverige som syns är majoritetens barndom, sedd på ett nytt sätt.</a:t>
            </a:r>
          </a:p>
          <a:p>
            <a:r>
              <a:t>B: Katitzi visar en romsk familj som stängs ute från skolan. Med boken i kanonen syns romsk erfarenhet, också det som var orättvist.</a:t>
            </a:r>
          </a:p>
          <a:p>
            <a:r>
              <a:t>C: Asfaltblomman visar hur det är att förlora sitt modersmål. Utan boken syns inte sverigefinnarnas erfarenheter i kanonen.</a:t>
            </a:r>
          </a:p>
          <a:p>
            <a:r>
              <a:t>D: Vittula visar en uppväxt i Tornedalen med meänkieli och finska. Utan boken syns inte tornedalingarna alls i kanonen.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Säg: två röster är för kanonen och två är kritiska. Alla är riktiga, och alla är citerade ordagrant.</a:t>
            </a:r>
          </a:p>
          <a:p>
            <a:r>
              <a:t>Grupperna läser och ringar in i fem minuter.</a:t>
            </a:r>
          </a:p>
          <a:p>
            <a:r>
              <a:t>Källor: SOU 2025:92 En kulturkanon för Sverige, sammanfattningen och avsnitt 5.1, september 2025; Regeringen, pressmeddelande 27 april 2026; Sverigefinländarnas delegation, remissvar 7 januari 2026; Skolverket, yttrande 16 december 2025</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grupp per bokstav läser upp. Har två grupper samma verk: den andra lägger till det som saknas.</a:t>
            </a:r>
          </a:p>
          <a:p>
            <a:r>
              <a:t>I kanonen syns mest män och det som hände före 1975. Vårt verk, Asfaltblomman, visar hur det är att förlora sitt modersmål. Eftersom det saknas syns inte sverigefinnarna i kanonen. Vi håller med Sverigefinländarnas delegation om 50-årsgränsen, men kommittén har en poäng: det är svårt att veta vad som kommer att betyda något om 50 år.</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Visa fördelningen bredvid den från början. Fråga någon som ändrade sig vad som fick hen att göra det.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Läs slutsatserna högt. Koppla varje slutsats till ett steg i lektionen.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Eleverna skriver i fyra minuter. Samla in Mitt blad, eller läs svaren i rapporten efter lektionen.</a:t>
            </a:r>
          </a:p>
          <a:p>
            <a:r>
              <a:t>Ett starkt svar har en siffra från bilden med 100 rutor, ett exempel på någon som inte syns och säger vad det får för följder.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Fyndet-rundan Kulturkanonen: konst, böcker, lagar och platser i kanonen, och vem som inte syns. Starta den från lektionens slut i liveläget, eller från didaktikstudion.se/fyndet.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image" Target="../media/image2.jpg"/><Relationship Id="rId4" Type="http://schemas.openxmlformats.org/officeDocument/2006/relationships/image" Target="../media/image3.jpg"/><Relationship Id="rId5" Type="http://schemas.openxmlformats.org/officeDocument/2006/relationships/image" Target="../media/image4.jpg"/><Relationship Id="rId6" Type="http://schemas.openxmlformats.org/officeDocument/2006/relationships/image" Target="../media/image5.jpg"/><Relationship Id="rId7" Type="http://schemas.openxmlformats.org/officeDocument/2006/relationships/image" Target="../media/image6.jp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9.jpg"/><Relationship Id="rId4" Type="http://schemas.openxmlformats.org/officeDocument/2006/relationships/image" Target="../media/image10.jpg"/><Relationship Id="rId5" Type="http://schemas.openxmlformats.org/officeDocument/2006/relationships/image" Target="../media/image11.jpg"/><Relationship Id="rId6" Type="http://schemas.openxmlformats.org/officeDocument/2006/relationships/image" Target="../media/image12.jpg"/><Relationship Id="rId7" Type="http://schemas.openxmlformats.org/officeDocument/2006/relationships/image" Target="../media/image13.jpg"/><Relationship Id="rId8" Type="http://schemas.openxmlformats.org/officeDocument/2006/relationships/image" Target="../media/image14.jpg"/><Relationship Id="rId9" Type="http://schemas.openxmlformats.org/officeDocument/2006/relationships/image" Target="../media/image15.jpg"/><Relationship Id="rId10" Type="http://schemas.openxmlformats.org/officeDocument/2006/relationships/image" Target="../media/image16.jpg"/><Relationship Id="rId11" Type="http://schemas.openxmlformats.org/officeDocument/2006/relationships/image" Target="../media/image17.jpg"/><Relationship Id="rId12" Type="http://schemas.openxmlformats.org/officeDocument/2006/relationships/image" Target="../media/image18.jpg"/><Relationship Id="rId13" Type="http://schemas.openxmlformats.org/officeDocument/2006/relationships/image" Target="../media/image19.jpg"/><Relationship Id="rId14" Type="http://schemas.openxmlformats.org/officeDocument/2006/relationships/image" Target="../media/image20.jpg"/><Relationship Id="rId1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 Id="rId3" Type="http://schemas.openxmlformats.org/officeDocument/2006/relationships/image" Target="../media/image10.jpg"/><Relationship Id="rId4" Type="http://schemas.openxmlformats.org/officeDocument/2006/relationships/image" Target="../media/image11.jpg"/><Relationship Id="rId5" Type="http://schemas.openxmlformats.org/officeDocument/2006/relationships/image" Target="../media/image12.jpg"/><Relationship Id="rId6" Type="http://schemas.openxmlformats.org/officeDocument/2006/relationships/image" Target="../media/image13.jpg"/><Relationship Id="rId7" Type="http://schemas.openxmlformats.org/officeDocument/2006/relationships/image" Target="../media/image14.jpg"/><Relationship Id="rId8" Type="http://schemas.openxmlformats.org/officeDocument/2006/relationships/image" Target="../media/image15.jpg"/><Relationship Id="rId9" Type="http://schemas.openxmlformats.org/officeDocument/2006/relationships/image" Target="../media/image16.jpg"/><Relationship Id="rId10" Type="http://schemas.openxmlformats.org/officeDocument/2006/relationships/image" Target="../media/image17.jpg"/><Relationship Id="rId11" Type="http://schemas.openxmlformats.org/officeDocument/2006/relationships/image" Target="../media/image18.jpg"/><Relationship Id="rId12" Type="http://schemas.openxmlformats.org/officeDocument/2006/relationships/image" Target="../media/image19.jpg"/><Relationship Id="rId13" Type="http://schemas.openxmlformats.org/officeDocument/2006/relationships/image" Target="../media/image20.jpg"/><Relationship Id="rId1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image" Target="../media/image2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image" Target="../media/image24.jpg"/><Relationship Id="rId4" Type="http://schemas.openxmlformats.org/officeDocument/2006/relationships/image" Target="../media/image25.jpg"/><Relationship Id="rId5" Type="http://schemas.openxmlformats.org/officeDocument/2006/relationships/image" Target="../media/image26.jpg"/><Relationship Id="rId6" Type="http://schemas.openxmlformats.org/officeDocument/2006/relationships/image" Target="../media/image27.jpg"/><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1.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0" y="0"/>
            <a:ext cx="6828192" cy="6858000"/>
          </a:xfrm>
          <a:custGeom>
            <a:avLst/>
            <a:gdLst/>
            <a:ahLst/>
            <a:cxnLst/>
            <a:rect l="l" t="t" r="r" b="b"/>
            <a:pathLst>
              <a:path w="6828192" h="6858000">
                <a:moveTo>
                  <a:pt x="0" y="0"/>
                </a:moveTo>
                <a:lnTo>
                  <a:pt x="5748192" y="0"/>
                </a:lnTo>
                <a:lnTo>
                  <a:pt x="5889160" y="9239"/>
                </a:lnTo>
                <a:lnTo>
                  <a:pt x="6027716" y="36800"/>
                </a:lnTo>
                <a:lnTo>
                  <a:pt x="6161490" y="82210"/>
                </a:lnTo>
                <a:lnTo>
                  <a:pt x="6288192" y="144692"/>
                </a:lnTo>
                <a:lnTo>
                  <a:pt x="6405654" y="223178"/>
                </a:lnTo>
                <a:lnTo>
                  <a:pt x="6511867" y="316324"/>
                </a:lnTo>
                <a:lnTo>
                  <a:pt x="6605013" y="422537"/>
                </a:lnTo>
                <a:lnTo>
                  <a:pt x="6683499" y="540000"/>
                </a:lnTo>
                <a:lnTo>
                  <a:pt x="6745981" y="666701"/>
                </a:lnTo>
                <a:lnTo>
                  <a:pt x="6791391" y="800475"/>
                </a:lnTo>
                <a:lnTo>
                  <a:pt x="6818952" y="939031"/>
                </a:lnTo>
                <a:lnTo>
                  <a:pt x="6828192" y="1080000"/>
                </a:lnTo>
                <a:lnTo>
                  <a:pt x="6828192" y="5778000"/>
                </a:lnTo>
                <a:lnTo>
                  <a:pt x="6818952" y="5918968"/>
                </a:lnTo>
                <a:lnTo>
                  <a:pt x="6791391" y="6057524"/>
                </a:lnTo>
                <a:lnTo>
                  <a:pt x="6745981" y="6191298"/>
                </a:lnTo>
                <a:lnTo>
                  <a:pt x="6683499" y="6318000"/>
                </a:lnTo>
                <a:lnTo>
                  <a:pt x="6605013" y="6435462"/>
                </a:lnTo>
                <a:lnTo>
                  <a:pt x="6511867" y="6541675"/>
                </a:lnTo>
                <a:lnTo>
                  <a:pt x="6405654" y="6634821"/>
                </a:lnTo>
                <a:lnTo>
                  <a:pt x="6288192" y="6713307"/>
                </a:lnTo>
                <a:lnTo>
                  <a:pt x="6161490" y="6775789"/>
                </a:lnTo>
                <a:lnTo>
                  <a:pt x="6027716" y="6821199"/>
                </a:lnTo>
                <a:lnTo>
                  <a:pt x="5889160" y="6848760"/>
                </a:lnTo>
                <a:lnTo>
                  <a:pt x="5748192" y="6858000"/>
                </a:lnTo>
                <a:lnTo>
                  <a:pt x="0" y="6858000"/>
                </a:lnTo>
                <a:close/>
              </a:path>
            </a:pathLst>
          </a:custGeom>
          <a:solidFill>
            <a:srgbClr val="13213A"/>
          </a:solidFill>
          <a:ln>
            <a:noFill/>
          </a:ln>
        </p:spPr>
        <p:txBody>
          <a:bodyPr rtlCol="0" anchor="ctr"/>
          <a:lstStyle/>
          <a:p>
            <a:pPr algn="ctr"/>
          </a:p>
        </p:txBody>
      </p:sp>
      <p:sp>
        <p:nvSpPr>
          <p:cNvPr id="3" name="Freeform 2"/>
          <p:cNvSpPr/>
          <p:nvPr/>
        </p:nvSpPr>
        <p:spPr>
          <a:xfrm>
            <a:off x="0" y="6634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pic>
        <p:nvPicPr>
          <p:cNvPr id="4" name="Picture 3" descr="_fit_4819879727430143208.jpg"/>
          <p:cNvPicPr>
            <a:picLocks noChangeAspect="1"/>
          </p:cNvPicPr>
          <p:nvPr/>
        </p:nvPicPr>
        <p:blipFill>
          <a:blip r:embed="rId2"/>
          <a:stretch>
            <a:fillRect/>
          </a:stretch>
        </p:blipFill>
        <p:spPr>
          <a:xfrm>
            <a:off x="504000" y="576000"/>
            <a:ext cx="1796064" cy="2799000"/>
          </a:xfrm>
          <a:prstGeom prst="rect">
            <a:avLst/>
          </a:prstGeom>
        </p:spPr>
      </p:pic>
      <p:sp>
        <p:nvSpPr>
          <p:cNvPr id="5" name="Freeform 4"/>
          <p:cNvSpPr/>
          <p:nvPr/>
        </p:nvSpPr>
        <p:spPr>
          <a:xfrm>
            <a:off x="1050864" y="3087000"/>
            <a:ext cx="1249200" cy="288000"/>
          </a:xfrm>
          <a:custGeom>
            <a:avLst/>
            <a:gdLst/>
            <a:ahLst/>
            <a:cxnLst/>
            <a:rect l="l" t="t" r="r" b="b"/>
            <a:pathLst>
              <a:path w="1249200" h="288000">
                <a:moveTo>
                  <a:pt x="1249200" y="0"/>
                </a:moveTo>
                <a:lnTo>
                  <a:pt x="12492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6" name="TextBox 5"/>
          <p:cNvSpPr txBox="1"/>
          <p:nvPr/>
        </p:nvSpPr>
        <p:spPr>
          <a:xfrm>
            <a:off x="1050864" y="3137400"/>
            <a:ext cx="1159200" cy="216000"/>
          </a:xfrm>
          <a:prstGeom prst="rect">
            <a:avLst/>
          </a:prstGeom>
          <a:noFill/>
        </p:spPr>
        <p:txBody>
          <a:bodyPr wrap="square" lIns="0" rIns="0" tIns="0" bIns="0" anchor="t">
            <a:spAutoFit/>
          </a:bodyPr>
          <a:lstStyle/>
          <a:p>
            <a:pPr algn="r">
              <a:lnSpc>
                <a:spcPct val="110000"/>
              </a:lnSpc>
            </a:pPr>
            <a:r>
              <a:rPr sz="900" b="1">
                <a:solidFill>
                  <a:srgbClr val="DA9A35"/>
                </a:solidFill>
                <a:latin typeface="Arial"/>
              </a:rPr>
              <a:t>18 </a:t>
            </a:r>
            <a:r>
              <a:rPr sz="900" b="1">
                <a:solidFill>
                  <a:srgbClr val="FFFFFF"/>
                </a:solidFill>
                <a:latin typeface="Arial"/>
              </a:rPr>
              <a:t>Tomtebobarnen</a:t>
            </a:r>
          </a:p>
        </p:txBody>
      </p:sp>
      <p:pic>
        <p:nvPicPr>
          <p:cNvPr id="7" name="Picture 6" descr="_fit_2474456816163426410.jpg"/>
          <p:cNvPicPr>
            <a:picLocks noChangeAspect="1"/>
          </p:cNvPicPr>
          <p:nvPr/>
        </p:nvPicPr>
        <p:blipFill>
          <a:blip r:embed="rId3"/>
          <a:stretch>
            <a:fillRect/>
          </a:stretch>
        </p:blipFill>
        <p:spPr>
          <a:xfrm>
            <a:off x="2408064" y="576000"/>
            <a:ext cx="1796064" cy="2799000"/>
          </a:xfrm>
          <a:prstGeom prst="rect">
            <a:avLst/>
          </a:prstGeom>
        </p:spPr>
      </p:pic>
      <p:sp>
        <p:nvSpPr>
          <p:cNvPr id="8" name="Freeform 7"/>
          <p:cNvSpPr/>
          <p:nvPr/>
        </p:nvSpPr>
        <p:spPr>
          <a:xfrm>
            <a:off x="2497867" y="3087000"/>
            <a:ext cx="1706260" cy="288000"/>
          </a:xfrm>
          <a:custGeom>
            <a:avLst/>
            <a:gdLst/>
            <a:ahLst/>
            <a:cxnLst/>
            <a:rect l="l" t="t" r="r" b="b"/>
            <a:pathLst>
              <a:path w="1706260" h="288000">
                <a:moveTo>
                  <a:pt x="1706260" y="0"/>
                </a:moveTo>
                <a:lnTo>
                  <a:pt x="170626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9" name="TextBox 8"/>
          <p:cNvSpPr txBox="1"/>
          <p:nvPr/>
        </p:nvSpPr>
        <p:spPr>
          <a:xfrm>
            <a:off x="2497867" y="3137400"/>
            <a:ext cx="1616260" cy="216000"/>
          </a:xfrm>
          <a:prstGeom prst="rect">
            <a:avLst/>
          </a:prstGeom>
          <a:noFill/>
        </p:spPr>
        <p:txBody>
          <a:bodyPr wrap="square" lIns="0" rIns="0" tIns="0" bIns="0" anchor="t">
            <a:spAutoFit/>
          </a:bodyPr>
          <a:lstStyle/>
          <a:p>
            <a:pPr algn="r">
              <a:lnSpc>
                <a:spcPct val="110000"/>
              </a:lnSpc>
            </a:pPr>
            <a:r>
              <a:rPr sz="900" b="1">
                <a:solidFill>
                  <a:srgbClr val="DA9A35"/>
                </a:solidFill>
                <a:latin typeface="Arial"/>
              </a:rPr>
              <a:t>17 </a:t>
            </a:r>
            <a:r>
              <a:rPr sz="900" b="1">
                <a:solidFill>
                  <a:srgbClr val="FFFFFF"/>
                </a:solidFill>
                <a:latin typeface="Arial"/>
              </a:rPr>
              <a:t>Målningarna till templet</a:t>
            </a:r>
          </a:p>
        </p:txBody>
      </p:sp>
      <p:pic>
        <p:nvPicPr>
          <p:cNvPr id="10" name="Picture 9" descr="_fit_6772404410500734449.jpg"/>
          <p:cNvPicPr>
            <a:picLocks noChangeAspect="1"/>
          </p:cNvPicPr>
          <p:nvPr/>
        </p:nvPicPr>
        <p:blipFill>
          <a:blip r:embed="rId4"/>
          <a:stretch>
            <a:fillRect/>
          </a:stretch>
        </p:blipFill>
        <p:spPr>
          <a:xfrm>
            <a:off x="4312128" y="576000"/>
            <a:ext cx="1796064" cy="2799000"/>
          </a:xfrm>
          <a:prstGeom prst="rect">
            <a:avLst/>
          </a:prstGeom>
        </p:spPr>
      </p:pic>
      <p:sp>
        <p:nvSpPr>
          <p:cNvPr id="11" name="Freeform 10"/>
          <p:cNvSpPr/>
          <p:nvPr/>
        </p:nvSpPr>
        <p:spPr>
          <a:xfrm>
            <a:off x="4722192" y="3087000"/>
            <a:ext cx="1386000" cy="288000"/>
          </a:xfrm>
          <a:custGeom>
            <a:avLst/>
            <a:gdLst/>
            <a:ahLst/>
            <a:cxnLst/>
            <a:rect l="l" t="t" r="r" b="b"/>
            <a:pathLst>
              <a:path w="1386000" h="288000">
                <a:moveTo>
                  <a:pt x="1386000" y="0"/>
                </a:moveTo>
                <a:lnTo>
                  <a:pt x="13860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12" name="TextBox 11"/>
          <p:cNvSpPr txBox="1"/>
          <p:nvPr/>
        </p:nvSpPr>
        <p:spPr>
          <a:xfrm>
            <a:off x="4722192" y="3137400"/>
            <a:ext cx="1296000" cy="216000"/>
          </a:xfrm>
          <a:prstGeom prst="rect">
            <a:avLst/>
          </a:prstGeom>
          <a:noFill/>
        </p:spPr>
        <p:txBody>
          <a:bodyPr wrap="square" lIns="0" rIns="0" tIns="0" bIns="0" anchor="t">
            <a:spAutoFit/>
          </a:bodyPr>
          <a:lstStyle/>
          <a:p>
            <a:pPr algn="r">
              <a:lnSpc>
                <a:spcPct val="110000"/>
              </a:lnSpc>
            </a:pPr>
            <a:r>
              <a:rPr sz="900" b="1">
                <a:solidFill>
                  <a:srgbClr val="DA9A35"/>
                </a:solidFill>
                <a:latin typeface="Arial"/>
              </a:rPr>
              <a:t>4 </a:t>
            </a:r>
            <a:r>
              <a:rPr sz="900" b="1">
                <a:solidFill>
                  <a:srgbClr val="FFFFFF"/>
                </a:solidFill>
                <a:latin typeface="Arial"/>
              </a:rPr>
              <a:t>Johan Turis bok</a:t>
            </a:r>
          </a:p>
        </p:txBody>
      </p:sp>
      <p:pic>
        <p:nvPicPr>
          <p:cNvPr id="13" name="Picture 12" descr="_fit_729312823379779614.jpg"/>
          <p:cNvPicPr>
            <a:picLocks noChangeAspect="1"/>
          </p:cNvPicPr>
          <p:nvPr/>
        </p:nvPicPr>
        <p:blipFill>
          <a:blip r:embed="rId5"/>
          <a:stretch>
            <a:fillRect/>
          </a:stretch>
        </p:blipFill>
        <p:spPr>
          <a:xfrm>
            <a:off x="504000" y="3483000"/>
            <a:ext cx="1796064" cy="2799000"/>
          </a:xfrm>
          <a:prstGeom prst="rect">
            <a:avLst/>
          </a:prstGeom>
        </p:spPr>
      </p:pic>
      <p:sp>
        <p:nvSpPr>
          <p:cNvPr id="14" name="Freeform 13"/>
          <p:cNvSpPr/>
          <p:nvPr/>
        </p:nvSpPr>
        <p:spPr>
          <a:xfrm>
            <a:off x="640464" y="5994000"/>
            <a:ext cx="1659600" cy="288000"/>
          </a:xfrm>
          <a:custGeom>
            <a:avLst/>
            <a:gdLst/>
            <a:ahLst/>
            <a:cxnLst/>
            <a:rect l="l" t="t" r="r" b="b"/>
            <a:pathLst>
              <a:path w="1659600" h="288000">
                <a:moveTo>
                  <a:pt x="1659600" y="0"/>
                </a:moveTo>
                <a:lnTo>
                  <a:pt x="16596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15" name="TextBox 14"/>
          <p:cNvSpPr txBox="1"/>
          <p:nvPr/>
        </p:nvSpPr>
        <p:spPr>
          <a:xfrm>
            <a:off x="640464" y="6044400"/>
            <a:ext cx="1569600" cy="216000"/>
          </a:xfrm>
          <a:prstGeom prst="rect">
            <a:avLst/>
          </a:prstGeom>
          <a:noFill/>
        </p:spPr>
        <p:txBody>
          <a:bodyPr wrap="square" lIns="0" rIns="0" tIns="0" bIns="0" anchor="t">
            <a:spAutoFit/>
          </a:bodyPr>
          <a:lstStyle/>
          <a:p>
            <a:pPr algn="r">
              <a:lnSpc>
                <a:spcPct val="110000"/>
              </a:lnSpc>
            </a:pPr>
            <a:r>
              <a:rPr sz="900" b="1">
                <a:solidFill>
                  <a:srgbClr val="DA9A35"/>
                </a:solidFill>
                <a:latin typeface="Arial"/>
              </a:rPr>
              <a:t>19 </a:t>
            </a:r>
            <a:r>
              <a:rPr sz="900" b="1">
                <a:solidFill>
                  <a:srgbClr val="FFFFFF"/>
                </a:solidFill>
                <a:latin typeface="Arial"/>
              </a:rPr>
              <a:t>Stockholms stadshus</a:t>
            </a:r>
          </a:p>
        </p:txBody>
      </p:sp>
      <p:pic>
        <p:nvPicPr>
          <p:cNvPr id="16" name="Picture 15" descr="_fit_1743706160425335861.jpg"/>
          <p:cNvPicPr>
            <a:picLocks noChangeAspect="1"/>
          </p:cNvPicPr>
          <p:nvPr/>
        </p:nvPicPr>
        <p:blipFill>
          <a:blip r:embed="rId6"/>
          <a:stretch>
            <a:fillRect/>
          </a:stretch>
        </p:blipFill>
        <p:spPr>
          <a:xfrm>
            <a:off x="2408064" y="3483000"/>
            <a:ext cx="1796064" cy="2799000"/>
          </a:xfrm>
          <a:prstGeom prst="rect">
            <a:avLst/>
          </a:prstGeom>
        </p:spPr>
      </p:pic>
      <p:sp>
        <p:nvSpPr>
          <p:cNvPr id="17" name="Freeform 16"/>
          <p:cNvSpPr/>
          <p:nvPr/>
        </p:nvSpPr>
        <p:spPr>
          <a:xfrm>
            <a:off x="3160128" y="5994000"/>
            <a:ext cx="1044000" cy="288000"/>
          </a:xfrm>
          <a:custGeom>
            <a:avLst/>
            <a:gdLst/>
            <a:ahLst/>
            <a:cxnLst/>
            <a:rect l="l" t="t" r="r" b="b"/>
            <a:pathLst>
              <a:path w="1044000" h="288000">
                <a:moveTo>
                  <a:pt x="1044000" y="0"/>
                </a:moveTo>
                <a:lnTo>
                  <a:pt x="10440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18" name="TextBox 17"/>
          <p:cNvSpPr txBox="1"/>
          <p:nvPr/>
        </p:nvSpPr>
        <p:spPr>
          <a:xfrm>
            <a:off x="3160128" y="6044400"/>
            <a:ext cx="954000" cy="216000"/>
          </a:xfrm>
          <a:prstGeom prst="rect">
            <a:avLst/>
          </a:prstGeom>
          <a:noFill/>
        </p:spPr>
        <p:txBody>
          <a:bodyPr wrap="square" lIns="0" rIns="0" tIns="0" bIns="0" anchor="t">
            <a:spAutoFit/>
          </a:bodyPr>
          <a:lstStyle/>
          <a:p>
            <a:pPr algn="r">
              <a:lnSpc>
                <a:spcPct val="110000"/>
              </a:lnSpc>
            </a:pPr>
            <a:r>
              <a:rPr sz="900" b="1">
                <a:solidFill>
                  <a:srgbClr val="DA9A35"/>
                </a:solidFill>
                <a:latin typeface="Arial"/>
              </a:rPr>
              <a:t>86 </a:t>
            </a:r>
            <a:r>
              <a:rPr sz="900" b="1">
                <a:solidFill>
                  <a:srgbClr val="FFFFFF"/>
                </a:solidFill>
                <a:latin typeface="Arial"/>
              </a:rPr>
              <a:t>Göta kanal</a:t>
            </a:r>
          </a:p>
        </p:txBody>
      </p:sp>
      <p:pic>
        <p:nvPicPr>
          <p:cNvPr id="19" name="Picture 18" descr="_fit_600081379696492606.jpg"/>
          <p:cNvPicPr>
            <a:picLocks noChangeAspect="1"/>
          </p:cNvPicPr>
          <p:nvPr/>
        </p:nvPicPr>
        <p:blipFill>
          <a:blip r:embed="rId7"/>
          <a:stretch>
            <a:fillRect/>
          </a:stretch>
        </p:blipFill>
        <p:spPr>
          <a:xfrm>
            <a:off x="4312128" y="3483000"/>
            <a:ext cx="1796064" cy="2799000"/>
          </a:xfrm>
          <a:prstGeom prst="rect">
            <a:avLst/>
          </a:prstGeom>
        </p:spPr>
      </p:pic>
      <p:sp>
        <p:nvSpPr>
          <p:cNvPr id="20" name="Freeform 19"/>
          <p:cNvSpPr/>
          <p:nvPr/>
        </p:nvSpPr>
        <p:spPr>
          <a:xfrm>
            <a:off x="4653792" y="5994000"/>
            <a:ext cx="1454400" cy="288000"/>
          </a:xfrm>
          <a:custGeom>
            <a:avLst/>
            <a:gdLst/>
            <a:ahLst/>
            <a:cxnLst/>
            <a:rect l="l" t="t" r="r" b="b"/>
            <a:pathLst>
              <a:path w="1454400" h="288000">
                <a:moveTo>
                  <a:pt x="1454400" y="0"/>
                </a:moveTo>
                <a:lnTo>
                  <a:pt x="1454400" y="288000"/>
                </a:lnTo>
                <a:lnTo>
                  <a:pt x="144000" y="288000"/>
                </a:lnTo>
                <a:lnTo>
                  <a:pt x="125204" y="286768"/>
                </a:lnTo>
                <a:lnTo>
                  <a:pt x="106730" y="283093"/>
                </a:lnTo>
                <a:lnTo>
                  <a:pt x="88893" y="277038"/>
                </a:lnTo>
                <a:lnTo>
                  <a:pt x="72000" y="268707"/>
                </a:lnTo>
                <a:lnTo>
                  <a:pt x="56338" y="258242"/>
                </a:lnTo>
                <a:lnTo>
                  <a:pt x="42176" y="245823"/>
                </a:lnTo>
                <a:lnTo>
                  <a:pt x="29757" y="231661"/>
                </a:lnTo>
                <a:lnTo>
                  <a:pt x="19292" y="216000"/>
                </a:lnTo>
                <a:lnTo>
                  <a:pt x="10961" y="199106"/>
                </a:lnTo>
                <a:lnTo>
                  <a:pt x="4906" y="181269"/>
                </a:lnTo>
                <a:lnTo>
                  <a:pt x="1231" y="162795"/>
                </a:lnTo>
                <a:lnTo>
                  <a:pt x="0" y="144000"/>
                </a:lnTo>
                <a:lnTo>
                  <a:pt x="0" y="144000"/>
                </a:lnTo>
                <a:lnTo>
                  <a:pt x="1231" y="125204"/>
                </a:lnTo>
                <a:lnTo>
                  <a:pt x="4906" y="106730"/>
                </a:lnTo>
                <a:lnTo>
                  <a:pt x="10961" y="88893"/>
                </a:lnTo>
                <a:lnTo>
                  <a:pt x="19292" y="72000"/>
                </a:lnTo>
                <a:lnTo>
                  <a:pt x="29757" y="56338"/>
                </a:lnTo>
                <a:lnTo>
                  <a:pt x="42176" y="42176"/>
                </a:lnTo>
                <a:lnTo>
                  <a:pt x="56338" y="29757"/>
                </a:lnTo>
                <a:lnTo>
                  <a:pt x="72000" y="19292"/>
                </a:lnTo>
                <a:lnTo>
                  <a:pt x="88893" y="10961"/>
                </a:lnTo>
                <a:lnTo>
                  <a:pt x="106730" y="4906"/>
                </a:lnTo>
                <a:lnTo>
                  <a:pt x="125204" y="1231"/>
                </a:lnTo>
                <a:lnTo>
                  <a:pt x="144000" y="0"/>
                </a:lnTo>
                <a:close/>
              </a:path>
            </a:pathLst>
          </a:custGeom>
          <a:solidFill>
            <a:srgbClr val="13213A"/>
          </a:solidFill>
          <a:ln>
            <a:noFill/>
          </a:ln>
        </p:spPr>
        <p:txBody>
          <a:bodyPr rtlCol="0" anchor="ctr"/>
          <a:lstStyle/>
          <a:p>
            <a:pPr algn="ctr"/>
          </a:p>
        </p:txBody>
      </p:sp>
      <p:sp>
        <p:nvSpPr>
          <p:cNvPr id="21" name="TextBox 20"/>
          <p:cNvSpPr txBox="1"/>
          <p:nvPr/>
        </p:nvSpPr>
        <p:spPr>
          <a:xfrm>
            <a:off x="4653792" y="6044400"/>
            <a:ext cx="1364400" cy="216000"/>
          </a:xfrm>
          <a:prstGeom prst="rect">
            <a:avLst/>
          </a:prstGeom>
          <a:noFill/>
        </p:spPr>
        <p:txBody>
          <a:bodyPr wrap="square" lIns="0" rIns="0" tIns="0" bIns="0" anchor="t">
            <a:spAutoFit/>
          </a:bodyPr>
          <a:lstStyle/>
          <a:p>
            <a:pPr algn="r">
              <a:lnSpc>
                <a:spcPct val="110000"/>
              </a:lnSpc>
            </a:pPr>
            <a:r>
              <a:rPr sz="900" b="1">
                <a:solidFill>
                  <a:srgbClr val="DA9A35"/>
                </a:solidFill>
                <a:latin typeface="Arial"/>
              </a:rPr>
              <a:t>71 </a:t>
            </a:r>
            <a:r>
              <a:rPr sz="900" b="1">
                <a:solidFill>
                  <a:srgbClr val="FFFFFF"/>
                </a:solidFill>
                <a:latin typeface="Arial"/>
              </a:rPr>
              <a:t>Falu koppargruva</a:t>
            </a:r>
          </a:p>
        </p:txBody>
      </p:sp>
      <p:sp>
        <p:nvSpPr>
          <p:cNvPr id="22" name="TextBox 21"/>
          <p:cNvSpPr txBox="1"/>
          <p:nvPr/>
        </p:nvSpPr>
        <p:spPr>
          <a:xfrm>
            <a:off x="7380000" y="1080000"/>
            <a:ext cx="4320000" cy="288000"/>
          </a:xfrm>
          <a:prstGeom prst="rect">
            <a:avLst/>
          </a:prstGeom>
          <a:noFill/>
        </p:spPr>
        <p:txBody>
          <a:bodyPr wrap="square" lIns="0" rIns="0" tIns="0" bIns="0" anchor="t">
            <a:spAutoFit/>
          </a:bodyPr>
          <a:lstStyle/>
          <a:p>
            <a:pPr algn="l">
              <a:lnSpc>
                <a:spcPct val="110000"/>
              </a:lnSpc>
            </a:pPr>
            <a:r>
              <a:rPr sz="1100" b="1">
                <a:solidFill>
                  <a:srgbClr val="9A6512"/>
                </a:solidFill>
                <a:latin typeface="Arial"/>
              </a:rPr>
              <a:t>Samhällskunskap, historia och svenska · Åk 7 till gymnasiet</a:t>
            </a:r>
          </a:p>
        </p:txBody>
      </p:sp>
      <p:sp>
        <p:nvSpPr>
          <p:cNvPr id="23" name="TextBox 22"/>
          <p:cNvSpPr txBox="1"/>
          <p:nvPr/>
        </p:nvSpPr>
        <p:spPr>
          <a:xfrm>
            <a:off x="7380000" y="1512000"/>
            <a:ext cx="4392000" cy="2160000"/>
          </a:xfrm>
          <a:prstGeom prst="rect">
            <a:avLst/>
          </a:prstGeom>
          <a:noFill/>
        </p:spPr>
        <p:txBody>
          <a:bodyPr wrap="square" lIns="0" rIns="0" tIns="0" bIns="0" anchor="t">
            <a:spAutoFit/>
          </a:bodyPr>
          <a:lstStyle/>
          <a:p>
            <a:pPr algn="l">
              <a:lnSpc>
                <a:spcPct val="110000"/>
              </a:lnSpc>
            </a:pPr>
            <a:r>
              <a:rPr sz="3800" b="1">
                <a:solidFill>
                  <a:srgbClr val="13213A"/>
                </a:solidFill>
                <a:latin typeface="Arial"/>
              </a:rPr>
              <a:t>Vems Sverige syns i kulturkanonen?</a:t>
            </a:r>
          </a:p>
        </p:txBody>
      </p:sp>
      <p:sp>
        <p:nvSpPr>
          <p:cNvPr id="24" name="Freeform 23"/>
          <p:cNvSpPr/>
          <p:nvPr/>
        </p:nvSpPr>
        <p:spPr>
          <a:xfrm>
            <a:off x="7380000" y="4032000"/>
            <a:ext cx="4320000" cy="1440000"/>
          </a:xfrm>
          <a:custGeom>
            <a:avLst/>
            <a:gdLst/>
            <a:ahLst/>
            <a:cxnLst/>
            <a:rect l="l" t="t" r="r" b="b"/>
            <a:pathLst>
              <a:path w="4320000" h="1440000">
                <a:moveTo>
                  <a:pt x="0" y="0"/>
                </a:moveTo>
                <a:lnTo>
                  <a:pt x="3816000" y="0"/>
                </a:lnTo>
                <a:lnTo>
                  <a:pt x="3881785" y="4311"/>
                </a:lnTo>
                <a:lnTo>
                  <a:pt x="3946444" y="17173"/>
                </a:lnTo>
                <a:lnTo>
                  <a:pt x="4008872" y="38364"/>
                </a:lnTo>
                <a:lnTo>
                  <a:pt x="4068000" y="67523"/>
                </a:lnTo>
                <a:lnTo>
                  <a:pt x="4122815" y="104149"/>
                </a:lnTo>
                <a:lnTo>
                  <a:pt x="4172381" y="147618"/>
                </a:lnTo>
                <a:lnTo>
                  <a:pt x="4215850" y="197184"/>
                </a:lnTo>
                <a:lnTo>
                  <a:pt x="4252476" y="252000"/>
                </a:lnTo>
                <a:lnTo>
                  <a:pt x="4281635" y="311127"/>
                </a:lnTo>
                <a:lnTo>
                  <a:pt x="4302826" y="373555"/>
                </a:lnTo>
                <a:lnTo>
                  <a:pt x="4315688" y="438214"/>
                </a:lnTo>
                <a:lnTo>
                  <a:pt x="4320000" y="504000"/>
                </a:lnTo>
                <a:lnTo>
                  <a:pt x="4320000" y="936000"/>
                </a:lnTo>
                <a:lnTo>
                  <a:pt x="4315688" y="1001785"/>
                </a:lnTo>
                <a:lnTo>
                  <a:pt x="4302826" y="1066444"/>
                </a:lnTo>
                <a:lnTo>
                  <a:pt x="4281635" y="1128872"/>
                </a:lnTo>
                <a:lnTo>
                  <a:pt x="4252476" y="1188000"/>
                </a:lnTo>
                <a:lnTo>
                  <a:pt x="4215850" y="1242815"/>
                </a:lnTo>
                <a:lnTo>
                  <a:pt x="4172381" y="1292381"/>
                </a:lnTo>
                <a:lnTo>
                  <a:pt x="4122815" y="1335850"/>
                </a:lnTo>
                <a:lnTo>
                  <a:pt x="4068000" y="1372476"/>
                </a:lnTo>
                <a:lnTo>
                  <a:pt x="4008872" y="1401635"/>
                </a:lnTo>
                <a:lnTo>
                  <a:pt x="3946444" y="1422826"/>
                </a:lnTo>
                <a:lnTo>
                  <a:pt x="3881785" y="1435688"/>
                </a:lnTo>
                <a:lnTo>
                  <a:pt x="3816000" y="1440000"/>
                </a:lnTo>
                <a:lnTo>
                  <a:pt x="0" y="1440000"/>
                </a:lnTo>
                <a:close/>
              </a:path>
            </a:pathLst>
          </a:custGeom>
          <a:solidFill>
            <a:srgbClr val="FBF0DB"/>
          </a:solidFill>
          <a:ln>
            <a:noFill/>
          </a:ln>
        </p:spPr>
        <p:txBody>
          <a:bodyPr rtlCol="0" anchor="ctr"/>
          <a:lstStyle/>
          <a:p>
            <a:pPr algn="ctr"/>
          </a:p>
        </p:txBody>
      </p:sp>
      <p:sp>
        <p:nvSpPr>
          <p:cNvPr id="25" name="Freeform 24"/>
          <p:cNvSpPr/>
          <p:nvPr/>
        </p:nvSpPr>
        <p:spPr>
          <a:xfrm>
            <a:off x="7380000" y="52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6" name="TextBox 25"/>
          <p:cNvSpPr txBox="1"/>
          <p:nvPr/>
        </p:nvSpPr>
        <p:spPr>
          <a:xfrm>
            <a:off x="7668000" y="4248000"/>
            <a:ext cx="3780000" cy="216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Ert uppdrag</a:t>
            </a:r>
          </a:p>
        </p:txBody>
      </p:sp>
      <p:sp>
        <p:nvSpPr>
          <p:cNvPr id="27" name="TextBox 26"/>
          <p:cNvSpPr txBox="1"/>
          <p:nvPr/>
        </p:nvSpPr>
        <p:spPr>
          <a:xfrm>
            <a:off x="7668000" y="4536000"/>
            <a:ext cx="3780000" cy="864000"/>
          </a:xfrm>
          <a:prstGeom prst="rect">
            <a:avLst/>
          </a:prstGeom>
          <a:noFill/>
        </p:spPr>
        <p:txBody>
          <a:bodyPr wrap="square" lIns="0" rIns="0" tIns="0" bIns="0" anchor="t">
            <a:spAutoFit/>
          </a:bodyPr>
          <a:lstStyle/>
          <a:p>
            <a:pPr algn="l">
              <a:lnSpc>
                <a:spcPct val="110000"/>
              </a:lnSpc>
            </a:pPr>
            <a:r>
              <a:rPr sz="1500" b="1">
                <a:solidFill>
                  <a:srgbClr val="13213A"/>
                </a:solidFill>
                <a:latin typeface="Arial"/>
              </a:rPr>
              <a:t>Kulturkanonen är en lista med 100 verk och händelser. Ta reda på vem som syns i 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6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21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4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1</a:t>
            </a:r>
          </a:p>
        </p:txBody>
      </p:sp>
      <p:sp>
        <p:nvSpPr>
          <p:cNvPr id="5" name="TextBox 4"/>
          <p:cNvSpPr txBox="1"/>
          <p:nvPr/>
        </p:nvSpPr>
        <p:spPr>
          <a:xfrm>
            <a:off x="11635200" y="81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Gissa</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Vems Sverige syns i kulturkanonen?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1a · Enskilt · Mitt blad</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Gissa</a:t>
            </a:r>
          </a:p>
        </p:txBody>
      </p:sp>
      <p:pic>
        <p:nvPicPr>
          <p:cNvPr id="9" name="Picture 8" descr="enskilt.png"/>
          <p:cNvPicPr>
            <a:picLocks noChangeAspect="1"/>
          </p:cNvPicPr>
          <p:nvPr/>
        </p:nvPicPr>
        <p:blipFill>
          <a:blip r:embed="rId2"/>
          <a:stretch>
            <a:fillRect/>
          </a:stretch>
        </p:blipFill>
        <p:spPr>
          <a:xfrm>
            <a:off x="10393200" y="504000"/>
            <a:ext cx="864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Enskilt · 1 min</a:t>
            </a:r>
          </a:p>
        </p:txBody>
      </p:sp>
      <p:sp>
        <p:nvSpPr>
          <p:cNvPr id="11" name="Freeform 10"/>
          <p:cNvSpPr/>
          <p:nvPr/>
        </p:nvSpPr>
        <p:spPr>
          <a:xfrm>
            <a:off x="720000" y="2016000"/>
            <a:ext cx="10080000" cy="2016000"/>
          </a:xfrm>
          <a:custGeom>
            <a:avLst/>
            <a:gdLst/>
            <a:ahLst/>
            <a:cxnLst/>
            <a:rect l="l" t="t" r="r" b="b"/>
            <a:pathLst>
              <a:path w="10080000" h="2016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440000"/>
                </a:lnTo>
                <a:lnTo>
                  <a:pt x="10075072" y="1515183"/>
                </a:lnTo>
                <a:lnTo>
                  <a:pt x="10060373" y="1589079"/>
                </a:lnTo>
                <a:lnTo>
                  <a:pt x="10036154" y="1660425"/>
                </a:lnTo>
                <a:lnTo>
                  <a:pt x="10002830" y="1728000"/>
                </a:lnTo>
                <a:lnTo>
                  <a:pt x="9960971" y="1790646"/>
                </a:lnTo>
                <a:lnTo>
                  <a:pt x="9911293" y="1847293"/>
                </a:lnTo>
                <a:lnTo>
                  <a:pt x="9854646" y="1896971"/>
                </a:lnTo>
                <a:lnTo>
                  <a:pt x="9792000" y="1938830"/>
                </a:lnTo>
                <a:lnTo>
                  <a:pt x="9724425" y="1972154"/>
                </a:lnTo>
                <a:lnTo>
                  <a:pt x="9653079" y="1996373"/>
                </a:lnTo>
                <a:lnTo>
                  <a:pt x="9579183" y="2011072"/>
                </a:lnTo>
                <a:lnTo>
                  <a:pt x="9504000" y="2016000"/>
                </a:lnTo>
                <a:lnTo>
                  <a:pt x="0" y="2016000"/>
                </a:lnTo>
                <a:close/>
              </a:path>
            </a:pathLst>
          </a:custGeom>
          <a:solidFill>
            <a:srgbClr val="13213A"/>
          </a:solidFill>
          <a:ln>
            <a:noFill/>
          </a:ln>
        </p:spPr>
        <p:txBody>
          <a:bodyPr rtlCol="0" anchor="ctr"/>
          <a:lstStyle/>
          <a:p>
            <a:pPr algn="ctr"/>
          </a:p>
        </p:txBody>
      </p:sp>
      <p:sp>
        <p:nvSpPr>
          <p:cNvPr id="12" name="Freeform 11"/>
          <p:cNvSpPr/>
          <p:nvPr/>
        </p:nvSpPr>
        <p:spPr>
          <a:xfrm>
            <a:off x="720000" y="380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232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Kulturkanonen har 100 poster</a:t>
            </a:r>
          </a:p>
        </p:txBody>
      </p:sp>
      <p:sp>
        <p:nvSpPr>
          <p:cNvPr id="14" name="TextBox 13"/>
          <p:cNvSpPr txBox="1"/>
          <p:nvPr/>
        </p:nvSpPr>
        <p:spPr>
          <a:xfrm>
            <a:off x="1080000" y="2484000"/>
            <a:ext cx="9180000" cy="720000"/>
          </a:xfrm>
          <a:prstGeom prst="rect">
            <a:avLst/>
          </a:prstGeom>
          <a:noFill/>
        </p:spPr>
        <p:txBody>
          <a:bodyPr wrap="square" lIns="0" rIns="0" tIns="0" bIns="0" anchor="t">
            <a:spAutoFit/>
          </a:bodyPr>
          <a:lstStyle/>
          <a:p>
            <a:pPr algn="l">
              <a:lnSpc>
                <a:spcPct val="110000"/>
              </a:lnSpc>
            </a:pPr>
            <a:r>
              <a:rPr sz="2300" b="1">
                <a:solidFill>
                  <a:srgbClr val="FFFFFF"/>
                </a:solidFill>
                <a:latin typeface="Arial"/>
              </a:rPr>
              <a:t>Hur många av de 100 posterna i kanonen har en kvinna som upphov?</a:t>
            </a:r>
          </a:p>
        </p:txBody>
      </p:sp>
      <p:sp>
        <p:nvSpPr>
          <p:cNvPr id="15" name="TextBox 14"/>
          <p:cNvSpPr txBox="1"/>
          <p:nvPr/>
        </p:nvSpPr>
        <p:spPr>
          <a:xfrm>
            <a:off x="1080000" y="3564000"/>
            <a:ext cx="9180000" cy="360000"/>
          </a:xfrm>
          <a:prstGeom prst="rect">
            <a:avLst/>
          </a:prstGeom>
          <a:noFill/>
        </p:spPr>
        <p:txBody>
          <a:bodyPr wrap="square" lIns="0" rIns="0" tIns="0" bIns="0" anchor="t">
            <a:spAutoFit/>
          </a:bodyPr>
          <a:lstStyle/>
          <a:p>
            <a:pPr algn="l">
              <a:lnSpc>
                <a:spcPct val="110000"/>
              </a:lnSpc>
            </a:pPr>
            <a:r>
              <a:rPr sz="1500" b="0">
                <a:solidFill>
                  <a:srgbClr val="DCE3EE"/>
                </a:solidFill>
                <a:latin typeface="Arial"/>
              </a:rPr>
              <a:t>Ringa in. Det gör inget om du gissar fel.</a:t>
            </a:r>
          </a:p>
        </p:txBody>
      </p:sp>
      <p:sp>
        <p:nvSpPr>
          <p:cNvPr id="16" name="Freeform 15"/>
          <p:cNvSpPr/>
          <p:nvPr/>
        </p:nvSpPr>
        <p:spPr>
          <a:xfrm>
            <a:off x="720000" y="4320000"/>
            <a:ext cx="1451520" cy="360000"/>
          </a:xfrm>
          <a:custGeom>
            <a:avLst/>
            <a:gdLst/>
            <a:ahLst/>
            <a:cxnLst/>
            <a:rect l="l" t="t" r="r" b="b"/>
            <a:pathLst>
              <a:path w="1451520" h="360000">
                <a:moveTo>
                  <a:pt x="0" y="0"/>
                </a:moveTo>
                <a:lnTo>
                  <a:pt x="1271520" y="0"/>
                </a:lnTo>
                <a:lnTo>
                  <a:pt x="1295014" y="1539"/>
                </a:lnTo>
                <a:lnTo>
                  <a:pt x="1318107" y="6133"/>
                </a:lnTo>
                <a:lnTo>
                  <a:pt x="1340403" y="13701"/>
                </a:lnTo>
                <a:lnTo>
                  <a:pt x="1361520" y="24115"/>
                </a:lnTo>
                <a:lnTo>
                  <a:pt x="1381097" y="37196"/>
                </a:lnTo>
                <a:lnTo>
                  <a:pt x="1398799" y="52720"/>
                </a:lnTo>
                <a:lnTo>
                  <a:pt x="1414323" y="70422"/>
                </a:lnTo>
                <a:lnTo>
                  <a:pt x="1427404" y="90000"/>
                </a:lnTo>
                <a:lnTo>
                  <a:pt x="1437818" y="111116"/>
                </a:lnTo>
                <a:lnTo>
                  <a:pt x="1445386" y="133412"/>
                </a:lnTo>
                <a:lnTo>
                  <a:pt x="1449980" y="156505"/>
                </a:lnTo>
                <a:lnTo>
                  <a:pt x="1451520" y="180000"/>
                </a:lnTo>
                <a:lnTo>
                  <a:pt x="1451520" y="180000"/>
                </a:lnTo>
                <a:lnTo>
                  <a:pt x="1449980" y="203494"/>
                </a:lnTo>
                <a:lnTo>
                  <a:pt x="1445386" y="226587"/>
                </a:lnTo>
                <a:lnTo>
                  <a:pt x="1437818" y="248883"/>
                </a:lnTo>
                <a:lnTo>
                  <a:pt x="1427404" y="270000"/>
                </a:lnTo>
                <a:lnTo>
                  <a:pt x="1414323" y="289577"/>
                </a:lnTo>
                <a:lnTo>
                  <a:pt x="1398799" y="307279"/>
                </a:lnTo>
                <a:lnTo>
                  <a:pt x="1381097" y="322803"/>
                </a:lnTo>
                <a:lnTo>
                  <a:pt x="1361520" y="335884"/>
                </a:lnTo>
                <a:lnTo>
                  <a:pt x="1340403" y="346298"/>
                </a:lnTo>
                <a:lnTo>
                  <a:pt x="1318107" y="353866"/>
                </a:lnTo>
                <a:lnTo>
                  <a:pt x="1295014" y="358460"/>
                </a:lnTo>
                <a:lnTo>
                  <a:pt x="1271520" y="360000"/>
                </a:lnTo>
                <a:lnTo>
                  <a:pt x="0" y="360000"/>
                </a:lnTo>
                <a:close/>
              </a:path>
            </a:pathLst>
          </a:custGeom>
          <a:solidFill>
            <a:srgbClr val="FFFFFF"/>
          </a:solidFill>
          <a:ln w="12700">
            <a:solidFill>
              <a:srgbClr val="C7CFDB"/>
            </a:solidFill>
          </a:ln>
        </p:spPr>
        <p:txBody>
          <a:bodyPr rtlCol="0" anchor="ctr"/>
          <a:lstStyle/>
          <a:p>
            <a:pPr algn="ctr"/>
          </a:p>
        </p:txBody>
      </p:sp>
      <p:sp>
        <p:nvSpPr>
          <p:cNvPr id="17" name="TextBox 16"/>
          <p:cNvSpPr txBox="1"/>
          <p:nvPr/>
        </p:nvSpPr>
        <p:spPr>
          <a:xfrm>
            <a:off x="720000" y="4392000"/>
            <a:ext cx="1451520" cy="252000"/>
          </a:xfrm>
          <a:prstGeom prst="rect">
            <a:avLst/>
          </a:prstGeom>
          <a:noFill/>
        </p:spPr>
        <p:txBody>
          <a:bodyPr wrap="square" lIns="0" rIns="0" tIns="0" bIns="0" anchor="t">
            <a:spAutoFit/>
          </a:bodyPr>
          <a:lstStyle/>
          <a:p>
            <a:pPr algn="ctr">
              <a:lnSpc>
                <a:spcPct val="110000"/>
              </a:lnSpc>
            </a:pPr>
            <a:r>
              <a:rPr sz="1800" b="1">
                <a:solidFill>
                  <a:srgbClr val="13213A"/>
                </a:solidFill>
                <a:latin typeface="Arial"/>
              </a:rPr>
              <a:t>Färre än 10</a:t>
            </a:r>
          </a:p>
        </p:txBody>
      </p:sp>
      <p:sp>
        <p:nvSpPr>
          <p:cNvPr id="18" name="Freeform 17"/>
          <p:cNvSpPr/>
          <p:nvPr/>
        </p:nvSpPr>
        <p:spPr>
          <a:xfrm>
            <a:off x="2315520" y="4320000"/>
            <a:ext cx="1339200" cy="360000"/>
          </a:xfrm>
          <a:custGeom>
            <a:avLst/>
            <a:gdLst/>
            <a:ahLst/>
            <a:cxnLst/>
            <a:rect l="l" t="t" r="r" b="b"/>
            <a:pathLst>
              <a:path w="1339200" h="360000">
                <a:moveTo>
                  <a:pt x="0" y="0"/>
                </a:moveTo>
                <a:lnTo>
                  <a:pt x="1159200" y="0"/>
                </a:lnTo>
                <a:lnTo>
                  <a:pt x="1182694" y="1539"/>
                </a:lnTo>
                <a:lnTo>
                  <a:pt x="1205787" y="6133"/>
                </a:lnTo>
                <a:lnTo>
                  <a:pt x="1228083" y="13701"/>
                </a:lnTo>
                <a:lnTo>
                  <a:pt x="1249200" y="24115"/>
                </a:lnTo>
                <a:lnTo>
                  <a:pt x="1268777" y="37196"/>
                </a:lnTo>
                <a:lnTo>
                  <a:pt x="1286479" y="52720"/>
                </a:lnTo>
                <a:lnTo>
                  <a:pt x="1302003" y="70422"/>
                </a:lnTo>
                <a:lnTo>
                  <a:pt x="1315084" y="90000"/>
                </a:lnTo>
                <a:lnTo>
                  <a:pt x="1325498" y="111116"/>
                </a:lnTo>
                <a:lnTo>
                  <a:pt x="1333066" y="133412"/>
                </a:lnTo>
                <a:lnTo>
                  <a:pt x="1337660" y="156505"/>
                </a:lnTo>
                <a:lnTo>
                  <a:pt x="1339200" y="180000"/>
                </a:lnTo>
                <a:lnTo>
                  <a:pt x="1339200" y="180000"/>
                </a:lnTo>
                <a:lnTo>
                  <a:pt x="1337660" y="203494"/>
                </a:lnTo>
                <a:lnTo>
                  <a:pt x="1333066" y="226587"/>
                </a:lnTo>
                <a:lnTo>
                  <a:pt x="1325498" y="248883"/>
                </a:lnTo>
                <a:lnTo>
                  <a:pt x="1315084" y="270000"/>
                </a:lnTo>
                <a:lnTo>
                  <a:pt x="1302003" y="289577"/>
                </a:lnTo>
                <a:lnTo>
                  <a:pt x="1286479" y="307279"/>
                </a:lnTo>
                <a:lnTo>
                  <a:pt x="1268777" y="322803"/>
                </a:lnTo>
                <a:lnTo>
                  <a:pt x="1249200" y="335884"/>
                </a:lnTo>
                <a:lnTo>
                  <a:pt x="1228083" y="346298"/>
                </a:lnTo>
                <a:lnTo>
                  <a:pt x="1205787" y="353866"/>
                </a:lnTo>
                <a:lnTo>
                  <a:pt x="1182694" y="358460"/>
                </a:lnTo>
                <a:lnTo>
                  <a:pt x="1159200" y="360000"/>
                </a:lnTo>
                <a:lnTo>
                  <a:pt x="0" y="360000"/>
                </a:lnTo>
                <a:close/>
              </a:path>
            </a:pathLst>
          </a:custGeom>
          <a:solidFill>
            <a:srgbClr val="FFFFFF"/>
          </a:solidFill>
          <a:ln w="12700">
            <a:solidFill>
              <a:srgbClr val="C7CFDB"/>
            </a:solidFill>
          </a:ln>
        </p:spPr>
        <p:txBody>
          <a:bodyPr rtlCol="0" anchor="ctr"/>
          <a:lstStyle/>
          <a:p>
            <a:pPr algn="ctr"/>
          </a:p>
        </p:txBody>
      </p:sp>
      <p:sp>
        <p:nvSpPr>
          <p:cNvPr id="19" name="TextBox 18"/>
          <p:cNvSpPr txBox="1"/>
          <p:nvPr/>
        </p:nvSpPr>
        <p:spPr>
          <a:xfrm>
            <a:off x="2315520" y="4392000"/>
            <a:ext cx="1339200" cy="252000"/>
          </a:xfrm>
          <a:prstGeom prst="rect">
            <a:avLst/>
          </a:prstGeom>
          <a:noFill/>
        </p:spPr>
        <p:txBody>
          <a:bodyPr wrap="square" lIns="0" rIns="0" tIns="0" bIns="0" anchor="t">
            <a:spAutoFit/>
          </a:bodyPr>
          <a:lstStyle/>
          <a:p>
            <a:pPr algn="ctr">
              <a:lnSpc>
                <a:spcPct val="110000"/>
              </a:lnSpc>
            </a:pPr>
            <a:r>
              <a:rPr sz="1800" b="1">
                <a:solidFill>
                  <a:srgbClr val="13213A"/>
                </a:solidFill>
                <a:latin typeface="Arial"/>
              </a:rPr>
              <a:t>10 till 25</a:t>
            </a:r>
          </a:p>
        </p:txBody>
      </p:sp>
      <p:sp>
        <p:nvSpPr>
          <p:cNvPr id="20" name="Freeform 19"/>
          <p:cNvSpPr/>
          <p:nvPr/>
        </p:nvSpPr>
        <p:spPr>
          <a:xfrm>
            <a:off x="3798720" y="4320000"/>
            <a:ext cx="1339200" cy="360000"/>
          </a:xfrm>
          <a:custGeom>
            <a:avLst/>
            <a:gdLst/>
            <a:ahLst/>
            <a:cxnLst/>
            <a:rect l="l" t="t" r="r" b="b"/>
            <a:pathLst>
              <a:path w="1339200" h="360000">
                <a:moveTo>
                  <a:pt x="0" y="0"/>
                </a:moveTo>
                <a:lnTo>
                  <a:pt x="1159200" y="0"/>
                </a:lnTo>
                <a:lnTo>
                  <a:pt x="1182694" y="1539"/>
                </a:lnTo>
                <a:lnTo>
                  <a:pt x="1205787" y="6133"/>
                </a:lnTo>
                <a:lnTo>
                  <a:pt x="1228083" y="13701"/>
                </a:lnTo>
                <a:lnTo>
                  <a:pt x="1249200" y="24115"/>
                </a:lnTo>
                <a:lnTo>
                  <a:pt x="1268777" y="37196"/>
                </a:lnTo>
                <a:lnTo>
                  <a:pt x="1286479" y="52720"/>
                </a:lnTo>
                <a:lnTo>
                  <a:pt x="1302003" y="70422"/>
                </a:lnTo>
                <a:lnTo>
                  <a:pt x="1315084" y="90000"/>
                </a:lnTo>
                <a:lnTo>
                  <a:pt x="1325498" y="111116"/>
                </a:lnTo>
                <a:lnTo>
                  <a:pt x="1333066" y="133412"/>
                </a:lnTo>
                <a:lnTo>
                  <a:pt x="1337660" y="156505"/>
                </a:lnTo>
                <a:lnTo>
                  <a:pt x="1339200" y="180000"/>
                </a:lnTo>
                <a:lnTo>
                  <a:pt x="1339200" y="180000"/>
                </a:lnTo>
                <a:lnTo>
                  <a:pt x="1337660" y="203494"/>
                </a:lnTo>
                <a:lnTo>
                  <a:pt x="1333066" y="226587"/>
                </a:lnTo>
                <a:lnTo>
                  <a:pt x="1325498" y="248883"/>
                </a:lnTo>
                <a:lnTo>
                  <a:pt x="1315084" y="270000"/>
                </a:lnTo>
                <a:lnTo>
                  <a:pt x="1302003" y="289577"/>
                </a:lnTo>
                <a:lnTo>
                  <a:pt x="1286479" y="307279"/>
                </a:lnTo>
                <a:lnTo>
                  <a:pt x="1268777" y="322803"/>
                </a:lnTo>
                <a:lnTo>
                  <a:pt x="1249200" y="335884"/>
                </a:lnTo>
                <a:lnTo>
                  <a:pt x="1228083" y="346298"/>
                </a:lnTo>
                <a:lnTo>
                  <a:pt x="1205787" y="353866"/>
                </a:lnTo>
                <a:lnTo>
                  <a:pt x="1182694" y="358460"/>
                </a:lnTo>
                <a:lnTo>
                  <a:pt x="1159200" y="360000"/>
                </a:lnTo>
                <a:lnTo>
                  <a:pt x="0" y="360000"/>
                </a:lnTo>
                <a:close/>
              </a:path>
            </a:pathLst>
          </a:custGeom>
          <a:solidFill>
            <a:srgbClr val="FFFFFF"/>
          </a:solidFill>
          <a:ln w="12700">
            <a:solidFill>
              <a:srgbClr val="C7CFDB"/>
            </a:solidFill>
          </a:ln>
        </p:spPr>
        <p:txBody>
          <a:bodyPr rtlCol="0" anchor="ctr"/>
          <a:lstStyle/>
          <a:p>
            <a:pPr algn="ctr"/>
          </a:p>
        </p:txBody>
      </p:sp>
      <p:sp>
        <p:nvSpPr>
          <p:cNvPr id="21" name="TextBox 20"/>
          <p:cNvSpPr txBox="1"/>
          <p:nvPr/>
        </p:nvSpPr>
        <p:spPr>
          <a:xfrm>
            <a:off x="3798720" y="4392000"/>
            <a:ext cx="1339200" cy="252000"/>
          </a:xfrm>
          <a:prstGeom prst="rect">
            <a:avLst/>
          </a:prstGeom>
          <a:noFill/>
        </p:spPr>
        <p:txBody>
          <a:bodyPr wrap="square" lIns="0" rIns="0" tIns="0" bIns="0" anchor="t">
            <a:spAutoFit/>
          </a:bodyPr>
          <a:lstStyle/>
          <a:p>
            <a:pPr algn="ctr">
              <a:lnSpc>
                <a:spcPct val="110000"/>
              </a:lnSpc>
            </a:pPr>
            <a:r>
              <a:rPr sz="1800" b="1">
                <a:solidFill>
                  <a:srgbClr val="13213A"/>
                </a:solidFill>
                <a:latin typeface="Arial"/>
              </a:rPr>
              <a:t>26 till 50</a:t>
            </a:r>
          </a:p>
        </p:txBody>
      </p:sp>
      <p:sp>
        <p:nvSpPr>
          <p:cNvPr id="22" name="Freeform 21"/>
          <p:cNvSpPr/>
          <p:nvPr/>
        </p:nvSpPr>
        <p:spPr>
          <a:xfrm>
            <a:off x="5281920" y="4320000"/>
            <a:ext cx="1339200" cy="360000"/>
          </a:xfrm>
          <a:custGeom>
            <a:avLst/>
            <a:gdLst/>
            <a:ahLst/>
            <a:cxnLst/>
            <a:rect l="l" t="t" r="r" b="b"/>
            <a:pathLst>
              <a:path w="1339200" h="360000">
                <a:moveTo>
                  <a:pt x="0" y="0"/>
                </a:moveTo>
                <a:lnTo>
                  <a:pt x="1159200" y="0"/>
                </a:lnTo>
                <a:lnTo>
                  <a:pt x="1182694" y="1539"/>
                </a:lnTo>
                <a:lnTo>
                  <a:pt x="1205787" y="6133"/>
                </a:lnTo>
                <a:lnTo>
                  <a:pt x="1228083" y="13701"/>
                </a:lnTo>
                <a:lnTo>
                  <a:pt x="1249200" y="24115"/>
                </a:lnTo>
                <a:lnTo>
                  <a:pt x="1268777" y="37196"/>
                </a:lnTo>
                <a:lnTo>
                  <a:pt x="1286479" y="52720"/>
                </a:lnTo>
                <a:lnTo>
                  <a:pt x="1302003" y="70422"/>
                </a:lnTo>
                <a:lnTo>
                  <a:pt x="1315084" y="90000"/>
                </a:lnTo>
                <a:lnTo>
                  <a:pt x="1325498" y="111116"/>
                </a:lnTo>
                <a:lnTo>
                  <a:pt x="1333066" y="133412"/>
                </a:lnTo>
                <a:lnTo>
                  <a:pt x="1337660" y="156505"/>
                </a:lnTo>
                <a:lnTo>
                  <a:pt x="1339200" y="180000"/>
                </a:lnTo>
                <a:lnTo>
                  <a:pt x="1339200" y="180000"/>
                </a:lnTo>
                <a:lnTo>
                  <a:pt x="1337660" y="203494"/>
                </a:lnTo>
                <a:lnTo>
                  <a:pt x="1333066" y="226587"/>
                </a:lnTo>
                <a:lnTo>
                  <a:pt x="1325498" y="248883"/>
                </a:lnTo>
                <a:lnTo>
                  <a:pt x="1315084" y="270000"/>
                </a:lnTo>
                <a:lnTo>
                  <a:pt x="1302003" y="289577"/>
                </a:lnTo>
                <a:lnTo>
                  <a:pt x="1286479" y="307279"/>
                </a:lnTo>
                <a:lnTo>
                  <a:pt x="1268777" y="322803"/>
                </a:lnTo>
                <a:lnTo>
                  <a:pt x="1249200" y="335884"/>
                </a:lnTo>
                <a:lnTo>
                  <a:pt x="1228083" y="346298"/>
                </a:lnTo>
                <a:lnTo>
                  <a:pt x="1205787" y="353866"/>
                </a:lnTo>
                <a:lnTo>
                  <a:pt x="1182694" y="358460"/>
                </a:lnTo>
                <a:lnTo>
                  <a:pt x="1159200" y="360000"/>
                </a:lnTo>
                <a:lnTo>
                  <a:pt x="0" y="360000"/>
                </a:lnTo>
                <a:close/>
              </a:path>
            </a:pathLst>
          </a:custGeom>
          <a:solidFill>
            <a:srgbClr val="FFFFFF"/>
          </a:solidFill>
          <a:ln w="12700">
            <a:solidFill>
              <a:srgbClr val="C7CFDB"/>
            </a:solidFill>
          </a:ln>
        </p:spPr>
        <p:txBody>
          <a:bodyPr rtlCol="0" anchor="ctr"/>
          <a:lstStyle/>
          <a:p>
            <a:pPr algn="ctr"/>
          </a:p>
        </p:txBody>
      </p:sp>
      <p:sp>
        <p:nvSpPr>
          <p:cNvPr id="23" name="TextBox 22"/>
          <p:cNvSpPr txBox="1"/>
          <p:nvPr/>
        </p:nvSpPr>
        <p:spPr>
          <a:xfrm>
            <a:off x="5281920" y="4392000"/>
            <a:ext cx="1339200" cy="252000"/>
          </a:xfrm>
          <a:prstGeom prst="rect">
            <a:avLst/>
          </a:prstGeom>
          <a:noFill/>
        </p:spPr>
        <p:txBody>
          <a:bodyPr wrap="square" lIns="0" rIns="0" tIns="0" bIns="0" anchor="t">
            <a:spAutoFit/>
          </a:bodyPr>
          <a:lstStyle/>
          <a:p>
            <a:pPr algn="ctr">
              <a:lnSpc>
                <a:spcPct val="110000"/>
              </a:lnSpc>
            </a:pPr>
            <a:r>
              <a:rPr sz="1800" b="1">
                <a:solidFill>
                  <a:srgbClr val="13213A"/>
                </a:solidFill>
                <a:latin typeface="Arial"/>
              </a:rPr>
              <a:t>Fler än 50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6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121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4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1</a:t>
            </a:r>
          </a:p>
        </p:txBody>
      </p:sp>
      <p:sp>
        <p:nvSpPr>
          <p:cNvPr id="5" name="TextBox 4"/>
          <p:cNvSpPr txBox="1"/>
          <p:nvPr/>
        </p:nvSpPr>
        <p:spPr>
          <a:xfrm>
            <a:off x="11635200" y="81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Gissa</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Vems Sverige syns i kulturkanonen?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1b · Enskilt · Mitt blad</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Ta ställning</a:t>
            </a:r>
          </a:p>
        </p:txBody>
      </p:sp>
      <p:pic>
        <p:nvPicPr>
          <p:cNvPr id="9" name="Picture 8" descr="enskilt.png"/>
          <p:cNvPicPr>
            <a:picLocks noChangeAspect="1"/>
          </p:cNvPicPr>
          <p:nvPr/>
        </p:nvPicPr>
        <p:blipFill>
          <a:blip r:embed="rId2"/>
          <a:stretch>
            <a:fillRect/>
          </a:stretch>
        </p:blipFill>
        <p:spPr>
          <a:xfrm>
            <a:off x="10393200" y="504000"/>
            <a:ext cx="864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Enskilt · 4 min</a:t>
            </a:r>
          </a:p>
        </p:txBody>
      </p:sp>
      <p:sp>
        <p:nvSpPr>
          <p:cNvPr id="11" name="Freeform 10"/>
          <p:cNvSpPr/>
          <p:nvPr/>
        </p:nvSpPr>
        <p:spPr>
          <a:xfrm>
            <a:off x="720000" y="2016000"/>
            <a:ext cx="10080000" cy="2016000"/>
          </a:xfrm>
          <a:custGeom>
            <a:avLst/>
            <a:gdLst/>
            <a:ahLst/>
            <a:cxnLst/>
            <a:rect l="l" t="t" r="r" b="b"/>
            <a:pathLst>
              <a:path w="10080000" h="2016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440000"/>
                </a:lnTo>
                <a:lnTo>
                  <a:pt x="10075072" y="1515183"/>
                </a:lnTo>
                <a:lnTo>
                  <a:pt x="10060373" y="1589079"/>
                </a:lnTo>
                <a:lnTo>
                  <a:pt x="10036154" y="1660425"/>
                </a:lnTo>
                <a:lnTo>
                  <a:pt x="10002830" y="1728000"/>
                </a:lnTo>
                <a:lnTo>
                  <a:pt x="9960971" y="1790646"/>
                </a:lnTo>
                <a:lnTo>
                  <a:pt x="9911293" y="1847293"/>
                </a:lnTo>
                <a:lnTo>
                  <a:pt x="9854646" y="1896971"/>
                </a:lnTo>
                <a:lnTo>
                  <a:pt x="9792000" y="1938830"/>
                </a:lnTo>
                <a:lnTo>
                  <a:pt x="9724425" y="1972154"/>
                </a:lnTo>
                <a:lnTo>
                  <a:pt x="9653079" y="1996373"/>
                </a:lnTo>
                <a:lnTo>
                  <a:pt x="9579183" y="2011072"/>
                </a:lnTo>
                <a:lnTo>
                  <a:pt x="9504000" y="2016000"/>
                </a:lnTo>
                <a:lnTo>
                  <a:pt x="0" y="2016000"/>
                </a:lnTo>
                <a:close/>
              </a:path>
            </a:pathLst>
          </a:custGeom>
          <a:solidFill>
            <a:srgbClr val="13213A"/>
          </a:solidFill>
          <a:ln>
            <a:noFill/>
          </a:ln>
        </p:spPr>
        <p:txBody>
          <a:bodyPr rtlCol="0" anchor="ctr"/>
          <a:lstStyle/>
          <a:p>
            <a:pPr algn="ctr"/>
          </a:p>
        </p:txBody>
      </p:sp>
      <p:sp>
        <p:nvSpPr>
          <p:cNvPr id="12" name="Freeform 11"/>
          <p:cNvSpPr/>
          <p:nvPr/>
        </p:nvSpPr>
        <p:spPr>
          <a:xfrm>
            <a:off x="720000" y="380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232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Det finns inget rätt svar</a:t>
            </a:r>
          </a:p>
        </p:txBody>
      </p:sp>
      <p:sp>
        <p:nvSpPr>
          <p:cNvPr id="14" name="TextBox 13"/>
          <p:cNvSpPr txBox="1"/>
          <p:nvPr/>
        </p:nvSpPr>
        <p:spPr>
          <a:xfrm>
            <a:off x="1080000" y="2484000"/>
            <a:ext cx="9180000" cy="720000"/>
          </a:xfrm>
          <a:prstGeom prst="rect">
            <a:avLst/>
          </a:prstGeom>
          <a:noFill/>
        </p:spPr>
        <p:txBody>
          <a:bodyPr wrap="square" lIns="0" rIns="0" tIns="0" bIns="0" anchor="t">
            <a:spAutoFit/>
          </a:bodyPr>
          <a:lstStyle/>
          <a:p>
            <a:pPr algn="l">
              <a:lnSpc>
                <a:spcPct val="110000"/>
              </a:lnSpc>
            </a:pPr>
            <a:r>
              <a:rPr sz="2300" b="1">
                <a:solidFill>
                  <a:srgbClr val="FFFFFF"/>
                </a:solidFill>
                <a:latin typeface="Arial"/>
              </a:rPr>
              <a:t>Kulturkanonen visar ett Sverige som alla kan känna igen sig i.</a:t>
            </a:r>
          </a:p>
        </p:txBody>
      </p:sp>
      <p:sp>
        <p:nvSpPr>
          <p:cNvPr id="15" name="TextBox 14"/>
          <p:cNvSpPr txBox="1"/>
          <p:nvPr/>
        </p:nvSpPr>
        <p:spPr>
          <a:xfrm>
            <a:off x="1080000" y="3564000"/>
            <a:ext cx="9180000" cy="360000"/>
          </a:xfrm>
          <a:prstGeom prst="rect">
            <a:avLst/>
          </a:prstGeom>
          <a:noFill/>
        </p:spPr>
        <p:txBody>
          <a:bodyPr wrap="square" lIns="0" rIns="0" tIns="0" bIns="0" anchor="t">
            <a:spAutoFit/>
          </a:bodyPr>
          <a:lstStyle/>
          <a:p>
            <a:pPr algn="l">
              <a:lnSpc>
                <a:spcPct val="110000"/>
              </a:lnSpc>
            </a:pPr>
            <a:r>
              <a:rPr sz="1500" b="0">
                <a:solidFill>
                  <a:srgbClr val="DCE3EE"/>
                </a:solidFill>
                <a:latin typeface="Arial"/>
              </a:rPr>
              <a:t>Ringa in. Skriv ett skäl.</a:t>
            </a:r>
          </a:p>
        </p:txBody>
      </p:sp>
      <p:sp>
        <p:nvSpPr>
          <p:cNvPr id="16" name="Freeform 15"/>
          <p:cNvSpPr/>
          <p:nvPr/>
        </p:nvSpPr>
        <p:spPr>
          <a:xfrm>
            <a:off x="720000" y="4320000"/>
            <a:ext cx="1339200" cy="360000"/>
          </a:xfrm>
          <a:custGeom>
            <a:avLst/>
            <a:gdLst/>
            <a:ahLst/>
            <a:cxnLst/>
            <a:rect l="l" t="t" r="r" b="b"/>
            <a:pathLst>
              <a:path w="1339200" h="360000">
                <a:moveTo>
                  <a:pt x="0" y="0"/>
                </a:moveTo>
                <a:lnTo>
                  <a:pt x="1159200" y="0"/>
                </a:lnTo>
                <a:lnTo>
                  <a:pt x="1182694" y="1539"/>
                </a:lnTo>
                <a:lnTo>
                  <a:pt x="1205787" y="6133"/>
                </a:lnTo>
                <a:lnTo>
                  <a:pt x="1228083" y="13701"/>
                </a:lnTo>
                <a:lnTo>
                  <a:pt x="1249200" y="24115"/>
                </a:lnTo>
                <a:lnTo>
                  <a:pt x="1268777" y="37196"/>
                </a:lnTo>
                <a:lnTo>
                  <a:pt x="1286479" y="52720"/>
                </a:lnTo>
                <a:lnTo>
                  <a:pt x="1302003" y="70422"/>
                </a:lnTo>
                <a:lnTo>
                  <a:pt x="1315084" y="90000"/>
                </a:lnTo>
                <a:lnTo>
                  <a:pt x="1325498" y="111116"/>
                </a:lnTo>
                <a:lnTo>
                  <a:pt x="1333066" y="133412"/>
                </a:lnTo>
                <a:lnTo>
                  <a:pt x="1337660" y="156505"/>
                </a:lnTo>
                <a:lnTo>
                  <a:pt x="1339200" y="180000"/>
                </a:lnTo>
                <a:lnTo>
                  <a:pt x="1339200" y="180000"/>
                </a:lnTo>
                <a:lnTo>
                  <a:pt x="1337660" y="203494"/>
                </a:lnTo>
                <a:lnTo>
                  <a:pt x="1333066" y="226587"/>
                </a:lnTo>
                <a:lnTo>
                  <a:pt x="1325498" y="248883"/>
                </a:lnTo>
                <a:lnTo>
                  <a:pt x="1315084" y="270000"/>
                </a:lnTo>
                <a:lnTo>
                  <a:pt x="1302003" y="289577"/>
                </a:lnTo>
                <a:lnTo>
                  <a:pt x="1286479" y="307279"/>
                </a:lnTo>
                <a:lnTo>
                  <a:pt x="1268777" y="322803"/>
                </a:lnTo>
                <a:lnTo>
                  <a:pt x="1249200" y="335884"/>
                </a:lnTo>
                <a:lnTo>
                  <a:pt x="1228083" y="346298"/>
                </a:lnTo>
                <a:lnTo>
                  <a:pt x="1205787" y="353866"/>
                </a:lnTo>
                <a:lnTo>
                  <a:pt x="1182694" y="358460"/>
                </a:lnTo>
                <a:lnTo>
                  <a:pt x="1159200" y="360000"/>
                </a:lnTo>
                <a:lnTo>
                  <a:pt x="0" y="360000"/>
                </a:lnTo>
                <a:close/>
              </a:path>
            </a:pathLst>
          </a:custGeom>
          <a:solidFill>
            <a:srgbClr val="FFFFFF"/>
          </a:solidFill>
          <a:ln w="12700">
            <a:solidFill>
              <a:srgbClr val="C7CFDB"/>
            </a:solidFill>
          </a:ln>
        </p:spPr>
        <p:txBody>
          <a:bodyPr rtlCol="0" anchor="ctr"/>
          <a:lstStyle/>
          <a:p>
            <a:pPr algn="ctr"/>
          </a:p>
        </p:txBody>
      </p:sp>
      <p:sp>
        <p:nvSpPr>
          <p:cNvPr id="17" name="TextBox 16"/>
          <p:cNvSpPr txBox="1"/>
          <p:nvPr/>
        </p:nvSpPr>
        <p:spPr>
          <a:xfrm>
            <a:off x="720000" y="4392000"/>
            <a:ext cx="1339200" cy="252000"/>
          </a:xfrm>
          <a:prstGeom prst="rect">
            <a:avLst/>
          </a:prstGeom>
          <a:noFill/>
        </p:spPr>
        <p:txBody>
          <a:bodyPr wrap="square" lIns="0" rIns="0" tIns="0" bIns="0" anchor="t">
            <a:spAutoFit/>
          </a:bodyPr>
          <a:lstStyle/>
          <a:p>
            <a:pPr algn="ctr">
              <a:lnSpc>
                <a:spcPct val="110000"/>
              </a:lnSpc>
            </a:pPr>
            <a:r>
              <a:rPr sz="1800" b="1">
                <a:solidFill>
                  <a:srgbClr val="13213A"/>
                </a:solidFill>
                <a:latin typeface="Arial"/>
              </a:rPr>
              <a:t>Håller med</a:t>
            </a:r>
          </a:p>
        </p:txBody>
      </p:sp>
      <p:sp>
        <p:nvSpPr>
          <p:cNvPr id="18" name="Freeform 17"/>
          <p:cNvSpPr/>
          <p:nvPr/>
        </p:nvSpPr>
        <p:spPr>
          <a:xfrm>
            <a:off x="2203200" y="4320000"/>
            <a:ext cx="2125440" cy="360000"/>
          </a:xfrm>
          <a:custGeom>
            <a:avLst/>
            <a:gdLst/>
            <a:ahLst/>
            <a:cxnLst/>
            <a:rect l="l" t="t" r="r" b="b"/>
            <a:pathLst>
              <a:path w="2125440" h="360000">
                <a:moveTo>
                  <a:pt x="0" y="0"/>
                </a:moveTo>
                <a:lnTo>
                  <a:pt x="1945440" y="0"/>
                </a:lnTo>
                <a:lnTo>
                  <a:pt x="1968934" y="1539"/>
                </a:lnTo>
                <a:lnTo>
                  <a:pt x="1992027" y="6133"/>
                </a:lnTo>
                <a:lnTo>
                  <a:pt x="2014323" y="13701"/>
                </a:lnTo>
                <a:lnTo>
                  <a:pt x="2035440" y="24115"/>
                </a:lnTo>
                <a:lnTo>
                  <a:pt x="2055017" y="37196"/>
                </a:lnTo>
                <a:lnTo>
                  <a:pt x="2072719" y="52720"/>
                </a:lnTo>
                <a:lnTo>
                  <a:pt x="2088243" y="70422"/>
                </a:lnTo>
                <a:lnTo>
                  <a:pt x="2101324" y="90000"/>
                </a:lnTo>
                <a:lnTo>
                  <a:pt x="2111738" y="111116"/>
                </a:lnTo>
                <a:lnTo>
                  <a:pt x="2119306" y="133412"/>
                </a:lnTo>
                <a:lnTo>
                  <a:pt x="2123900" y="156505"/>
                </a:lnTo>
                <a:lnTo>
                  <a:pt x="2125440" y="180000"/>
                </a:lnTo>
                <a:lnTo>
                  <a:pt x="2125440" y="180000"/>
                </a:lnTo>
                <a:lnTo>
                  <a:pt x="2123900" y="203494"/>
                </a:lnTo>
                <a:lnTo>
                  <a:pt x="2119306" y="226587"/>
                </a:lnTo>
                <a:lnTo>
                  <a:pt x="2111738" y="248883"/>
                </a:lnTo>
                <a:lnTo>
                  <a:pt x="2101324" y="270000"/>
                </a:lnTo>
                <a:lnTo>
                  <a:pt x="2088243" y="289577"/>
                </a:lnTo>
                <a:lnTo>
                  <a:pt x="2072719" y="307279"/>
                </a:lnTo>
                <a:lnTo>
                  <a:pt x="2055017" y="322803"/>
                </a:lnTo>
                <a:lnTo>
                  <a:pt x="2035440" y="335884"/>
                </a:lnTo>
                <a:lnTo>
                  <a:pt x="2014323" y="346298"/>
                </a:lnTo>
                <a:lnTo>
                  <a:pt x="1992027" y="353866"/>
                </a:lnTo>
                <a:lnTo>
                  <a:pt x="1968934" y="358460"/>
                </a:lnTo>
                <a:lnTo>
                  <a:pt x="1945440" y="360000"/>
                </a:lnTo>
                <a:lnTo>
                  <a:pt x="0" y="360000"/>
                </a:lnTo>
                <a:close/>
              </a:path>
            </a:pathLst>
          </a:custGeom>
          <a:solidFill>
            <a:srgbClr val="FFFFFF"/>
          </a:solidFill>
          <a:ln w="12700">
            <a:solidFill>
              <a:srgbClr val="C7CFDB"/>
            </a:solidFill>
          </a:ln>
        </p:spPr>
        <p:txBody>
          <a:bodyPr rtlCol="0" anchor="ctr"/>
          <a:lstStyle/>
          <a:p>
            <a:pPr algn="ctr"/>
          </a:p>
        </p:txBody>
      </p:sp>
      <p:sp>
        <p:nvSpPr>
          <p:cNvPr id="19" name="TextBox 18"/>
          <p:cNvSpPr txBox="1"/>
          <p:nvPr/>
        </p:nvSpPr>
        <p:spPr>
          <a:xfrm>
            <a:off x="2203200" y="4392000"/>
            <a:ext cx="2125440" cy="252000"/>
          </a:xfrm>
          <a:prstGeom prst="rect">
            <a:avLst/>
          </a:prstGeom>
          <a:noFill/>
        </p:spPr>
        <p:txBody>
          <a:bodyPr wrap="square" lIns="0" rIns="0" tIns="0" bIns="0" anchor="t">
            <a:spAutoFit/>
          </a:bodyPr>
          <a:lstStyle/>
          <a:p>
            <a:pPr algn="ctr">
              <a:lnSpc>
                <a:spcPct val="110000"/>
              </a:lnSpc>
            </a:pPr>
            <a:r>
              <a:rPr sz="1800" b="1">
                <a:solidFill>
                  <a:srgbClr val="13213A"/>
                </a:solidFill>
                <a:latin typeface="Arial"/>
              </a:rPr>
              <a:t>Håller delvis med</a:t>
            </a:r>
          </a:p>
        </p:txBody>
      </p:sp>
      <p:sp>
        <p:nvSpPr>
          <p:cNvPr id="20" name="Freeform 19"/>
          <p:cNvSpPr/>
          <p:nvPr/>
        </p:nvSpPr>
        <p:spPr>
          <a:xfrm>
            <a:off x="4472640" y="4320000"/>
            <a:ext cx="1900800" cy="360000"/>
          </a:xfrm>
          <a:custGeom>
            <a:avLst/>
            <a:gdLst/>
            <a:ahLst/>
            <a:cxnLst/>
            <a:rect l="l" t="t" r="r" b="b"/>
            <a:pathLst>
              <a:path w="1900800" h="360000">
                <a:moveTo>
                  <a:pt x="0" y="0"/>
                </a:moveTo>
                <a:lnTo>
                  <a:pt x="1720800" y="0"/>
                </a:lnTo>
                <a:lnTo>
                  <a:pt x="1744294" y="1539"/>
                </a:lnTo>
                <a:lnTo>
                  <a:pt x="1767387" y="6133"/>
                </a:lnTo>
                <a:lnTo>
                  <a:pt x="1789683" y="13701"/>
                </a:lnTo>
                <a:lnTo>
                  <a:pt x="1810800" y="24115"/>
                </a:lnTo>
                <a:lnTo>
                  <a:pt x="1830377" y="37196"/>
                </a:lnTo>
                <a:lnTo>
                  <a:pt x="1848079" y="52720"/>
                </a:lnTo>
                <a:lnTo>
                  <a:pt x="1863603" y="70422"/>
                </a:lnTo>
                <a:lnTo>
                  <a:pt x="1876684" y="90000"/>
                </a:lnTo>
                <a:lnTo>
                  <a:pt x="1887098" y="111116"/>
                </a:lnTo>
                <a:lnTo>
                  <a:pt x="1894666" y="133412"/>
                </a:lnTo>
                <a:lnTo>
                  <a:pt x="1899260" y="156505"/>
                </a:lnTo>
                <a:lnTo>
                  <a:pt x="1900800" y="180000"/>
                </a:lnTo>
                <a:lnTo>
                  <a:pt x="1900800" y="180000"/>
                </a:lnTo>
                <a:lnTo>
                  <a:pt x="1899260" y="203494"/>
                </a:lnTo>
                <a:lnTo>
                  <a:pt x="1894666" y="226587"/>
                </a:lnTo>
                <a:lnTo>
                  <a:pt x="1887098" y="248883"/>
                </a:lnTo>
                <a:lnTo>
                  <a:pt x="1876684" y="270000"/>
                </a:lnTo>
                <a:lnTo>
                  <a:pt x="1863603" y="289577"/>
                </a:lnTo>
                <a:lnTo>
                  <a:pt x="1848079" y="307279"/>
                </a:lnTo>
                <a:lnTo>
                  <a:pt x="1830377" y="322803"/>
                </a:lnTo>
                <a:lnTo>
                  <a:pt x="1810800" y="335884"/>
                </a:lnTo>
                <a:lnTo>
                  <a:pt x="1789683" y="346298"/>
                </a:lnTo>
                <a:lnTo>
                  <a:pt x="1767387" y="353866"/>
                </a:lnTo>
                <a:lnTo>
                  <a:pt x="1744294" y="358460"/>
                </a:lnTo>
                <a:lnTo>
                  <a:pt x="1720800" y="360000"/>
                </a:lnTo>
                <a:lnTo>
                  <a:pt x="0" y="360000"/>
                </a:lnTo>
                <a:close/>
              </a:path>
            </a:pathLst>
          </a:custGeom>
          <a:solidFill>
            <a:srgbClr val="FFFFFF"/>
          </a:solidFill>
          <a:ln w="12700">
            <a:solidFill>
              <a:srgbClr val="C7CFDB"/>
            </a:solidFill>
          </a:ln>
        </p:spPr>
        <p:txBody>
          <a:bodyPr rtlCol="0" anchor="ctr"/>
          <a:lstStyle/>
          <a:p>
            <a:pPr algn="ctr"/>
          </a:p>
        </p:txBody>
      </p:sp>
      <p:sp>
        <p:nvSpPr>
          <p:cNvPr id="21" name="TextBox 20"/>
          <p:cNvSpPr txBox="1"/>
          <p:nvPr/>
        </p:nvSpPr>
        <p:spPr>
          <a:xfrm>
            <a:off x="4472640" y="4392000"/>
            <a:ext cx="1900800" cy="252000"/>
          </a:xfrm>
          <a:prstGeom prst="rect">
            <a:avLst/>
          </a:prstGeom>
          <a:noFill/>
        </p:spPr>
        <p:txBody>
          <a:bodyPr wrap="square" lIns="0" rIns="0" tIns="0" bIns="0" anchor="t">
            <a:spAutoFit/>
          </a:bodyPr>
          <a:lstStyle/>
          <a:p>
            <a:pPr algn="ctr">
              <a:lnSpc>
                <a:spcPct val="110000"/>
              </a:lnSpc>
            </a:pPr>
            <a:r>
              <a:rPr sz="1800" b="1">
                <a:solidFill>
                  <a:srgbClr val="13213A"/>
                </a:solidFill>
                <a:latin typeface="Arial"/>
              </a:rPr>
              <a:t>Håller inte med</a:t>
            </a:r>
          </a:p>
        </p:txBody>
      </p:sp>
      <p:sp>
        <p:nvSpPr>
          <p:cNvPr id="22" name="Freeform 21"/>
          <p:cNvSpPr/>
          <p:nvPr/>
        </p:nvSpPr>
        <p:spPr>
          <a:xfrm>
            <a:off x="6517440" y="4320000"/>
            <a:ext cx="1114560" cy="360000"/>
          </a:xfrm>
          <a:custGeom>
            <a:avLst/>
            <a:gdLst/>
            <a:ahLst/>
            <a:cxnLst/>
            <a:rect l="l" t="t" r="r" b="b"/>
            <a:pathLst>
              <a:path w="1114560" h="360000">
                <a:moveTo>
                  <a:pt x="0" y="0"/>
                </a:moveTo>
                <a:lnTo>
                  <a:pt x="934560" y="0"/>
                </a:lnTo>
                <a:lnTo>
                  <a:pt x="958054" y="1539"/>
                </a:lnTo>
                <a:lnTo>
                  <a:pt x="981147" y="6133"/>
                </a:lnTo>
                <a:lnTo>
                  <a:pt x="1003443" y="13701"/>
                </a:lnTo>
                <a:lnTo>
                  <a:pt x="1024560" y="24115"/>
                </a:lnTo>
                <a:lnTo>
                  <a:pt x="1044137" y="37196"/>
                </a:lnTo>
                <a:lnTo>
                  <a:pt x="1061839" y="52720"/>
                </a:lnTo>
                <a:lnTo>
                  <a:pt x="1077363" y="70422"/>
                </a:lnTo>
                <a:lnTo>
                  <a:pt x="1090444" y="90000"/>
                </a:lnTo>
                <a:lnTo>
                  <a:pt x="1100858" y="111116"/>
                </a:lnTo>
                <a:lnTo>
                  <a:pt x="1108426" y="133412"/>
                </a:lnTo>
                <a:lnTo>
                  <a:pt x="1113020" y="156505"/>
                </a:lnTo>
                <a:lnTo>
                  <a:pt x="1114560" y="180000"/>
                </a:lnTo>
                <a:lnTo>
                  <a:pt x="1114560" y="180000"/>
                </a:lnTo>
                <a:lnTo>
                  <a:pt x="1113020" y="203494"/>
                </a:lnTo>
                <a:lnTo>
                  <a:pt x="1108426" y="226587"/>
                </a:lnTo>
                <a:lnTo>
                  <a:pt x="1100858" y="248883"/>
                </a:lnTo>
                <a:lnTo>
                  <a:pt x="1090444" y="270000"/>
                </a:lnTo>
                <a:lnTo>
                  <a:pt x="1077363" y="289577"/>
                </a:lnTo>
                <a:lnTo>
                  <a:pt x="1061839" y="307279"/>
                </a:lnTo>
                <a:lnTo>
                  <a:pt x="1044137" y="322803"/>
                </a:lnTo>
                <a:lnTo>
                  <a:pt x="1024560" y="335884"/>
                </a:lnTo>
                <a:lnTo>
                  <a:pt x="1003443" y="346298"/>
                </a:lnTo>
                <a:lnTo>
                  <a:pt x="981147" y="353866"/>
                </a:lnTo>
                <a:lnTo>
                  <a:pt x="958054" y="358460"/>
                </a:lnTo>
                <a:lnTo>
                  <a:pt x="934560" y="360000"/>
                </a:lnTo>
                <a:lnTo>
                  <a:pt x="0" y="360000"/>
                </a:lnTo>
                <a:close/>
              </a:path>
            </a:pathLst>
          </a:custGeom>
          <a:solidFill>
            <a:srgbClr val="FFFFFF"/>
          </a:solidFill>
          <a:ln w="12700">
            <a:solidFill>
              <a:srgbClr val="C7CFDB"/>
            </a:solidFill>
          </a:ln>
        </p:spPr>
        <p:txBody>
          <a:bodyPr rtlCol="0" anchor="ctr"/>
          <a:lstStyle/>
          <a:p>
            <a:pPr algn="ctr"/>
          </a:p>
        </p:txBody>
      </p:sp>
      <p:sp>
        <p:nvSpPr>
          <p:cNvPr id="23" name="TextBox 22"/>
          <p:cNvSpPr txBox="1"/>
          <p:nvPr/>
        </p:nvSpPr>
        <p:spPr>
          <a:xfrm>
            <a:off x="6517440" y="4392000"/>
            <a:ext cx="1114560" cy="252000"/>
          </a:xfrm>
          <a:prstGeom prst="rect">
            <a:avLst/>
          </a:prstGeom>
          <a:noFill/>
        </p:spPr>
        <p:txBody>
          <a:bodyPr wrap="square" lIns="0" rIns="0" tIns="0" bIns="0" anchor="t">
            <a:spAutoFit/>
          </a:bodyPr>
          <a:lstStyle/>
          <a:p>
            <a:pPr algn="ctr">
              <a:lnSpc>
                <a:spcPct val="110000"/>
              </a:lnSpc>
            </a:pPr>
            <a:r>
              <a:rPr sz="1800" b="1">
                <a:solidFill>
                  <a:srgbClr val="13213A"/>
                </a:solidFill>
                <a:latin typeface="Arial"/>
              </a:rPr>
              <a:t>Vet inte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404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260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490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2</a:t>
            </a:r>
          </a:p>
        </p:txBody>
      </p:sp>
      <p:sp>
        <p:nvSpPr>
          <p:cNvPr id="5" name="TextBox 4"/>
          <p:cNvSpPr txBox="1"/>
          <p:nvPr/>
        </p:nvSpPr>
        <p:spPr>
          <a:xfrm>
            <a:off x="11635200" y="1854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Kom det med?</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Vems Sverige syns i kulturkanonen?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 · I par · Parbladet</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Kom det med?</a:t>
            </a:r>
          </a:p>
        </p:txBody>
      </p:sp>
      <p:pic>
        <p:nvPicPr>
          <p:cNvPr id="9" name="Picture 8" descr="par.png"/>
          <p:cNvPicPr>
            <a:picLocks noChangeAspect="1"/>
          </p:cNvPicPr>
          <p:nvPr/>
        </p:nvPicPr>
        <p:blipFill>
          <a:blip r:embed="rId2"/>
          <a:stretch>
            <a:fillRect/>
          </a:stretch>
        </p:blipFill>
        <p:spPr>
          <a:xfrm>
            <a:off x="9697950" y="504000"/>
            <a:ext cx="15592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I par · 6 min</a:t>
            </a:r>
          </a:p>
        </p:txBody>
      </p:sp>
      <p:pic>
        <p:nvPicPr>
          <p:cNvPr id="11" name="Picture 10" descr="_fit_8461541942422055115.jpg"/>
          <p:cNvPicPr>
            <a:picLocks noChangeAspect="1"/>
          </p:cNvPicPr>
          <p:nvPr/>
        </p:nvPicPr>
        <p:blipFill>
          <a:blip r:embed="rId3"/>
          <a:stretch>
            <a:fillRect/>
          </a:stretch>
        </p:blipFill>
        <p:spPr>
          <a:xfrm>
            <a:off x="720000" y="1872000"/>
            <a:ext cx="1590000" cy="985800"/>
          </a:xfrm>
          <a:prstGeom prst="rect">
            <a:avLst/>
          </a:prstGeom>
        </p:spPr>
      </p:pic>
      <p:sp>
        <p:nvSpPr>
          <p:cNvPr id="12" name="Freeform 11"/>
          <p:cNvSpPr/>
          <p:nvPr/>
        </p:nvSpPr>
        <p:spPr>
          <a:xfrm>
            <a:off x="720000" y="28578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13" name="TextBox 12"/>
          <p:cNvSpPr txBox="1"/>
          <p:nvPr/>
        </p:nvSpPr>
        <p:spPr>
          <a:xfrm>
            <a:off x="792000" y="29082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Pippi Långstrump</a:t>
            </a:r>
          </a:p>
        </p:txBody>
      </p:sp>
      <p:sp>
        <p:nvSpPr>
          <p:cNvPr id="14" name="TextBox 13"/>
          <p:cNvSpPr txBox="1"/>
          <p:nvPr/>
        </p:nvSpPr>
        <p:spPr>
          <a:xfrm>
            <a:off x="792000" y="3253800"/>
            <a:ext cx="1446000" cy="180000"/>
          </a:xfrm>
          <a:prstGeom prst="rect">
            <a:avLst/>
          </a:prstGeom>
          <a:noFill/>
        </p:spPr>
        <p:txBody>
          <a:bodyPr wrap="square" lIns="0" rIns="0" tIns="0" bIns="0" anchor="t">
            <a:spAutoFit/>
          </a:bodyPr>
          <a:lstStyle/>
          <a:p>
            <a:pPr algn="l">
              <a:lnSpc>
                <a:spcPct val="110000"/>
              </a:lnSpc>
            </a:pPr>
            <a:r>
              <a:rPr sz="850" b="1">
                <a:solidFill>
                  <a:srgbClr val="566175"/>
                </a:solidFill>
                <a:latin typeface="Arial"/>
              </a:rPr>
              <a:t>Astrid Lindgren, 1945</a:t>
            </a:r>
          </a:p>
        </p:txBody>
      </p:sp>
      <p:pic>
        <p:nvPicPr>
          <p:cNvPr id="15" name="Picture 14" descr="_fit_4593547428932324910.jpg"/>
          <p:cNvPicPr>
            <a:picLocks noChangeAspect="1"/>
          </p:cNvPicPr>
          <p:nvPr/>
        </p:nvPicPr>
        <p:blipFill>
          <a:blip r:embed="rId4"/>
          <a:stretch>
            <a:fillRect/>
          </a:stretch>
        </p:blipFill>
        <p:spPr>
          <a:xfrm>
            <a:off x="2418000" y="1872000"/>
            <a:ext cx="1590000" cy="985800"/>
          </a:xfrm>
          <a:prstGeom prst="rect">
            <a:avLst/>
          </a:prstGeom>
        </p:spPr>
      </p:pic>
      <p:sp>
        <p:nvSpPr>
          <p:cNvPr id="16" name="Freeform 15"/>
          <p:cNvSpPr/>
          <p:nvPr/>
        </p:nvSpPr>
        <p:spPr>
          <a:xfrm>
            <a:off x="2418000" y="28578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17" name="TextBox 16"/>
          <p:cNvSpPr txBox="1"/>
          <p:nvPr/>
        </p:nvSpPr>
        <p:spPr>
          <a:xfrm>
            <a:off x="2490000" y="29082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Waterloo</a:t>
            </a:r>
          </a:p>
        </p:txBody>
      </p:sp>
      <p:sp>
        <p:nvSpPr>
          <p:cNvPr id="18" name="TextBox 17"/>
          <p:cNvSpPr txBox="1"/>
          <p:nvPr/>
        </p:nvSpPr>
        <p:spPr>
          <a:xfrm>
            <a:off x="2490000" y="3253800"/>
            <a:ext cx="1446000" cy="180000"/>
          </a:xfrm>
          <a:prstGeom prst="rect">
            <a:avLst/>
          </a:prstGeom>
          <a:noFill/>
        </p:spPr>
        <p:txBody>
          <a:bodyPr wrap="square" lIns="0" rIns="0" tIns="0" bIns="0" anchor="t">
            <a:spAutoFit/>
          </a:bodyPr>
          <a:lstStyle/>
          <a:p>
            <a:pPr algn="l">
              <a:lnSpc>
                <a:spcPct val="110000"/>
              </a:lnSpc>
            </a:pPr>
            <a:r>
              <a:rPr sz="850" b="1">
                <a:solidFill>
                  <a:srgbClr val="566175"/>
                </a:solidFill>
                <a:latin typeface="Arial"/>
              </a:rPr>
              <a:t>ABBA, 1974</a:t>
            </a:r>
          </a:p>
        </p:txBody>
      </p:sp>
      <p:pic>
        <p:nvPicPr>
          <p:cNvPr id="19" name="Picture 18" descr="_fit_7752843514894779053.jpg"/>
          <p:cNvPicPr>
            <a:picLocks noChangeAspect="1"/>
          </p:cNvPicPr>
          <p:nvPr/>
        </p:nvPicPr>
        <p:blipFill>
          <a:blip r:embed="rId5"/>
          <a:stretch>
            <a:fillRect/>
          </a:stretch>
        </p:blipFill>
        <p:spPr>
          <a:xfrm>
            <a:off x="4116000" y="1872000"/>
            <a:ext cx="1590000" cy="985800"/>
          </a:xfrm>
          <a:prstGeom prst="rect">
            <a:avLst/>
          </a:prstGeom>
        </p:spPr>
      </p:pic>
      <p:sp>
        <p:nvSpPr>
          <p:cNvPr id="20" name="Freeform 19"/>
          <p:cNvSpPr/>
          <p:nvPr/>
        </p:nvSpPr>
        <p:spPr>
          <a:xfrm>
            <a:off x="4116000" y="28578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21" name="TextBox 20"/>
          <p:cNvSpPr txBox="1"/>
          <p:nvPr/>
        </p:nvSpPr>
        <p:spPr>
          <a:xfrm>
            <a:off x="4188000" y="29082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Muittalus sámid birra</a:t>
            </a:r>
          </a:p>
        </p:txBody>
      </p:sp>
      <p:sp>
        <p:nvSpPr>
          <p:cNvPr id="22" name="TextBox 21"/>
          <p:cNvSpPr txBox="1"/>
          <p:nvPr/>
        </p:nvSpPr>
        <p:spPr>
          <a:xfrm>
            <a:off x="4188000" y="3253800"/>
            <a:ext cx="1446000" cy="180000"/>
          </a:xfrm>
          <a:prstGeom prst="rect">
            <a:avLst/>
          </a:prstGeom>
          <a:noFill/>
        </p:spPr>
        <p:txBody>
          <a:bodyPr wrap="square" lIns="0" rIns="0" tIns="0" bIns="0" anchor="t">
            <a:spAutoFit/>
          </a:bodyPr>
          <a:lstStyle/>
          <a:p>
            <a:pPr algn="l">
              <a:lnSpc>
                <a:spcPct val="110000"/>
              </a:lnSpc>
            </a:pPr>
            <a:r>
              <a:rPr sz="850" b="1">
                <a:solidFill>
                  <a:srgbClr val="566175"/>
                </a:solidFill>
                <a:latin typeface="Arial"/>
              </a:rPr>
              <a:t>Johan Turi, 1910</a:t>
            </a:r>
          </a:p>
        </p:txBody>
      </p:sp>
      <p:pic>
        <p:nvPicPr>
          <p:cNvPr id="23" name="Picture 22" descr="_fit_7558191243463565067.jpg"/>
          <p:cNvPicPr>
            <a:picLocks noChangeAspect="1"/>
          </p:cNvPicPr>
          <p:nvPr/>
        </p:nvPicPr>
        <p:blipFill>
          <a:blip r:embed="rId6"/>
          <a:stretch>
            <a:fillRect/>
          </a:stretch>
        </p:blipFill>
        <p:spPr>
          <a:xfrm>
            <a:off x="5814000" y="1872000"/>
            <a:ext cx="1590000" cy="985800"/>
          </a:xfrm>
          <a:prstGeom prst="rect">
            <a:avLst/>
          </a:prstGeom>
        </p:spPr>
      </p:pic>
      <p:sp>
        <p:nvSpPr>
          <p:cNvPr id="24" name="Freeform 23"/>
          <p:cNvSpPr/>
          <p:nvPr/>
        </p:nvSpPr>
        <p:spPr>
          <a:xfrm>
            <a:off x="5814000" y="28578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25" name="TextBox 24"/>
          <p:cNvSpPr txBox="1"/>
          <p:nvPr/>
        </p:nvSpPr>
        <p:spPr>
          <a:xfrm>
            <a:off x="5886000" y="29082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Minecraft</a:t>
            </a:r>
          </a:p>
        </p:txBody>
      </p:sp>
      <p:sp>
        <p:nvSpPr>
          <p:cNvPr id="26" name="TextBox 25"/>
          <p:cNvSpPr txBox="1"/>
          <p:nvPr/>
        </p:nvSpPr>
        <p:spPr>
          <a:xfrm>
            <a:off x="5886000" y="3253800"/>
            <a:ext cx="1446000" cy="180000"/>
          </a:xfrm>
          <a:prstGeom prst="rect">
            <a:avLst/>
          </a:prstGeom>
          <a:noFill/>
        </p:spPr>
        <p:txBody>
          <a:bodyPr wrap="square" lIns="0" rIns="0" tIns="0" bIns="0" anchor="t">
            <a:spAutoFit/>
          </a:bodyPr>
          <a:lstStyle/>
          <a:p>
            <a:pPr algn="l">
              <a:lnSpc>
                <a:spcPct val="110000"/>
              </a:lnSpc>
            </a:pPr>
            <a:r>
              <a:rPr sz="850" b="1">
                <a:solidFill>
                  <a:srgbClr val="566175"/>
                </a:solidFill>
                <a:latin typeface="Arial"/>
              </a:rPr>
              <a:t>Markus Persson, 2009</a:t>
            </a:r>
          </a:p>
        </p:txBody>
      </p:sp>
      <p:pic>
        <p:nvPicPr>
          <p:cNvPr id="27" name="Picture 26" descr="_fit_7640637737968610224.jpg"/>
          <p:cNvPicPr>
            <a:picLocks noChangeAspect="1"/>
          </p:cNvPicPr>
          <p:nvPr/>
        </p:nvPicPr>
        <p:blipFill>
          <a:blip r:embed="rId7"/>
          <a:stretch>
            <a:fillRect/>
          </a:stretch>
        </p:blipFill>
        <p:spPr>
          <a:xfrm>
            <a:off x="7512000" y="1872000"/>
            <a:ext cx="1590000" cy="985800"/>
          </a:xfrm>
          <a:prstGeom prst="rect">
            <a:avLst/>
          </a:prstGeom>
        </p:spPr>
      </p:pic>
      <p:sp>
        <p:nvSpPr>
          <p:cNvPr id="28" name="Freeform 27"/>
          <p:cNvSpPr/>
          <p:nvPr/>
        </p:nvSpPr>
        <p:spPr>
          <a:xfrm>
            <a:off x="7512000" y="28578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29" name="TextBox 28"/>
          <p:cNvSpPr txBox="1"/>
          <p:nvPr/>
        </p:nvSpPr>
        <p:spPr>
          <a:xfrm>
            <a:off x="7584000" y="29082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Målningarna till templet</a:t>
            </a:r>
          </a:p>
        </p:txBody>
      </p:sp>
      <p:sp>
        <p:nvSpPr>
          <p:cNvPr id="30" name="TextBox 29"/>
          <p:cNvSpPr txBox="1"/>
          <p:nvPr/>
        </p:nvSpPr>
        <p:spPr>
          <a:xfrm>
            <a:off x="7584000" y="3253800"/>
            <a:ext cx="1446000" cy="180000"/>
          </a:xfrm>
          <a:prstGeom prst="rect">
            <a:avLst/>
          </a:prstGeom>
          <a:noFill/>
        </p:spPr>
        <p:txBody>
          <a:bodyPr wrap="square" lIns="0" rIns="0" tIns="0" bIns="0" anchor="t">
            <a:spAutoFit/>
          </a:bodyPr>
          <a:lstStyle/>
          <a:p>
            <a:pPr algn="l">
              <a:lnSpc>
                <a:spcPct val="110000"/>
              </a:lnSpc>
            </a:pPr>
            <a:r>
              <a:rPr sz="850" b="1">
                <a:solidFill>
                  <a:srgbClr val="566175"/>
                </a:solidFill>
                <a:latin typeface="Arial"/>
              </a:rPr>
              <a:t>Hilma af Klint, 1906–1915</a:t>
            </a:r>
          </a:p>
        </p:txBody>
      </p:sp>
      <p:pic>
        <p:nvPicPr>
          <p:cNvPr id="31" name="Picture 30" descr="_fit_8812034080317485754.jpg"/>
          <p:cNvPicPr>
            <a:picLocks noChangeAspect="1"/>
          </p:cNvPicPr>
          <p:nvPr/>
        </p:nvPicPr>
        <p:blipFill>
          <a:blip r:embed="rId8"/>
          <a:stretch>
            <a:fillRect/>
          </a:stretch>
        </p:blipFill>
        <p:spPr>
          <a:xfrm>
            <a:off x="9210000" y="1872000"/>
            <a:ext cx="1590000" cy="985800"/>
          </a:xfrm>
          <a:prstGeom prst="rect">
            <a:avLst/>
          </a:prstGeom>
        </p:spPr>
      </p:pic>
      <p:sp>
        <p:nvSpPr>
          <p:cNvPr id="32" name="Freeform 31"/>
          <p:cNvSpPr/>
          <p:nvPr/>
        </p:nvSpPr>
        <p:spPr>
          <a:xfrm>
            <a:off x="9210000" y="28578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33" name="TextBox 32"/>
          <p:cNvSpPr txBox="1"/>
          <p:nvPr/>
        </p:nvSpPr>
        <p:spPr>
          <a:xfrm>
            <a:off x="9282000" y="29082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Asfaltblomman</a:t>
            </a:r>
          </a:p>
        </p:txBody>
      </p:sp>
      <p:sp>
        <p:nvSpPr>
          <p:cNvPr id="34" name="TextBox 33"/>
          <p:cNvSpPr txBox="1"/>
          <p:nvPr/>
        </p:nvSpPr>
        <p:spPr>
          <a:xfrm>
            <a:off x="9282000" y="3253800"/>
            <a:ext cx="1446000" cy="180000"/>
          </a:xfrm>
          <a:prstGeom prst="rect">
            <a:avLst/>
          </a:prstGeom>
          <a:noFill/>
        </p:spPr>
        <p:txBody>
          <a:bodyPr wrap="square" lIns="0" rIns="0" tIns="0" bIns="0" anchor="t">
            <a:spAutoFit/>
          </a:bodyPr>
          <a:lstStyle/>
          <a:p>
            <a:pPr algn="l">
              <a:lnSpc>
                <a:spcPct val="110000"/>
              </a:lnSpc>
            </a:pPr>
            <a:r>
              <a:rPr sz="850" b="1">
                <a:solidFill>
                  <a:srgbClr val="566175"/>
                </a:solidFill>
                <a:latin typeface="Arial"/>
              </a:rPr>
              <a:t>Antti Jalava, 1980</a:t>
            </a:r>
          </a:p>
        </p:txBody>
      </p:sp>
      <p:pic>
        <p:nvPicPr>
          <p:cNvPr id="35" name="Picture 34" descr="_fit_8429388038011339872.jpg"/>
          <p:cNvPicPr>
            <a:picLocks noChangeAspect="1"/>
          </p:cNvPicPr>
          <p:nvPr/>
        </p:nvPicPr>
        <p:blipFill>
          <a:blip r:embed="rId9"/>
          <a:stretch>
            <a:fillRect/>
          </a:stretch>
        </p:blipFill>
        <p:spPr>
          <a:xfrm>
            <a:off x="720000" y="3577800"/>
            <a:ext cx="1590000" cy="985800"/>
          </a:xfrm>
          <a:prstGeom prst="rect">
            <a:avLst/>
          </a:prstGeom>
        </p:spPr>
      </p:pic>
      <p:sp>
        <p:nvSpPr>
          <p:cNvPr id="36" name="Freeform 35"/>
          <p:cNvSpPr/>
          <p:nvPr/>
        </p:nvSpPr>
        <p:spPr>
          <a:xfrm>
            <a:off x="720000" y="45636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37" name="TextBox 36"/>
          <p:cNvSpPr txBox="1"/>
          <p:nvPr/>
        </p:nvSpPr>
        <p:spPr>
          <a:xfrm>
            <a:off x="792000" y="46140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Katitzi</a:t>
            </a:r>
          </a:p>
        </p:txBody>
      </p:sp>
      <p:sp>
        <p:nvSpPr>
          <p:cNvPr id="38" name="TextBox 37"/>
          <p:cNvSpPr txBox="1"/>
          <p:nvPr/>
        </p:nvSpPr>
        <p:spPr>
          <a:xfrm>
            <a:off x="792000" y="4959600"/>
            <a:ext cx="1446000" cy="180000"/>
          </a:xfrm>
          <a:prstGeom prst="rect">
            <a:avLst/>
          </a:prstGeom>
          <a:noFill/>
        </p:spPr>
        <p:txBody>
          <a:bodyPr wrap="square" lIns="0" rIns="0" tIns="0" bIns="0" anchor="t">
            <a:spAutoFit/>
          </a:bodyPr>
          <a:lstStyle/>
          <a:p>
            <a:pPr algn="l">
              <a:lnSpc>
                <a:spcPct val="110000"/>
              </a:lnSpc>
            </a:pPr>
            <a:r>
              <a:rPr sz="850" b="1">
                <a:solidFill>
                  <a:srgbClr val="566175"/>
                </a:solidFill>
                <a:latin typeface="Arial"/>
              </a:rPr>
              <a:t>Katarina Taikon, 1969</a:t>
            </a:r>
          </a:p>
        </p:txBody>
      </p:sp>
      <p:pic>
        <p:nvPicPr>
          <p:cNvPr id="39" name="Picture 38" descr="_fit_3179444058856087228.jpg"/>
          <p:cNvPicPr>
            <a:picLocks noChangeAspect="1"/>
          </p:cNvPicPr>
          <p:nvPr/>
        </p:nvPicPr>
        <p:blipFill>
          <a:blip r:embed="rId10"/>
          <a:stretch>
            <a:fillRect/>
          </a:stretch>
        </p:blipFill>
        <p:spPr>
          <a:xfrm>
            <a:off x="2418000" y="3577800"/>
            <a:ext cx="1590000" cy="985800"/>
          </a:xfrm>
          <a:prstGeom prst="rect">
            <a:avLst/>
          </a:prstGeom>
        </p:spPr>
      </p:pic>
      <p:sp>
        <p:nvSpPr>
          <p:cNvPr id="40" name="Freeform 39"/>
          <p:cNvSpPr/>
          <p:nvPr/>
        </p:nvSpPr>
        <p:spPr>
          <a:xfrm>
            <a:off x="2418000" y="45636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41" name="TextBox 40"/>
          <p:cNvSpPr txBox="1"/>
          <p:nvPr/>
        </p:nvSpPr>
        <p:spPr>
          <a:xfrm>
            <a:off x="2490000" y="46140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Nils Holgerssons underbara resa</a:t>
            </a:r>
          </a:p>
        </p:txBody>
      </p:sp>
      <p:sp>
        <p:nvSpPr>
          <p:cNvPr id="42" name="TextBox 41"/>
          <p:cNvSpPr txBox="1"/>
          <p:nvPr/>
        </p:nvSpPr>
        <p:spPr>
          <a:xfrm>
            <a:off x="2490000" y="4959600"/>
            <a:ext cx="1446000" cy="180000"/>
          </a:xfrm>
          <a:prstGeom prst="rect">
            <a:avLst/>
          </a:prstGeom>
          <a:noFill/>
        </p:spPr>
        <p:txBody>
          <a:bodyPr wrap="square" lIns="0" rIns="0" tIns="0" bIns="0" anchor="t">
            <a:spAutoFit/>
          </a:bodyPr>
          <a:lstStyle/>
          <a:p>
            <a:pPr algn="l">
              <a:lnSpc>
                <a:spcPct val="110000"/>
              </a:lnSpc>
            </a:pPr>
            <a:r>
              <a:rPr sz="850" b="1">
                <a:solidFill>
                  <a:srgbClr val="566175"/>
                </a:solidFill>
                <a:latin typeface="Arial"/>
              </a:rPr>
              <a:t>Selma Lagerlöf, 1906</a:t>
            </a:r>
          </a:p>
        </p:txBody>
      </p:sp>
      <p:pic>
        <p:nvPicPr>
          <p:cNvPr id="43" name="Picture 42" descr="_fit_7675507138070145913.jpg"/>
          <p:cNvPicPr>
            <a:picLocks noChangeAspect="1"/>
          </p:cNvPicPr>
          <p:nvPr/>
        </p:nvPicPr>
        <p:blipFill>
          <a:blip r:embed="rId11"/>
          <a:stretch>
            <a:fillRect/>
          </a:stretch>
        </p:blipFill>
        <p:spPr>
          <a:xfrm>
            <a:off x="4116000" y="3577800"/>
            <a:ext cx="1590000" cy="985800"/>
          </a:xfrm>
          <a:prstGeom prst="rect">
            <a:avLst/>
          </a:prstGeom>
        </p:spPr>
      </p:pic>
      <p:sp>
        <p:nvSpPr>
          <p:cNvPr id="44" name="Freeform 43"/>
          <p:cNvSpPr/>
          <p:nvPr/>
        </p:nvSpPr>
        <p:spPr>
          <a:xfrm>
            <a:off x="4116000" y="45636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45" name="TextBox 44"/>
          <p:cNvSpPr txBox="1"/>
          <p:nvPr/>
        </p:nvSpPr>
        <p:spPr>
          <a:xfrm>
            <a:off x="4188000" y="46140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Tomtebobarnen</a:t>
            </a:r>
          </a:p>
        </p:txBody>
      </p:sp>
      <p:sp>
        <p:nvSpPr>
          <p:cNvPr id="46" name="TextBox 45"/>
          <p:cNvSpPr txBox="1"/>
          <p:nvPr/>
        </p:nvSpPr>
        <p:spPr>
          <a:xfrm>
            <a:off x="4188000" y="4959600"/>
            <a:ext cx="1446000" cy="180000"/>
          </a:xfrm>
          <a:prstGeom prst="rect">
            <a:avLst/>
          </a:prstGeom>
          <a:noFill/>
        </p:spPr>
        <p:txBody>
          <a:bodyPr wrap="square" lIns="0" rIns="0" tIns="0" bIns="0" anchor="t">
            <a:spAutoFit/>
          </a:bodyPr>
          <a:lstStyle/>
          <a:p>
            <a:pPr algn="l">
              <a:lnSpc>
                <a:spcPct val="110000"/>
              </a:lnSpc>
            </a:pPr>
            <a:r>
              <a:rPr sz="850" b="1">
                <a:solidFill>
                  <a:srgbClr val="566175"/>
                </a:solidFill>
                <a:latin typeface="Arial"/>
              </a:rPr>
              <a:t>Elsa Beskow, 1910</a:t>
            </a:r>
          </a:p>
        </p:txBody>
      </p:sp>
      <p:pic>
        <p:nvPicPr>
          <p:cNvPr id="47" name="Picture 46" descr="_fit_7757779679197129016.jpg"/>
          <p:cNvPicPr>
            <a:picLocks noChangeAspect="1"/>
          </p:cNvPicPr>
          <p:nvPr/>
        </p:nvPicPr>
        <p:blipFill>
          <a:blip r:embed="rId12"/>
          <a:stretch>
            <a:fillRect/>
          </a:stretch>
        </p:blipFill>
        <p:spPr>
          <a:xfrm>
            <a:off x="5814000" y="3577800"/>
            <a:ext cx="1590000" cy="985800"/>
          </a:xfrm>
          <a:prstGeom prst="rect">
            <a:avLst/>
          </a:prstGeom>
        </p:spPr>
      </p:pic>
      <p:sp>
        <p:nvSpPr>
          <p:cNvPr id="48" name="Freeform 47"/>
          <p:cNvSpPr/>
          <p:nvPr/>
        </p:nvSpPr>
        <p:spPr>
          <a:xfrm>
            <a:off x="5814000" y="45636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49" name="TextBox 48"/>
          <p:cNvSpPr txBox="1"/>
          <p:nvPr/>
        </p:nvSpPr>
        <p:spPr>
          <a:xfrm>
            <a:off x="5886000" y="46140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Populärmusik från Vittula</a:t>
            </a:r>
          </a:p>
        </p:txBody>
      </p:sp>
      <p:sp>
        <p:nvSpPr>
          <p:cNvPr id="50" name="TextBox 49"/>
          <p:cNvSpPr txBox="1"/>
          <p:nvPr/>
        </p:nvSpPr>
        <p:spPr>
          <a:xfrm>
            <a:off x="5886000" y="4959600"/>
            <a:ext cx="1446000" cy="180000"/>
          </a:xfrm>
          <a:prstGeom prst="rect">
            <a:avLst/>
          </a:prstGeom>
          <a:noFill/>
        </p:spPr>
        <p:txBody>
          <a:bodyPr wrap="square" lIns="0" rIns="0" tIns="0" bIns="0" anchor="t">
            <a:spAutoFit/>
          </a:bodyPr>
          <a:lstStyle/>
          <a:p>
            <a:pPr algn="l">
              <a:lnSpc>
                <a:spcPct val="110000"/>
              </a:lnSpc>
            </a:pPr>
            <a:r>
              <a:rPr sz="850" b="1">
                <a:solidFill>
                  <a:srgbClr val="566175"/>
                </a:solidFill>
                <a:latin typeface="Arial"/>
              </a:rPr>
              <a:t>Mikael Niemi, 2000</a:t>
            </a:r>
          </a:p>
        </p:txBody>
      </p:sp>
      <p:pic>
        <p:nvPicPr>
          <p:cNvPr id="51" name="Picture 50" descr="_fit_7669416527549785905.jpg"/>
          <p:cNvPicPr>
            <a:picLocks noChangeAspect="1"/>
          </p:cNvPicPr>
          <p:nvPr/>
        </p:nvPicPr>
        <p:blipFill>
          <a:blip r:embed="rId13"/>
          <a:stretch>
            <a:fillRect/>
          </a:stretch>
        </p:blipFill>
        <p:spPr>
          <a:xfrm>
            <a:off x="7512000" y="3577800"/>
            <a:ext cx="1590000" cy="985800"/>
          </a:xfrm>
          <a:prstGeom prst="rect">
            <a:avLst/>
          </a:prstGeom>
        </p:spPr>
      </p:pic>
      <p:sp>
        <p:nvSpPr>
          <p:cNvPr id="52" name="Freeform 51"/>
          <p:cNvSpPr/>
          <p:nvPr/>
        </p:nvSpPr>
        <p:spPr>
          <a:xfrm>
            <a:off x="7512000" y="45636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53" name="TextBox 52"/>
          <p:cNvSpPr txBox="1"/>
          <p:nvPr/>
        </p:nvSpPr>
        <p:spPr>
          <a:xfrm>
            <a:off x="7584000" y="46140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Det sjunde inseglet</a:t>
            </a:r>
          </a:p>
        </p:txBody>
      </p:sp>
      <p:sp>
        <p:nvSpPr>
          <p:cNvPr id="54" name="TextBox 53"/>
          <p:cNvSpPr txBox="1"/>
          <p:nvPr/>
        </p:nvSpPr>
        <p:spPr>
          <a:xfrm>
            <a:off x="7584000" y="4959600"/>
            <a:ext cx="1446000" cy="180000"/>
          </a:xfrm>
          <a:prstGeom prst="rect">
            <a:avLst/>
          </a:prstGeom>
          <a:noFill/>
        </p:spPr>
        <p:txBody>
          <a:bodyPr wrap="square" lIns="0" rIns="0" tIns="0" bIns="0" anchor="t">
            <a:spAutoFit/>
          </a:bodyPr>
          <a:lstStyle/>
          <a:p>
            <a:pPr algn="l">
              <a:lnSpc>
                <a:spcPct val="110000"/>
              </a:lnSpc>
            </a:pPr>
            <a:r>
              <a:rPr sz="850" b="1">
                <a:solidFill>
                  <a:srgbClr val="566175"/>
                </a:solidFill>
                <a:latin typeface="Arial"/>
              </a:rPr>
              <a:t>Ingmar Bergman, 1957</a:t>
            </a:r>
          </a:p>
        </p:txBody>
      </p:sp>
      <p:pic>
        <p:nvPicPr>
          <p:cNvPr id="55" name="Picture 54" descr="_fit_975369426664408141.jpg"/>
          <p:cNvPicPr>
            <a:picLocks noChangeAspect="1"/>
          </p:cNvPicPr>
          <p:nvPr/>
        </p:nvPicPr>
        <p:blipFill>
          <a:blip r:embed="rId14"/>
          <a:stretch>
            <a:fillRect/>
          </a:stretch>
        </p:blipFill>
        <p:spPr>
          <a:xfrm>
            <a:off x="9210000" y="3577800"/>
            <a:ext cx="1590000" cy="985800"/>
          </a:xfrm>
          <a:prstGeom prst="rect">
            <a:avLst/>
          </a:prstGeom>
        </p:spPr>
      </p:pic>
      <p:sp>
        <p:nvSpPr>
          <p:cNvPr id="56" name="Freeform 55"/>
          <p:cNvSpPr/>
          <p:nvPr/>
        </p:nvSpPr>
        <p:spPr>
          <a:xfrm>
            <a:off x="9210000" y="45636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57" name="TextBox 56"/>
          <p:cNvSpPr txBox="1"/>
          <p:nvPr/>
        </p:nvSpPr>
        <p:spPr>
          <a:xfrm>
            <a:off x="9282000" y="46140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Vasaloppet</a:t>
            </a:r>
          </a:p>
        </p:txBody>
      </p:sp>
      <p:sp>
        <p:nvSpPr>
          <p:cNvPr id="58" name="TextBox 57"/>
          <p:cNvSpPr txBox="1"/>
          <p:nvPr/>
        </p:nvSpPr>
        <p:spPr>
          <a:xfrm>
            <a:off x="9282000" y="4959600"/>
            <a:ext cx="1446000" cy="180000"/>
          </a:xfrm>
          <a:prstGeom prst="rect">
            <a:avLst/>
          </a:prstGeom>
          <a:noFill/>
        </p:spPr>
        <p:txBody>
          <a:bodyPr wrap="square" lIns="0" rIns="0" tIns="0" bIns="0" anchor="t">
            <a:spAutoFit/>
          </a:bodyPr>
          <a:lstStyle/>
          <a:p>
            <a:pPr algn="l">
              <a:lnSpc>
                <a:spcPct val="110000"/>
              </a:lnSpc>
            </a:pPr>
            <a:r>
              <a:rPr sz="850" b="1">
                <a:solidFill>
                  <a:srgbClr val="566175"/>
                </a:solidFill>
                <a:latin typeface="Arial"/>
              </a:rPr>
              <a:t>IFK Mora, 1922</a:t>
            </a:r>
          </a:p>
        </p:txBody>
      </p:sp>
      <p:sp>
        <p:nvSpPr>
          <p:cNvPr id="59" name="Freeform 58"/>
          <p:cNvSpPr/>
          <p:nvPr/>
        </p:nvSpPr>
        <p:spPr>
          <a:xfrm>
            <a:off x="720000" y="5400000"/>
            <a:ext cx="10080000" cy="792000"/>
          </a:xfrm>
          <a:custGeom>
            <a:avLst/>
            <a:gdLst/>
            <a:ahLst/>
            <a:cxnLst/>
            <a:rect l="l" t="t" r="r" b="b"/>
            <a:pathLst>
              <a:path w="10080000" h="792000">
                <a:moveTo>
                  <a:pt x="0" y="0"/>
                </a:moveTo>
                <a:lnTo>
                  <a:pt x="9720000" y="0"/>
                </a:lnTo>
                <a:lnTo>
                  <a:pt x="9766989" y="3079"/>
                </a:lnTo>
                <a:lnTo>
                  <a:pt x="9813174" y="12266"/>
                </a:lnTo>
                <a:lnTo>
                  <a:pt x="9857766" y="27403"/>
                </a:lnTo>
                <a:lnTo>
                  <a:pt x="9900000" y="48230"/>
                </a:lnTo>
                <a:lnTo>
                  <a:pt x="9939154" y="74392"/>
                </a:lnTo>
                <a:lnTo>
                  <a:pt x="9974558" y="105441"/>
                </a:lnTo>
                <a:lnTo>
                  <a:pt x="10005607" y="140845"/>
                </a:lnTo>
                <a:lnTo>
                  <a:pt x="10031769" y="180000"/>
                </a:lnTo>
                <a:lnTo>
                  <a:pt x="10052596" y="222233"/>
                </a:lnTo>
                <a:lnTo>
                  <a:pt x="10067733" y="266825"/>
                </a:lnTo>
                <a:lnTo>
                  <a:pt x="10076920" y="313010"/>
                </a:lnTo>
                <a:lnTo>
                  <a:pt x="10080000" y="360000"/>
                </a:lnTo>
                <a:lnTo>
                  <a:pt x="10080000" y="432000"/>
                </a:lnTo>
                <a:lnTo>
                  <a:pt x="10076920" y="478989"/>
                </a:lnTo>
                <a:lnTo>
                  <a:pt x="10067733" y="525174"/>
                </a:lnTo>
                <a:lnTo>
                  <a:pt x="10052596" y="569766"/>
                </a:lnTo>
                <a:lnTo>
                  <a:pt x="10031769" y="612000"/>
                </a:lnTo>
                <a:lnTo>
                  <a:pt x="10005607" y="651154"/>
                </a:lnTo>
                <a:lnTo>
                  <a:pt x="9974558" y="686558"/>
                </a:lnTo>
                <a:lnTo>
                  <a:pt x="9939154" y="717607"/>
                </a:lnTo>
                <a:lnTo>
                  <a:pt x="9900000" y="743769"/>
                </a:lnTo>
                <a:lnTo>
                  <a:pt x="9857766" y="764596"/>
                </a:lnTo>
                <a:lnTo>
                  <a:pt x="9813174" y="779733"/>
                </a:lnTo>
                <a:lnTo>
                  <a:pt x="9766989" y="788920"/>
                </a:lnTo>
                <a:lnTo>
                  <a:pt x="9720000" y="792000"/>
                </a:lnTo>
                <a:lnTo>
                  <a:pt x="0" y="792000"/>
                </a:lnTo>
                <a:close/>
              </a:path>
            </a:pathLst>
          </a:custGeom>
          <a:solidFill>
            <a:srgbClr val="13213A"/>
          </a:solidFill>
          <a:ln>
            <a:noFill/>
          </a:ln>
        </p:spPr>
        <p:txBody>
          <a:bodyPr rtlCol="0" anchor="ctr"/>
          <a:lstStyle/>
          <a:p>
            <a:pPr algn="ctr"/>
          </a:p>
        </p:txBody>
      </p:sp>
      <p:sp>
        <p:nvSpPr>
          <p:cNvPr id="60" name="Freeform 59"/>
          <p:cNvSpPr/>
          <p:nvPr/>
        </p:nvSpPr>
        <p:spPr>
          <a:xfrm>
            <a:off x="720000" y="596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61" name="TextBox 60"/>
          <p:cNvSpPr txBox="1"/>
          <p:nvPr/>
        </p:nvSpPr>
        <p:spPr>
          <a:xfrm>
            <a:off x="1080000" y="5580000"/>
            <a:ext cx="9360000" cy="504000"/>
          </a:xfrm>
          <a:prstGeom prst="rect">
            <a:avLst/>
          </a:prstGeom>
          <a:noFill/>
        </p:spPr>
        <p:txBody>
          <a:bodyPr wrap="square" lIns="0" rIns="0" tIns="0" bIns="0" anchor="t">
            <a:spAutoFit/>
          </a:bodyPr>
          <a:lstStyle/>
          <a:p>
            <a:pPr algn="l">
              <a:lnSpc>
                <a:spcPct val="110000"/>
              </a:lnSpc>
            </a:pPr>
            <a:r>
              <a:rPr sz="1700" b="1">
                <a:solidFill>
                  <a:srgbClr val="FFFFFF"/>
                </a:solidFill>
                <a:latin typeface="Arial"/>
              </a:rPr>
              <a:t>Sju av tolv kom med i kanonen. Ringa in Kom med eller Kom inte med på varje kort.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1404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2260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1490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2</a:t>
            </a:r>
          </a:p>
        </p:txBody>
      </p:sp>
      <p:sp>
        <p:nvSpPr>
          <p:cNvPr id="5" name="TextBox 4"/>
          <p:cNvSpPr txBox="1"/>
          <p:nvPr/>
        </p:nvSpPr>
        <p:spPr>
          <a:xfrm>
            <a:off x="11635200" y="1854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Kom det med?</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Vems Sverige syns i kulturkanonen?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2 · Svaret</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Sju kom med</a:t>
            </a:r>
          </a:p>
        </p:txBody>
      </p:sp>
      <p:pic>
        <p:nvPicPr>
          <p:cNvPr id="9" name="Picture 8" descr="_fit_8461541942422055115.jpg"/>
          <p:cNvPicPr>
            <a:picLocks noChangeAspect="1"/>
          </p:cNvPicPr>
          <p:nvPr/>
        </p:nvPicPr>
        <p:blipFill>
          <a:blip r:embed="rId2"/>
          <a:stretch>
            <a:fillRect/>
          </a:stretch>
        </p:blipFill>
        <p:spPr>
          <a:xfrm>
            <a:off x="720000" y="1872000"/>
            <a:ext cx="1590000" cy="985800"/>
          </a:xfrm>
          <a:prstGeom prst="rect">
            <a:avLst/>
          </a:prstGeom>
        </p:spPr>
      </p:pic>
      <p:sp>
        <p:nvSpPr>
          <p:cNvPr id="10" name="Freeform 9"/>
          <p:cNvSpPr/>
          <p:nvPr/>
        </p:nvSpPr>
        <p:spPr>
          <a:xfrm>
            <a:off x="720000" y="28578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13213A"/>
          </a:solidFill>
          <a:ln>
            <a:noFill/>
          </a:ln>
        </p:spPr>
        <p:txBody>
          <a:bodyPr rtlCol="0" anchor="ctr"/>
          <a:lstStyle/>
          <a:p>
            <a:pPr algn="ctr"/>
          </a:p>
        </p:txBody>
      </p:sp>
      <p:sp>
        <p:nvSpPr>
          <p:cNvPr id="11" name="TextBox 10"/>
          <p:cNvSpPr txBox="1"/>
          <p:nvPr/>
        </p:nvSpPr>
        <p:spPr>
          <a:xfrm>
            <a:off x="792000" y="2908200"/>
            <a:ext cx="1446000" cy="324000"/>
          </a:xfrm>
          <a:prstGeom prst="rect">
            <a:avLst/>
          </a:prstGeom>
          <a:noFill/>
        </p:spPr>
        <p:txBody>
          <a:bodyPr wrap="square" lIns="0" rIns="0" tIns="0" bIns="0" anchor="t">
            <a:spAutoFit/>
          </a:bodyPr>
          <a:lstStyle/>
          <a:p>
            <a:pPr algn="l">
              <a:lnSpc>
                <a:spcPct val="110000"/>
              </a:lnSpc>
            </a:pPr>
            <a:r>
              <a:rPr sz="950" b="1">
                <a:solidFill>
                  <a:srgbClr val="FFFFFF"/>
                </a:solidFill>
                <a:latin typeface="Arial"/>
              </a:rPr>
              <a:t>Pippi Långstrump</a:t>
            </a:r>
          </a:p>
        </p:txBody>
      </p:sp>
      <p:sp>
        <p:nvSpPr>
          <p:cNvPr id="12" name="TextBox 11"/>
          <p:cNvSpPr txBox="1"/>
          <p:nvPr/>
        </p:nvSpPr>
        <p:spPr>
          <a:xfrm>
            <a:off x="792000" y="3253800"/>
            <a:ext cx="1446000" cy="180000"/>
          </a:xfrm>
          <a:prstGeom prst="rect">
            <a:avLst/>
          </a:prstGeom>
          <a:noFill/>
        </p:spPr>
        <p:txBody>
          <a:bodyPr wrap="square" lIns="0" rIns="0" tIns="0" bIns="0" anchor="t">
            <a:spAutoFit/>
          </a:bodyPr>
          <a:lstStyle/>
          <a:p>
            <a:pPr algn="l">
              <a:lnSpc>
                <a:spcPct val="110000"/>
              </a:lnSpc>
            </a:pPr>
            <a:r>
              <a:rPr sz="850" b="1">
                <a:solidFill>
                  <a:srgbClr val="E9B865"/>
                </a:solidFill>
                <a:latin typeface="Arial"/>
              </a:rPr>
              <a:t>Kom med</a:t>
            </a:r>
          </a:p>
        </p:txBody>
      </p:sp>
      <p:pic>
        <p:nvPicPr>
          <p:cNvPr id="13" name="Picture 12" descr="_fit_4593547428932324910.jpg"/>
          <p:cNvPicPr>
            <a:picLocks noChangeAspect="1"/>
          </p:cNvPicPr>
          <p:nvPr/>
        </p:nvPicPr>
        <p:blipFill>
          <a:blip r:embed="rId3"/>
          <a:stretch>
            <a:fillRect/>
          </a:stretch>
        </p:blipFill>
        <p:spPr>
          <a:xfrm>
            <a:off x="2418000" y="1872000"/>
            <a:ext cx="1590000" cy="985800"/>
          </a:xfrm>
          <a:prstGeom prst="rect">
            <a:avLst/>
          </a:prstGeom>
        </p:spPr>
      </p:pic>
      <p:sp>
        <p:nvSpPr>
          <p:cNvPr id="14" name="Freeform 13"/>
          <p:cNvSpPr/>
          <p:nvPr/>
        </p:nvSpPr>
        <p:spPr>
          <a:xfrm>
            <a:off x="2418000" y="28578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15" name="TextBox 14"/>
          <p:cNvSpPr txBox="1"/>
          <p:nvPr/>
        </p:nvSpPr>
        <p:spPr>
          <a:xfrm>
            <a:off x="2490000" y="29082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Waterloo</a:t>
            </a:r>
          </a:p>
        </p:txBody>
      </p:sp>
      <p:sp>
        <p:nvSpPr>
          <p:cNvPr id="16" name="TextBox 15"/>
          <p:cNvSpPr txBox="1"/>
          <p:nvPr/>
        </p:nvSpPr>
        <p:spPr>
          <a:xfrm>
            <a:off x="2490000" y="3253800"/>
            <a:ext cx="1446000" cy="180000"/>
          </a:xfrm>
          <a:prstGeom prst="rect">
            <a:avLst/>
          </a:prstGeom>
          <a:noFill/>
        </p:spPr>
        <p:txBody>
          <a:bodyPr wrap="square" lIns="0" rIns="0" tIns="0" bIns="0" anchor="t">
            <a:spAutoFit/>
          </a:bodyPr>
          <a:lstStyle/>
          <a:p>
            <a:pPr algn="l">
              <a:lnSpc>
                <a:spcPct val="110000"/>
              </a:lnSpc>
            </a:pPr>
            <a:r>
              <a:rPr sz="850" b="1">
                <a:solidFill>
                  <a:srgbClr val="9A6512"/>
                </a:solidFill>
                <a:latin typeface="Arial"/>
              </a:rPr>
              <a:t>Kom inte med</a:t>
            </a:r>
          </a:p>
        </p:txBody>
      </p:sp>
      <p:pic>
        <p:nvPicPr>
          <p:cNvPr id="17" name="Picture 16" descr="_fit_7752843514894779053.jpg"/>
          <p:cNvPicPr>
            <a:picLocks noChangeAspect="1"/>
          </p:cNvPicPr>
          <p:nvPr/>
        </p:nvPicPr>
        <p:blipFill>
          <a:blip r:embed="rId4"/>
          <a:stretch>
            <a:fillRect/>
          </a:stretch>
        </p:blipFill>
        <p:spPr>
          <a:xfrm>
            <a:off x="4116000" y="1872000"/>
            <a:ext cx="1590000" cy="985800"/>
          </a:xfrm>
          <a:prstGeom prst="rect">
            <a:avLst/>
          </a:prstGeom>
        </p:spPr>
      </p:pic>
      <p:sp>
        <p:nvSpPr>
          <p:cNvPr id="18" name="Freeform 17"/>
          <p:cNvSpPr/>
          <p:nvPr/>
        </p:nvSpPr>
        <p:spPr>
          <a:xfrm>
            <a:off x="4116000" y="28578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13213A"/>
          </a:solidFill>
          <a:ln>
            <a:noFill/>
          </a:ln>
        </p:spPr>
        <p:txBody>
          <a:bodyPr rtlCol="0" anchor="ctr"/>
          <a:lstStyle/>
          <a:p>
            <a:pPr algn="ctr"/>
          </a:p>
        </p:txBody>
      </p:sp>
      <p:sp>
        <p:nvSpPr>
          <p:cNvPr id="19" name="TextBox 18"/>
          <p:cNvSpPr txBox="1"/>
          <p:nvPr/>
        </p:nvSpPr>
        <p:spPr>
          <a:xfrm>
            <a:off x="4188000" y="2908200"/>
            <a:ext cx="1446000" cy="324000"/>
          </a:xfrm>
          <a:prstGeom prst="rect">
            <a:avLst/>
          </a:prstGeom>
          <a:noFill/>
        </p:spPr>
        <p:txBody>
          <a:bodyPr wrap="square" lIns="0" rIns="0" tIns="0" bIns="0" anchor="t">
            <a:spAutoFit/>
          </a:bodyPr>
          <a:lstStyle/>
          <a:p>
            <a:pPr algn="l">
              <a:lnSpc>
                <a:spcPct val="110000"/>
              </a:lnSpc>
            </a:pPr>
            <a:r>
              <a:rPr sz="950" b="1">
                <a:solidFill>
                  <a:srgbClr val="FFFFFF"/>
                </a:solidFill>
                <a:latin typeface="Arial"/>
              </a:rPr>
              <a:t>Muittalus sámid birra</a:t>
            </a:r>
          </a:p>
        </p:txBody>
      </p:sp>
      <p:sp>
        <p:nvSpPr>
          <p:cNvPr id="20" name="TextBox 19"/>
          <p:cNvSpPr txBox="1"/>
          <p:nvPr/>
        </p:nvSpPr>
        <p:spPr>
          <a:xfrm>
            <a:off x="4188000" y="3253800"/>
            <a:ext cx="1446000" cy="180000"/>
          </a:xfrm>
          <a:prstGeom prst="rect">
            <a:avLst/>
          </a:prstGeom>
          <a:noFill/>
        </p:spPr>
        <p:txBody>
          <a:bodyPr wrap="square" lIns="0" rIns="0" tIns="0" bIns="0" anchor="t">
            <a:spAutoFit/>
          </a:bodyPr>
          <a:lstStyle/>
          <a:p>
            <a:pPr algn="l">
              <a:lnSpc>
                <a:spcPct val="110000"/>
              </a:lnSpc>
            </a:pPr>
            <a:r>
              <a:rPr sz="850" b="1">
                <a:solidFill>
                  <a:srgbClr val="E9B865"/>
                </a:solidFill>
                <a:latin typeface="Arial"/>
              </a:rPr>
              <a:t>Kom med</a:t>
            </a:r>
          </a:p>
        </p:txBody>
      </p:sp>
      <p:pic>
        <p:nvPicPr>
          <p:cNvPr id="21" name="Picture 20" descr="_fit_7558191243463565067.jpg"/>
          <p:cNvPicPr>
            <a:picLocks noChangeAspect="1"/>
          </p:cNvPicPr>
          <p:nvPr/>
        </p:nvPicPr>
        <p:blipFill>
          <a:blip r:embed="rId5"/>
          <a:stretch>
            <a:fillRect/>
          </a:stretch>
        </p:blipFill>
        <p:spPr>
          <a:xfrm>
            <a:off x="5814000" y="1872000"/>
            <a:ext cx="1590000" cy="985800"/>
          </a:xfrm>
          <a:prstGeom prst="rect">
            <a:avLst/>
          </a:prstGeom>
        </p:spPr>
      </p:pic>
      <p:sp>
        <p:nvSpPr>
          <p:cNvPr id="22" name="Freeform 21"/>
          <p:cNvSpPr/>
          <p:nvPr/>
        </p:nvSpPr>
        <p:spPr>
          <a:xfrm>
            <a:off x="5814000" y="28578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23" name="TextBox 22"/>
          <p:cNvSpPr txBox="1"/>
          <p:nvPr/>
        </p:nvSpPr>
        <p:spPr>
          <a:xfrm>
            <a:off x="5886000" y="29082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Minecraft</a:t>
            </a:r>
          </a:p>
        </p:txBody>
      </p:sp>
      <p:sp>
        <p:nvSpPr>
          <p:cNvPr id="24" name="TextBox 23"/>
          <p:cNvSpPr txBox="1"/>
          <p:nvPr/>
        </p:nvSpPr>
        <p:spPr>
          <a:xfrm>
            <a:off x="5886000" y="3253800"/>
            <a:ext cx="1446000" cy="180000"/>
          </a:xfrm>
          <a:prstGeom prst="rect">
            <a:avLst/>
          </a:prstGeom>
          <a:noFill/>
        </p:spPr>
        <p:txBody>
          <a:bodyPr wrap="square" lIns="0" rIns="0" tIns="0" bIns="0" anchor="t">
            <a:spAutoFit/>
          </a:bodyPr>
          <a:lstStyle/>
          <a:p>
            <a:pPr algn="l">
              <a:lnSpc>
                <a:spcPct val="110000"/>
              </a:lnSpc>
            </a:pPr>
            <a:r>
              <a:rPr sz="850" b="1">
                <a:solidFill>
                  <a:srgbClr val="9A6512"/>
                </a:solidFill>
                <a:latin typeface="Arial"/>
              </a:rPr>
              <a:t>Kom inte med</a:t>
            </a:r>
          </a:p>
        </p:txBody>
      </p:sp>
      <p:pic>
        <p:nvPicPr>
          <p:cNvPr id="25" name="Picture 24" descr="_fit_7640637737968610224.jpg"/>
          <p:cNvPicPr>
            <a:picLocks noChangeAspect="1"/>
          </p:cNvPicPr>
          <p:nvPr/>
        </p:nvPicPr>
        <p:blipFill>
          <a:blip r:embed="rId6"/>
          <a:stretch>
            <a:fillRect/>
          </a:stretch>
        </p:blipFill>
        <p:spPr>
          <a:xfrm>
            <a:off x="7512000" y="1872000"/>
            <a:ext cx="1590000" cy="985800"/>
          </a:xfrm>
          <a:prstGeom prst="rect">
            <a:avLst/>
          </a:prstGeom>
        </p:spPr>
      </p:pic>
      <p:sp>
        <p:nvSpPr>
          <p:cNvPr id="26" name="Freeform 25"/>
          <p:cNvSpPr/>
          <p:nvPr/>
        </p:nvSpPr>
        <p:spPr>
          <a:xfrm>
            <a:off x="7512000" y="28578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13213A"/>
          </a:solidFill>
          <a:ln>
            <a:noFill/>
          </a:ln>
        </p:spPr>
        <p:txBody>
          <a:bodyPr rtlCol="0" anchor="ctr"/>
          <a:lstStyle/>
          <a:p>
            <a:pPr algn="ctr"/>
          </a:p>
        </p:txBody>
      </p:sp>
      <p:sp>
        <p:nvSpPr>
          <p:cNvPr id="27" name="TextBox 26"/>
          <p:cNvSpPr txBox="1"/>
          <p:nvPr/>
        </p:nvSpPr>
        <p:spPr>
          <a:xfrm>
            <a:off x="7584000" y="2908200"/>
            <a:ext cx="1446000" cy="324000"/>
          </a:xfrm>
          <a:prstGeom prst="rect">
            <a:avLst/>
          </a:prstGeom>
          <a:noFill/>
        </p:spPr>
        <p:txBody>
          <a:bodyPr wrap="square" lIns="0" rIns="0" tIns="0" bIns="0" anchor="t">
            <a:spAutoFit/>
          </a:bodyPr>
          <a:lstStyle/>
          <a:p>
            <a:pPr algn="l">
              <a:lnSpc>
                <a:spcPct val="110000"/>
              </a:lnSpc>
            </a:pPr>
            <a:r>
              <a:rPr sz="950" b="1">
                <a:solidFill>
                  <a:srgbClr val="FFFFFF"/>
                </a:solidFill>
                <a:latin typeface="Arial"/>
              </a:rPr>
              <a:t>Målningarna till templet</a:t>
            </a:r>
          </a:p>
        </p:txBody>
      </p:sp>
      <p:sp>
        <p:nvSpPr>
          <p:cNvPr id="28" name="TextBox 27"/>
          <p:cNvSpPr txBox="1"/>
          <p:nvPr/>
        </p:nvSpPr>
        <p:spPr>
          <a:xfrm>
            <a:off x="7584000" y="3253800"/>
            <a:ext cx="1446000" cy="180000"/>
          </a:xfrm>
          <a:prstGeom prst="rect">
            <a:avLst/>
          </a:prstGeom>
          <a:noFill/>
        </p:spPr>
        <p:txBody>
          <a:bodyPr wrap="square" lIns="0" rIns="0" tIns="0" bIns="0" anchor="t">
            <a:spAutoFit/>
          </a:bodyPr>
          <a:lstStyle/>
          <a:p>
            <a:pPr algn="l">
              <a:lnSpc>
                <a:spcPct val="110000"/>
              </a:lnSpc>
            </a:pPr>
            <a:r>
              <a:rPr sz="850" b="1">
                <a:solidFill>
                  <a:srgbClr val="E9B865"/>
                </a:solidFill>
                <a:latin typeface="Arial"/>
              </a:rPr>
              <a:t>Kom med</a:t>
            </a:r>
          </a:p>
        </p:txBody>
      </p:sp>
      <p:pic>
        <p:nvPicPr>
          <p:cNvPr id="29" name="Picture 28" descr="_fit_8812034080317485754.jpg"/>
          <p:cNvPicPr>
            <a:picLocks noChangeAspect="1"/>
          </p:cNvPicPr>
          <p:nvPr/>
        </p:nvPicPr>
        <p:blipFill>
          <a:blip r:embed="rId7"/>
          <a:stretch>
            <a:fillRect/>
          </a:stretch>
        </p:blipFill>
        <p:spPr>
          <a:xfrm>
            <a:off x="9210000" y="1872000"/>
            <a:ext cx="1590000" cy="985800"/>
          </a:xfrm>
          <a:prstGeom prst="rect">
            <a:avLst/>
          </a:prstGeom>
        </p:spPr>
      </p:pic>
      <p:sp>
        <p:nvSpPr>
          <p:cNvPr id="30" name="Freeform 29"/>
          <p:cNvSpPr/>
          <p:nvPr/>
        </p:nvSpPr>
        <p:spPr>
          <a:xfrm>
            <a:off x="9210000" y="28578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31" name="TextBox 30"/>
          <p:cNvSpPr txBox="1"/>
          <p:nvPr/>
        </p:nvSpPr>
        <p:spPr>
          <a:xfrm>
            <a:off x="9282000" y="29082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Asfaltblomman</a:t>
            </a:r>
          </a:p>
        </p:txBody>
      </p:sp>
      <p:sp>
        <p:nvSpPr>
          <p:cNvPr id="32" name="TextBox 31"/>
          <p:cNvSpPr txBox="1"/>
          <p:nvPr/>
        </p:nvSpPr>
        <p:spPr>
          <a:xfrm>
            <a:off x="9282000" y="3253800"/>
            <a:ext cx="1446000" cy="180000"/>
          </a:xfrm>
          <a:prstGeom prst="rect">
            <a:avLst/>
          </a:prstGeom>
          <a:noFill/>
        </p:spPr>
        <p:txBody>
          <a:bodyPr wrap="square" lIns="0" rIns="0" tIns="0" bIns="0" anchor="t">
            <a:spAutoFit/>
          </a:bodyPr>
          <a:lstStyle/>
          <a:p>
            <a:pPr algn="l">
              <a:lnSpc>
                <a:spcPct val="110000"/>
              </a:lnSpc>
            </a:pPr>
            <a:r>
              <a:rPr sz="850" b="1">
                <a:solidFill>
                  <a:srgbClr val="9A6512"/>
                </a:solidFill>
                <a:latin typeface="Arial"/>
              </a:rPr>
              <a:t>Kom inte med</a:t>
            </a:r>
          </a:p>
        </p:txBody>
      </p:sp>
      <p:pic>
        <p:nvPicPr>
          <p:cNvPr id="33" name="Picture 32" descr="_fit_8429388038011339872.jpg"/>
          <p:cNvPicPr>
            <a:picLocks noChangeAspect="1"/>
          </p:cNvPicPr>
          <p:nvPr/>
        </p:nvPicPr>
        <p:blipFill>
          <a:blip r:embed="rId8"/>
          <a:stretch>
            <a:fillRect/>
          </a:stretch>
        </p:blipFill>
        <p:spPr>
          <a:xfrm>
            <a:off x="720000" y="3577800"/>
            <a:ext cx="1590000" cy="985800"/>
          </a:xfrm>
          <a:prstGeom prst="rect">
            <a:avLst/>
          </a:prstGeom>
        </p:spPr>
      </p:pic>
      <p:sp>
        <p:nvSpPr>
          <p:cNvPr id="34" name="Freeform 33"/>
          <p:cNvSpPr/>
          <p:nvPr/>
        </p:nvSpPr>
        <p:spPr>
          <a:xfrm>
            <a:off x="720000" y="45636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13213A"/>
          </a:solidFill>
          <a:ln>
            <a:noFill/>
          </a:ln>
        </p:spPr>
        <p:txBody>
          <a:bodyPr rtlCol="0" anchor="ctr"/>
          <a:lstStyle/>
          <a:p>
            <a:pPr algn="ctr"/>
          </a:p>
        </p:txBody>
      </p:sp>
      <p:sp>
        <p:nvSpPr>
          <p:cNvPr id="35" name="TextBox 34"/>
          <p:cNvSpPr txBox="1"/>
          <p:nvPr/>
        </p:nvSpPr>
        <p:spPr>
          <a:xfrm>
            <a:off x="792000" y="4614000"/>
            <a:ext cx="1446000" cy="324000"/>
          </a:xfrm>
          <a:prstGeom prst="rect">
            <a:avLst/>
          </a:prstGeom>
          <a:noFill/>
        </p:spPr>
        <p:txBody>
          <a:bodyPr wrap="square" lIns="0" rIns="0" tIns="0" bIns="0" anchor="t">
            <a:spAutoFit/>
          </a:bodyPr>
          <a:lstStyle/>
          <a:p>
            <a:pPr algn="l">
              <a:lnSpc>
                <a:spcPct val="110000"/>
              </a:lnSpc>
            </a:pPr>
            <a:r>
              <a:rPr sz="950" b="1">
                <a:solidFill>
                  <a:srgbClr val="FFFFFF"/>
                </a:solidFill>
                <a:latin typeface="Arial"/>
              </a:rPr>
              <a:t>Katitzi</a:t>
            </a:r>
          </a:p>
        </p:txBody>
      </p:sp>
      <p:sp>
        <p:nvSpPr>
          <p:cNvPr id="36" name="TextBox 35"/>
          <p:cNvSpPr txBox="1"/>
          <p:nvPr/>
        </p:nvSpPr>
        <p:spPr>
          <a:xfrm>
            <a:off x="792000" y="4959600"/>
            <a:ext cx="1446000" cy="180000"/>
          </a:xfrm>
          <a:prstGeom prst="rect">
            <a:avLst/>
          </a:prstGeom>
          <a:noFill/>
        </p:spPr>
        <p:txBody>
          <a:bodyPr wrap="square" lIns="0" rIns="0" tIns="0" bIns="0" anchor="t">
            <a:spAutoFit/>
          </a:bodyPr>
          <a:lstStyle/>
          <a:p>
            <a:pPr algn="l">
              <a:lnSpc>
                <a:spcPct val="110000"/>
              </a:lnSpc>
            </a:pPr>
            <a:r>
              <a:rPr sz="850" b="1">
                <a:solidFill>
                  <a:srgbClr val="E9B865"/>
                </a:solidFill>
                <a:latin typeface="Arial"/>
              </a:rPr>
              <a:t>Kom med</a:t>
            </a:r>
          </a:p>
        </p:txBody>
      </p:sp>
      <p:pic>
        <p:nvPicPr>
          <p:cNvPr id="37" name="Picture 36" descr="_fit_3179444058856087228.jpg"/>
          <p:cNvPicPr>
            <a:picLocks noChangeAspect="1"/>
          </p:cNvPicPr>
          <p:nvPr/>
        </p:nvPicPr>
        <p:blipFill>
          <a:blip r:embed="rId9"/>
          <a:stretch>
            <a:fillRect/>
          </a:stretch>
        </p:blipFill>
        <p:spPr>
          <a:xfrm>
            <a:off x="2418000" y="3577800"/>
            <a:ext cx="1590000" cy="985800"/>
          </a:xfrm>
          <a:prstGeom prst="rect">
            <a:avLst/>
          </a:prstGeom>
        </p:spPr>
      </p:pic>
      <p:sp>
        <p:nvSpPr>
          <p:cNvPr id="38" name="Freeform 37"/>
          <p:cNvSpPr/>
          <p:nvPr/>
        </p:nvSpPr>
        <p:spPr>
          <a:xfrm>
            <a:off x="2418000" y="45636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39" name="TextBox 38"/>
          <p:cNvSpPr txBox="1"/>
          <p:nvPr/>
        </p:nvSpPr>
        <p:spPr>
          <a:xfrm>
            <a:off x="2490000" y="46140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Nils Holgerssons underbara resa</a:t>
            </a:r>
          </a:p>
        </p:txBody>
      </p:sp>
      <p:sp>
        <p:nvSpPr>
          <p:cNvPr id="40" name="TextBox 39"/>
          <p:cNvSpPr txBox="1"/>
          <p:nvPr/>
        </p:nvSpPr>
        <p:spPr>
          <a:xfrm>
            <a:off x="2490000" y="4959600"/>
            <a:ext cx="1446000" cy="180000"/>
          </a:xfrm>
          <a:prstGeom prst="rect">
            <a:avLst/>
          </a:prstGeom>
          <a:noFill/>
        </p:spPr>
        <p:txBody>
          <a:bodyPr wrap="square" lIns="0" rIns="0" tIns="0" bIns="0" anchor="t">
            <a:spAutoFit/>
          </a:bodyPr>
          <a:lstStyle/>
          <a:p>
            <a:pPr algn="l">
              <a:lnSpc>
                <a:spcPct val="110000"/>
              </a:lnSpc>
            </a:pPr>
            <a:r>
              <a:rPr sz="850" b="1">
                <a:solidFill>
                  <a:srgbClr val="9A6512"/>
                </a:solidFill>
                <a:latin typeface="Arial"/>
              </a:rPr>
              <a:t>Kom inte med</a:t>
            </a:r>
          </a:p>
        </p:txBody>
      </p:sp>
      <p:pic>
        <p:nvPicPr>
          <p:cNvPr id="41" name="Picture 40" descr="_fit_7675507138070145913.jpg"/>
          <p:cNvPicPr>
            <a:picLocks noChangeAspect="1"/>
          </p:cNvPicPr>
          <p:nvPr/>
        </p:nvPicPr>
        <p:blipFill>
          <a:blip r:embed="rId10"/>
          <a:stretch>
            <a:fillRect/>
          </a:stretch>
        </p:blipFill>
        <p:spPr>
          <a:xfrm>
            <a:off x="4116000" y="3577800"/>
            <a:ext cx="1590000" cy="985800"/>
          </a:xfrm>
          <a:prstGeom prst="rect">
            <a:avLst/>
          </a:prstGeom>
        </p:spPr>
      </p:pic>
      <p:sp>
        <p:nvSpPr>
          <p:cNvPr id="42" name="Freeform 41"/>
          <p:cNvSpPr/>
          <p:nvPr/>
        </p:nvSpPr>
        <p:spPr>
          <a:xfrm>
            <a:off x="4116000" y="45636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13213A"/>
          </a:solidFill>
          <a:ln>
            <a:noFill/>
          </a:ln>
        </p:spPr>
        <p:txBody>
          <a:bodyPr rtlCol="0" anchor="ctr"/>
          <a:lstStyle/>
          <a:p>
            <a:pPr algn="ctr"/>
          </a:p>
        </p:txBody>
      </p:sp>
      <p:sp>
        <p:nvSpPr>
          <p:cNvPr id="43" name="TextBox 42"/>
          <p:cNvSpPr txBox="1"/>
          <p:nvPr/>
        </p:nvSpPr>
        <p:spPr>
          <a:xfrm>
            <a:off x="4188000" y="4614000"/>
            <a:ext cx="1446000" cy="324000"/>
          </a:xfrm>
          <a:prstGeom prst="rect">
            <a:avLst/>
          </a:prstGeom>
          <a:noFill/>
        </p:spPr>
        <p:txBody>
          <a:bodyPr wrap="square" lIns="0" rIns="0" tIns="0" bIns="0" anchor="t">
            <a:spAutoFit/>
          </a:bodyPr>
          <a:lstStyle/>
          <a:p>
            <a:pPr algn="l">
              <a:lnSpc>
                <a:spcPct val="110000"/>
              </a:lnSpc>
            </a:pPr>
            <a:r>
              <a:rPr sz="950" b="1">
                <a:solidFill>
                  <a:srgbClr val="FFFFFF"/>
                </a:solidFill>
                <a:latin typeface="Arial"/>
              </a:rPr>
              <a:t>Tomtebobarnen</a:t>
            </a:r>
          </a:p>
        </p:txBody>
      </p:sp>
      <p:sp>
        <p:nvSpPr>
          <p:cNvPr id="44" name="TextBox 43"/>
          <p:cNvSpPr txBox="1"/>
          <p:nvPr/>
        </p:nvSpPr>
        <p:spPr>
          <a:xfrm>
            <a:off x="4188000" y="4959600"/>
            <a:ext cx="1446000" cy="180000"/>
          </a:xfrm>
          <a:prstGeom prst="rect">
            <a:avLst/>
          </a:prstGeom>
          <a:noFill/>
        </p:spPr>
        <p:txBody>
          <a:bodyPr wrap="square" lIns="0" rIns="0" tIns="0" bIns="0" anchor="t">
            <a:spAutoFit/>
          </a:bodyPr>
          <a:lstStyle/>
          <a:p>
            <a:pPr algn="l">
              <a:lnSpc>
                <a:spcPct val="110000"/>
              </a:lnSpc>
            </a:pPr>
            <a:r>
              <a:rPr sz="850" b="1">
                <a:solidFill>
                  <a:srgbClr val="E9B865"/>
                </a:solidFill>
                <a:latin typeface="Arial"/>
              </a:rPr>
              <a:t>Kom med</a:t>
            </a:r>
          </a:p>
        </p:txBody>
      </p:sp>
      <p:pic>
        <p:nvPicPr>
          <p:cNvPr id="45" name="Picture 44" descr="_fit_7757779679197129016.jpg"/>
          <p:cNvPicPr>
            <a:picLocks noChangeAspect="1"/>
          </p:cNvPicPr>
          <p:nvPr/>
        </p:nvPicPr>
        <p:blipFill>
          <a:blip r:embed="rId11"/>
          <a:stretch>
            <a:fillRect/>
          </a:stretch>
        </p:blipFill>
        <p:spPr>
          <a:xfrm>
            <a:off x="5814000" y="3577800"/>
            <a:ext cx="1590000" cy="985800"/>
          </a:xfrm>
          <a:prstGeom prst="rect">
            <a:avLst/>
          </a:prstGeom>
        </p:spPr>
      </p:pic>
      <p:sp>
        <p:nvSpPr>
          <p:cNvPr id="46" name="Freeform 45"/>
          <p:cNvSpPr/>
          <p:nvPr/>
        </p:nvSpPr>
        <p:spPr>
          <a:xfrm>
            <a:off x="5814000" y="45636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EFF2F7"/>
          </a:solidFill>
          <a:ln>
            <a:noFill/>
          </a:ln>
        </p:spPr>
        <p:txBody>
          <a:bodyPr rtlCol="0" anchor="ctr"/>
          <a:lstStyle/>
          <a:p>
            <a:pPr algn="ctr"/>
          </a:p>
        </p:txBody>
      </p:sp>
      <p:sp>
        <p:nvSpPr>
          <p:cNvPr id="47" name="TextBox 46"/>
          <p:cNvSpPr txBox="1"/>
          <p:nvPr/>
        </p:nvSpPr>
        <p:spPr>
          <a:xfrm>
            <a:off x="5886000" y="4614000"/>
            <a:ext cx="1446000" cy="324000"/>
          </a:xfrm>
          <a:prstGeom prst="rect">
            <a:avLst/>
          </a:prstGeom>
          <a:noFill/>
        </p:spPr>
        <p:txBody>
          <a:bodyPr wrap="square" lIns="0" rIns="0" tIns="0" bIns="0" anchor="t">
            <a:spAutoFit/>
          </a:bodyPr>
          <a:lstStyle/>
          <a:p>
            <a:pPr algn="l">
              <a:lnSpc>
                <a:spcPct val="110000"/>
              </a:lnSpc>
            </a:pPr>
            <a:r>
              <a:rPr sz="950" b="1">
                <a:solidFill>
                  <a:srgbClr val="13213A"/>
                </a:solidFill>
                <a:latin typeface="Arial"/>
              </a:rPr>
              <a:t>Populärmusik från Vittula</a:t>
            </a:r>
          </a:p>
        </p:txBody>
      </p:sp>
      <p:sp>
        <p:nvSpPr>
          <p:cNvPr id="48" name="TextBox 47"/>
          <p:cNvSpPr txBox="1"/>
          <p:nvPr/>
        </p:nvSpPr>
        <p:spPr>
          <a:xfrm>
            <a:off x="5886000" y="4959600"/>
            <a:ext cx="1446000" cy="180000"/>
          </a:xfrm>
          <a:prstGeom prst="rect">
            <a:avLst/>
          </a:prstGeom>
          <a:noFill/>
        </p:spPr>
        <p:txBody>
          <a:bodyPr wrap="square" lIns="0" rIns="0" tIns="0" bIns="0" anchor="t">
            <a:spAutoFit/>
          </a:bodyPr>
          <a:lstStyle/>
          <a:p>
            <a:pPr algn="l">
              <a:lnSpc>
                <a:spcPct val="110000"/>
              </a:lnSpc>
            </a:pPr>
            <a:r>
              <a:rPr sz="850" b="1">
                <a:solidFill>
                  <a:srgbClr val="9A6512"/>
                </a:solidFill>
                <a:latin typeface="Arial"/>
              </a:rPr>
              <a:t>Kom inte med</a:t>
            </a:r>
          </a:p>
        </p:txBody>
      </p:sp>
      <p:pic>
        <p:nvPicPr>
          <p:cNvPr id="49" name="Picture 48" descr="_fit_7669416527549785905.jpg"/>
          <p:cNvPicPr>
            <a:picLocks noChangeAspect="1"/>
          </p:cNvPicPr>
          <p:nvPr/>
        </p:nvPicPr>
        <p:blipFill>
          <a:blip r:embed="rId12"/>
          <a:stretch>
            <a:fillRect/>
          </a:stretch>
        </p:blipFill>
        <p:spPr>
          <a:xfrm>
            <a:off x="7512000" y="3577800"/>
            <a:ext cx="1590000" cy="985800"/>
          </a:xfrm>
          <a:prstGeom prst="rect">
            <a:avLst/>
          </a:prstGeom>
        </p:spPr>
      </p:pic>
      <p:sp>
        <p:nvSpPr>
          <p:cNvPr id="50" name="Freeform 49"/>
          <p:cNvSpPr/>
          <p:nvPr/>
        </p:nvSpPr>
        <p:spPr>
          <a:xfrm>
            <a:off x="7512000" y="45636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13213A"/>
          </a:solidFill>
          <a:ln>
            <a:noFill/>
          </a:ln>
        </p:spPr>
        <p:txBody>
          <a:bodyPr rtlCol="0" anchor="ctr"/>
          <a:lstStyle/>
          <a:p>
            <a:pPr algn="ctr"/>
          </a:p>
        </p:txBody>
      </p:sp>
      <p:sp>
        <p:nvSpPr>
          <p:cNvPr id="51" name="TextBox 50"/>
          <p:cNvSpPr txBox="1"/>
          <p:nvPr/>
        </p:nvSpPr>
        <p:spPr>
          <a:xfrm>
            <a:off x="7584000" y="4614000"/>
            <a:ext cx="1446000" cy="324000"/>
          </a:xfrm>
          <a:prstGeom prst="rect">
            <a:avLst/>
          </a:prstGeom>
          <a:noFill/>
        </p:spPr>
        <p:txBody>
          <a:bodyPr wrap="square" lIns="0" rIns="0" tIns="0" bIns="0" anchor="t">
            <a:spAutoFit/>
          </a:bodyPr>
          <a:lstStyle/>
          <a:p>
            <a:pPr algn="l">
              <a:lnSpc>
                <a:spcPct val="110000"/>
              </a:lnSpc>
            </a:pPr>
            <a:r>
              <a:rPr sz="950" b="1">
                <a:solidFill>
                  <a:srgbClr val="FFFFFF"/>
                </a:solidFill>
                <a:latin typeface="Arial"/>
              </a:rPr>
              <a:t>Det sjunde inseglet</a:t>
            </a:r>
          </a:p>
        </p:txBody>
      </p:sp>
      <p:sp>
        <p:nvSpPr>
          <p:cNvPr id="52" name="TextBox 51"/>
          <p:cNvSpPr txBox="1"/>
          <p:nvPr/>
        </p:nvSpPr>
        <p:spPr>
          <a:xfrm>
            <a:off x="7584000" y="4959600"/>
            <a:ext cx="1446000" cy="180000"/>
          </a:xfrm>
          <a:prstGeom prst="rect">
            <a:avLst/>
          </a:prstGeom>
          <a:noFill/>
        </p:spPr>
        <p:txBody>
          <a:bodyPr wrap="square" lIns="0" rIns="0" tIns="0" bIns="0" anchor="t">
            <a:spAutoFit/>
          </a:bodyPr>
          <a:lstStyle/>
          <a:p>
            <a:pPr algn="l">
              <a:lnSpc>
                <a:spcPct val="110000"/>
              </a:lnSpc>
            </a:pPr>
            <a:r>
              <a:rPr sz="850" b="1">
                <a:solidFill>
                  <a:srgbClr val="E9B865"/>
                </a:solidFill>
                <a:latin typeface="Arial"/>
              </a:rPr>
              <a:t>Kom med</a:t>
            </a:r>
          </a:p>
        </p:txBody>
      </p:sp>
      <p:pic>
        <p:nvPicPr>
          <p:cNvPr id="53" name="Picture 52" descr="_fit_975369426664408141.jpg"/>
          <p:cNvPicPr>
            <a:picLocks noChangeAspect="1"/>
          </p:cNvPicPr>
          <p:nvPr/>
        </p:nvPicPr>
        <p:blipFill>
          <a:blip r:embed="rId13"/>
          <a:stretch>
            <a:fillRect/>
          </a:stretch>
        </p:blipFill>
        <p:spPr>
          <a:xfrm>
            <a:off x="9210000" y="3577800"/>
            <a:ext cx="1590000" cy="985800"/>
          </a:xfrm>
          <a:prstGeom prst="rect">
            <a:avLst/>
          </a:prstGeom>
        </p:spPr>
      </p:pic>
      <p:sp>
        <p:nvSpPr>
          <p:cNvPr id="54" name="Freeform 53"/>
          <p:cNvSpPr/>
          <p:nvPr/>
        </p:nvSpPr>
        <p:spPr>
          <a:xfrm>
            <a:off x="9210000" y="4563600"/>
            <a:ext cx="1590000" cy="612000"/>
          </a:xfrm>
          <a:custGeom>
            <a:avLst/>
            <a:gdLst/>
            <a:ahLst/>
            <a:cxnLst/>
            <a:rect l="l" t="t" r="r" b="b"/>
            <a:pathLst>
              <a:path w="1590000" h="612000">
                <a:moveTo>
                  <a:pt x="0" y="0"/>
                </a:moveTo>
                <a:lnTo>
                  <a:pt x="1410000" y="0"/>
                </a:lnTo>
                <a:lnTo>
                  <a:pt x="1433494" y="1539"/>
                </a:lnTo>
                <a:lnTo>
                  <a:pt x="1456587" y="6133"/>
                </a:lnTo>
                <a:lnTo>
                  <a:pt x="1478883" y="13701"/>
                </a:lnTo>
                <a:lnTo>
                  <a:pt x="1500000" y="24115"/>
                </a:lnTo>
                <a:lnTo>
                  <a:pt x="1519577" y="37196"/>
                </a:lnTo>
                <a:lnTo>
                  <a:pt x="1537279" y="52720"/>
                </a:lnTo>
                <a:lnTo>
                  <a:pt x="1552803" y="70422"/>
                </a:lnTo>
                <a:lnTo>
                  <a:pt x="1565884" y="90000"/>
                </a:lnTo>
                <a:lnTo>
                  <a:pt x="1576298" y="111116"/>
                </a:lnTo>
                <a:lnTo>
                  <a:pt x="1583866" y="133412"/>
                </a:lnTo>
                <a:lnTo>
                  <a:pt x="1588460" y="156505"/>
                </a:lnTo>
                <a:lnTo>
                  <a:pt x="1590000" y="180000"/>
                </a:lnTo>
                <a:lnTo>
                  <a:pt x="1590000" y="432000"/>
                </a:lnTo>
                <a:lnTo>
                  <a:pt x="1588460" y="455494"/>
                </a:lnTo>
                <a:lnTo>
                  <a:pt x="1583866" y="478587"/>
                </a:lnTo>
                <a:lnTo>
                  <a:pt x="1576298" y="500883"/>
                </a:lnTo>
                <a:lnTo>
                  <a:pt x="1565884" y="522000"/>
                </a:lnTo>
                <a:lnTo>
                  <a:pt x="1552803" y="541577"/>
                </a:lnTo>
                <a:lnTo>
                  <a:pt x="1537279" y="559279"/>
                </a:lnTo>
                <a:lnTo>
                  <a:pt x="1519577" y="574803"/>
                </a:lnTo>
                <a:lnTo>
                  <a:pt x="1500000" y="587884"/>
                </a:lnTo>
                <a:lnTo>
                  <a:pt x="1478883" y="598298"/>
                </a:lnTo>
                <a:lnTo>
                  <a:pt x="1456587" y="605866"/>
                </a:lnTo>
                <a:lnTo>
                  <a:pt x="1433494" y="610460"/>
                </a:lnTo>
                <a:lnTo>
                  <a:pt x="1410000" y="612000"/>
                </a:lnTo>
                <a:lnTo>
                  <a:pt x="0" y="612000"/>
                </a:lnTo>
                <a:close/>
              </a:path>
            </a:pathLst>
          </a:custGeom>
          <a:solidFill>
            <a:srgbClr val="13213A"/>
          </a:solidFill>
          <a:ln>
            <a:noFill/>
          </a:ln>
        </p:spPr>
        <p:txBody>
          <a:bodyPr rtlCol="0" anchor="ctr"/>
          <a:lstStyle/>
          <a:p>
            <a:pPr algn="ctr"/>
          </a:p>
        </p:txBody>
      </p:sp>
      <p:sp>
        <p:nvSpPr>
          <p:cNvPr id="55" name="TextBox 54"/>
          <p:cNvSpPr txBox="1"/>
          <p:nvPr/>
        </p:nvSpPr>
        <p:spPr>
          <a:xfrm>
            <a:off x="9282000" y="4614000"/>
            <a:ext cx="1446000" cy="324000"/>
          </a:xfrm>
          <a:prstGeom prst="rect">
            <a:avLst/>
          </a:prstGeom>
          <a:noFill/>
        </p:spPr>
        <p:txBody>
          <a:bodyPr wrap="square" lIns="0" rIns="0" tIns="0" bIns="0" anchor="t">
            <a:spAutoFit/>
          </a:bodyPr>
          <a:lstStyle/>
          <a:p>
            <a:pPr algn="l">
              <a:lnSpc>
                <a:spcPct val="110000"/>
              </a:lnSpc>
            </a:pPr>
            <a:r>
              <a:rPr sz="950" b="1">
                <a:solidFill>
                  <a:srgbClr val="FFFFFF"/>
                </a:solidFill>
                <a:latin typeface="Arial"/>
              </a:rPr>
              <a:t>Vasaloppet</a:t>
            </a:r>
          </a:p>
        </p:txBody>
      </p:sp>
      <p:sp>
        <p:nvSpPr>
          <p:cNvPr id="56" name="TextBox 55"/>
          <p:cNvSpPr txBox="1"/>
          <p:nvPr/>
        </p:nvSpPr>
        <p:spPr>
          <a:xfrm>
            <a:off x="9282000" y="4959600"/>
            <a:ext cx="1446000" cy="180000"/>
          </a:xfrm>
          <a:prstGeom prst="rect">
            <a:avLst/>
          </a:prstGeom>
          <a:noFill/>
        </p:spPr>
        <p:txBody>
          <a:bodyPr wrap="square" lIns="0" rIns="0" tIns="0" bIns="0" anchor="t">
            <a:spAutoFit/>
          </a:bodyPr>
          <a:lstStyle/>
          <a:p>
            <a:pPr algn="l">
              <a:lnSpc>
                <a:spcPct val="110000"/>
              </a:lnSpc>
            </a:pPr>
            <a:r>
              <a:rPr sz="850" b="1">
                <a:solidFill>
                  <a:srgbClr val="E9B865"/>
                </a:solidFill>
                <a:latin typeface="Arial"/>
              </a:rPr>
              <a:t>Kom med</a:t>
            </a:r>
          </a:p>
        </p:txBody>
      </p:sp>
      <p:sp>
        <p:nvSpPr>
          <p:cNvPr id="57" name="Freeform 56"/>
          <p:cNvSpPr/>
          <p:nvPr/>
        </p:nvSpPr>
        <p:spPr>
          <a:xfrm>
            <a:off x="720000" y="5256000"/>
            <a:ext cx="10080000" cy="1008000"/>
          </a:xfrm>
          <a:custGeom>
            <a:avLst/>
            <a:gdLst/>
            <a:ahLst/>
            <a:cxnLst/>
            <a:rect l="l" t="t" r="r" b="b"/>
            <a:pathLst>
              <a:path w="10080000" h="1008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76000"/>
                </a:lnTo>
                <a:lnTo>
                  <a:pt x="10076304" y="632387"/>
                </a:lnTo>
                <a:lnTo>
                  <a:pt x="10065279" y="687809"/>
                </a:lnTo>
                <a:lnTo>
                  <a:pt x="10047115" y="741319"/>
                </a:lnTo>
                <a:lnTo>
                  <a:pt x="10022122" y="792000"/>
                </a:lnTo>
                <a:lnTo>
                  <a:pt x="9990728" y="838984"/>
                </a:lnTo>
                <a:lnTo>
                  <a:pt x="9953470" y="881470"/>
                </a:lnTo>
                <a:lnTo>
                  <a:pt x="9910984" y="918728"/>
                </a:lnTo>
                <a:lnTo>
                  <a:pt x="9864000" y="950122"/>
                </a:lnTo>
                <a:lnTo>
                  <a:pt x="9813319" y="975115"/>
                </a:lnTo>
                <a:lnTo>
                  <a:pt x="9759809" y="993279"/>
                </a:lnTo>
                <a:lnTo>
                  <a:pt x="9704387" y="1004304"/>
                </a:lnTo>
                <a:lnTo>
                  <a:pt x="9648000" y="1008000"/>
                </a:lnTo>
                <a:lnTo>
                  <a:pt x="0" y="1008000"/>
                </a:lnTo>
                <a:close/>
              </a:path>
            </a:pathLst>
          </a:custGeom>
          <a:solidFill>
            <a:srgbClr val="FBF0DB"/>
          </a:solidFill>
          <a:ln>
            <a:noFill/>
          </a:ln>
        </p:spPr>
        <p:txBody>
          <a:bodyPr rtlCol="0" anchor="ctr"/>
          <a:lstStyle/>
          <a:p>
            <a:pPr algn="ctr"/>
          </a:p>
        </p:txBody>
      </p:sp>
      <p:sp>
        <p:nvSpPr>
          <p:cNvPr id="58" name="Freeform 57"/>
          <p:cNvSpPr/>
          <p:nvPr/>
        </p:nvSpPr>
        <p:spPr>
          <a:xfrm>
            <a:off x="720000" y="604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59" name="TextBox 58"/>
          <p:cNvSpPr txBox="1"/>
          <p:nvPr/>
        </p:nvSpPr>
        <p:spPr>
          <a:xfrm>
            <a:off x="1080000" y="5400000"/>
            <a:ext cx="9432000" cy="864000"/>
          </a:xfrm>
          <a:prstGeom prst="rect">
            <a:avLst/>
          </a:prstGeom>
          <a:noFill/>
        </p:spPr>
        <p:txBody>
          <a:bodyPr wrap="square" lIns="0" rIns="0" tIns="0" bIns="0" anchor="t">
            <a:spAutoFit/>
          </a:bodyPr>
          <a:lstStyle/>
          <a:p>
            <a:pPr algn="l">
              <a:lnSpc>
                <a:spcPct val="115000"/>
              </a:lnSpc>
            </a:pPr>
            <a:r>
              <a:rPr sz="1250" b="0">
                <a:solidFill>
                  <a:srgbClr val="13213A"/>
                </a:solidFill>
                <a:latin typeface="Arial"/>
              </a:rPr>
              <a:t>För nya. Asfaltblomman (1980), Vittula (2000) och Minecraft (2009) kom efter 1975. Allt i kanonen skulle vara minst 50 år gammalt.</a:t>
            </a:r>
          </a:p>
          <a:p>
            <a:pPr algn="l">
              <a:lnSpc>
                <a:spcPct val="115000"/>
              </a:lnSpc>
            </a:pPr>
            <a:r>
              <a:rPr sz="1250" b="0">
                <a:solidFill>
                  <a:srgbClr val="13213A"/>
                </a:solidFill>
                <a:latin typeface="Arial"/>
              </a:rPr>
              <a:t>Inte valda. Waterloo (1974) och Nils Holgersson (1906) var gamla nog, men experterna valde annat. Selma Lagerlöf finns med, men med Gösta Berlings saga.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2448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3304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2534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3</a:t>
            </a:r>
          </a:p>
        </p:txBody>
      </p:sp>
      <p:sp>
        <p:nvSpPr>
          <p:cNvPr id="5" name="TextBox 4"/>
          <p:cNvSpPr txBox="1"/>
          <p:nvPr/>
        </p:nvSpPr>
        <p:spPr>
          <a:xfrm>
            <a:off x="11635200" y="2898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100 rutor</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Vems Sverige syns i kulturkanonen?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3 · Enskilt, sedan helklass · Parbladet, baksidan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Kanonen i 100 rutor</a:t>
            </a:r>
          </a:p>
        </p:txBody>
      </p:sp>
      <p:pic>
        <p:nvPicPr>
          <p:cNvPr id="9" name="Picture 8" descr="helklass.png"/>
          <p:cNvPicPr>
            <a:picLocks noChangeAspect="1"/>
          </p:cNvPicPr>
          <p:nvPr/>
        </p:nvPicPr>
        <p:blipFill>
          <a:blip r:embed="rId2"/>
          <a:stretch>
            <a:fillRect/>
          </a:stretch>
        </p:blipFill>
        <p:spPr>
          <a:xfrm>
            <a:off x="7612200" y="504000"/>
            <a:ext cx="3645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8 min</a:t>
            </a:r>
          </a:p>
        </p:txBody>
      </p:sp>
      <p:pic>
        <p:nvPicPr>
          <p:cNvPr id="11" name="Picture 10" descr="hundra-rutor.png"/>
          <p:cNvPicPr>
            <a:picLocks noChangeAspect="1"/>
          </p:cNvPicPr>
          <p:nvPr/>
        </p:nvPicPr>
        <p:blipFill>
          <a:blip r:embed="rId3"/>
          <a:stretch>
            <a:fillRect/>
          </a:stretch>
        </p:blipFill>
        <p:spPr>
          <a:xfrm>
            <a:off x="720000" y="1872000"/>
            <a:ext cx="9000000" cy="4415239"/>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3492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4348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3578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4</a:t>
            </a:r>
          </a:p>
        </p:txBody>
      </p:sp>
      <p:sp>
        <p:nvSpPr>
          <p:cNvPr id="5" name="TextBox 4"/>
          <p:cNvSpPr txBox="1"/>
          <p:nvPr/>
        </p:nvSpPr>
        <p:spPr>
          <a:xfrm>
            <a:off x="11635200" y="3942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Ett verk</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Vems Sverige syns i kulturkanonen?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4 · Grupp om fyra · Gruppbladet, framsidan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Ett verk</a:t>
            </a:r>
          </a:p>
        </p:txBody>
      </p:sp>
      <p:pic>
        <p:nvPicPr>
          <p:cNvPr id="9" name="Picture 8" descr="grupp.png"/>
          <p:cNvPicPr>
            <a:picLocks noChangeAspect="1"/>
          </p:cNvPicPr>
          <p:nvPr/>
        </p:nvPicPr>
        <p:blipFill>
          <a:blip r:embed="rId2"/>
          <a:stretch>
            <a:fillRect/>
          </a:stretch>
        </p:blipFill>
        <p:spPr>
          <a:xfrm>
            <a:off x="8307450" y="504000"/>
            <a:ext cx="29497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Grupp om fyra · 15 min</a:t>
            </a:r>
          </a:p>
        </p:txBody>
      </p:sp>
      <p:pic>
        <p:nvPicPr>
          <p:cNvPr id="11" name="Picture 10" descr="_fit_7040027420111954783.jpg"/>
          <p:cNvPicPr>
            <a:picLocks noChangeAspect="1"/>
          </p:cNvPicPr>
          <p:nvPr/>
        </p:nvPicPr>
        <p:blipFill>
          <a:blip r:embed="rId3"/>
          <a:stretch>
            <a:fillRect/>
          </a:stretch>
        </p:blipFill>
        <p:spPr>
          <a:xfrm>
            <a:off x="720000" y="2016000"/>
            <a:ext cx="2412000" cy="2088000"/>
          </a:xfrm>
          <a:prstGeom prst="rect">
            <a:avLst/>
          </a:prstGeom>
        </p:spPr>
      </p:pic>
      <p:sp>
        <p:nvSpPr>
          <p:cNvPr id="12" name="Freeform 11"/>
          <p:cNvSpPr/>
          <p:nvPr/>
        </p:nvSpPr>
        <p:spPr>
          <a:xfrm>
            <a:off x="720000" y="4104000"/>
            <a:ext cx="2412000" cy="1080000"/>
          </a:xfrm>
          <a:custGeom>
            <a:avLst/>
            <a:gdLst/>
            <a:ahLst/>
            <a:cxnLst/>
            <a:rect l="l" t="t" r="r" b="b"/>
            <a:pathLst>
              <a:path w="2412000" h="1080000">
                <a:moveTo>
                  <a:pt x="0" y="0"/>
                </a:moveTo>
                <a:lnTo>
                  <a:pt x="2124000" y="0"/>
                </a:lnTo>
                <a:lnTo>
                  <a:pt x="2161591" y="2463"/>
                </a:lnTo>
                <a:lnTo>
                  <a:pt x="2198539" y="9813"/>
                </a:lnTo>
                <a:lnTo>
                  <a:pt x="2234212" y="21922"/>
                </a:lnTo>
                <a:lnTo>
                  <a:pt x="2268000" y="38584"/>
                </a:lnTo>
                <a:lnTo>
                  <a:pt x="2299323" y="59514"/>
                </a:lnTo>
                <a:lnTo>
                  <a:pt x="2327646" y="84353"/>
                </a:lnTo>
                <a:lnTo>
                  <a:pt x="2352485" y="112676"/>
                </a:lnTo>
                <a:lnTo>
                  <a:pt x="2373415" y="144000"/>
                </a:lnTo>
                <a:lnTo>
                  <a:pt x="2390077" y="177787"/>
                </a:lnTo>
                <a:lnTo>
                  <a:pt x="2402186" y="213460"/>
                </a:lnTo>
                <a:lnTo>
                  <a:pt x="2409536" y="250408"/>
                </a:lnTo>
                <a:lnTo>
                  <a:pt x="2412000" y="288000"/>
                </a:lnTo>
                <a:lnTo>
                  <a:pt x="2412000" y="792000"/>
                </a:lnTo>
                <a:lnTo>
                  <a:pt x="2409536" y="829591"/>
                </a:lnTo>
                <a:lnTo>
                  <a:pt x="2402186" y="866539"/>
                </a:lnTo>
                <a:lnTo>
                  <a:pt x="2390077" y="902212"/>
                </a:lnTo>
                <a:lnTo>
                  <a:pt x="2373415" y="936000"/>
                </a:lnTo>
                <a:lnTo>
                  <a:pt x="2352485" y="967323"/>
                </a:lnTo>
                <a:lnTo>
                  <a:pt x="2327646" y="995646"/>
                </a:lnTo>
                <a:lnTo>
                  <a:pt x="2299323" y="1020485"/>
                </a:lnTo>
                <a:lnTo>
                  <a:pt x="2268000" y="1041415"/>
                </a:lnTo>
                <a:lnTo>
                  <a:pt x="2234212" y="1058077"/>
                </a:lnTo>
                <a:lnTo>
                  <a:pt x="2198539" y="1070186"/>
                </a:lnTo>
                <a:lnTo>
                  <a:pt x="2161591" y="1077536"/>
                </a:lnTo>
                <a:lnTo>
                  <a:pt x="2124000" y="1080000"/>
                </a:lnTo>
                <a:lnTo>
                  <a:pt x="0" y="1080000"/>
                </a:lnTo>
                <a:close/>
              </a:path>
            </a:pathLst>
          </a:custGeom>
          <a:solidFill>
            <a:srgbClr val="13213A"/>
          </a:solidFill>
          <a:ln>
            <a:noFill/>
          </a:ln>
        </p:spPr>
        <p:txBody>
          <a:bodyPr rtlCol="0" anchor="ctr"/>
          <a:lstStyle/>
          <a:p>
            <a:pPr algn="ctr"/>
          </a:p>
        </p:txBody>
      </p:sp>
      <p:sp>
        <p:nvSpPr>
          <p:cNvPr id="13" name="TextBox 12"/>
          <p:cNvSpPr txBox="1"/>
          <p:nvPr/>
        </p:nvSpPr>
        <p:spPr>
          <a:xfrm>
            <a:off x="864000" y="4212000"/>
            <a:ext cx="2124000" cy="432000"/>
          </a:xfrm>
          <a:prstGeom prst="rect">
            <a:avLst/>
          </a:prstGeom>
          <a:noFill/>
        </p:spPr>
        <p:txBody>
          <a:bodyPr wrap="square" lIns="0" rIns="0" tIns="0" bIns="0" anchor="t">
            <a:spAutoFit/>
          </a:bodyPr>
          <a:lstStyle/>
          <a:p>
            <a:pPr algn="l">
              <a:lnSpc>
                <a:spcPct val="110000"/>
              </a:lnSpc>
            </a:pPr>
            <a:r>
              <a:rPr sz="1300" b="1">
                <a:solidFill>
                  <a:srgbClr val="FFFFFF"/>
                </a:solidFill>
                <a:latin typeface="Arial"/>
              </a:rPr>
              <a:t>A · Pippi Långstrump</a:t>
            </a:r>
          </a:p>
        </p:txBody>
      </p:sp>
      <p:sp>
        <p:nvSpPr>
          <p:cNvPr id="14" name="TextBox 13"/>
          <p:cNvSpPr txBox="1"/>
          <p:nvPr/>
        </p:nvSpPr>
        <p:spPr>
          <a:xfrm>
            <a:off x="864000" y="4824000"/>
            <a:ext cx="2124000" cy="288000"/>
          </a:xfrm>
          <a:prstGeom prst="rect">
            <a:avLst/>
          </a:prstGeom>
          <a:noFill/>
        </p:spPr>
        <p:txBody>
          <a:bodyPr wrap="square" lIns="0" rIns="0" tIns="0" bIns="0" anchor="t">
            <a:spAutoFit/>
          </a:bodyPr>
          <a:lstStyle/>
          <a:p>
            <a:pPr algn="l">
              <a:lnSpc>
                <a:spcPct val="110000"/>
              </a:lnSpc>
            </a:pPr>
            <a:r>
              <a:rPr sz="1100" b="1">
                <a:solidFill>
                  <a:srgbClr val="E9B865"/>
                </a:solidFill>
                <a:latin typeface="Arial"/>
              </a:rPr>
              <a:t>I kanonen</a:t>
            </a:r>
          </a:p>
        </p:txBody>
      </p:sp>
      <p:pic>
        <p:nvPicPr>
          <p:cNvPr id="15" name="Picture 14" descr="_fit_235809244722189490.jpg"/>
          <p:cNvPicPr>
            <a:picLocks noChangeAspect="1"/>
          </p:cNvPicPr>
          <p:nvPr/>
        </p:nvPicPr>
        <p:blipFill>
          <a:blip r:embed="rId4"/>
          <a:stretch>
            <a:fillRect/>
          </a:stretch>
        </p:blipFill>
        <p:spPr>
          <a:xfrm>
            <a:off x="3276000" y="2016000"/>
            <a:ext cx="2412000" cy="2088000"/>
          </a:xfrm>
          <a:prstGeom prst="rect">
            <a:avLst/>
          </a:prstGeom>
        </p:spPr>
      </p:pic>
      <p:sp>
        <p:nvSpPr>
          <p:cNvPr id="16" name="Freeform 15"/>
          <p:cNvSpPr/>
          <p:nvPr/>
        </p:nvSpPr>
        <p:spPr>
          <a:xfrm>
            <a:off x="3276000" y="4104000"/>
            <a:ext cx="2412000" cy="1080000"/>
          </a:xfrm>
          <a:custGeom>
            <a:avLst/>
            <a:gdLst/>
            <a:ahLst/>
            <a:cxnLst/>
            <a:rect l="l" t="t" r="r" b="b"/>
            <a:pathLst>
              <a:path w="2412000" h="1080000">
                <a:moveTo>
                  <a:pt x="0" y="0"/>
                </a:moveTo>
                <a:lnTo>
                  <a:pt x="2124000" y="0"/>
                </a:lnTo>
                <a:lnTo>
                  <a:pt x="2161591" y="2463"/>
                </a:lnTo>
                <a:lnTo>
                  <a:pt x="2198539" y="9813"/>
                </a:lnTo>
                <a:lnTo>
                  <a:pt x="2234212" y="21922"/>
                </a:lnTo>
                <a:lnTo>
                  <a:pt x="2268000" y="38584"/>
                </a:lnTo>
                <a:lnTo>
                  <a:pt x="2299323" y="59514"/>
                </a:lnTo>
                <a:lnTo>
                  <a:pt x="2327646" y="84353"/>
                </a:lnTo>
                <a:lnTo>
                  <a:pt x="2352485" y="112676"/>
                </a:lnTo>
                <a:lnTo>
                  <a:pt x="2373415" y="144000"/>
                </a:lnTo>
                <a:lnTo>
                  <a:pt x="2390077" y="177787"/>
                </a:lnTo>
                <a:lnTo>
                  <a:pt x="2402186" y="213460"/>
                </a:lnTo>
                <a:lnTo>
                  <a:pt x="2409536" y="250408"/>
                </a:lnTo>
                <a:lnTo>
                  <a:pt x="2412000" y="288000"/>
                </a:lnTo>
                <a:lnTo>
                  <a:pt x="2412000" y="792000"/>
                </a:lnTo>
                <a:lnTo>
                  <a:pt x="2409536" y="829591"/>
                </a:lnTo>
                <a:lnTo>
                  <a:pt x="2402186" y="866539"/>
                </a:lnTo>
                <a:lnTo>
                  <a:pt x="2390077" y="902212"/>
                </a:lnTo>
                <a:lnTo>
                  <a:pt x="2373415" y="936000"/>
                </a:lnTo>
                <a:lnTo>
                  <a:pt x="2352485" y="967323"/>
                </a:lnTo>
                <a:lnTo>
                  <a:pt x="2327646" y="995646"/>
                </a:lnTo>
                <a:lnTo>
                  <a:pt x="2299323" y="1020485"/>
                </a:lnTo>
                <a:lnTo>
                  <a:pt x="2268000" y="1041415"/>
                </a:lnTo>
                <a:lnTo>
                  <a:pt x="2234212" y="1058077"/>
                </a:lnTo>
                <a:lnTo>
                  <a:pt x="2198539" y="1070186"/>
                </a:lnTo>
                <a:lnTo>
                  <a:pt x="2161591" y="1077536"/>
                </a:lnTo>
                <a:lnTo>
                  <a:pt x="2124000" y="1080000"/>
                </a:lnTo>
                <a:lnTo>
                  <a:pt x="0" y="1080000"/>
                </a:lnTo>
                <a:close/>
              </a:path>
            </a:pathLst>
          </a:custGeom>
          <a:solidFill>
            <a:srgbClr val="13213A"/>
          </a:solidFill>
          <a:ln>
            <a:noFill/>
          </a:ln>
        </p:spPr>
        <p:txBody>
          <a:bodyPr rtlCol="0" anchor="ctr"/>
          <a:lstStyle/>
          <a:p>
            <a:pPr algn="ctr"/>
          </a:p>
        </p:txBody>
      </p:sp>
      <p:sp>
        <p:nvSpPr>
          <p:cNvPr id="17" name="TextBox 16"/>
          <p:cNvSpPr txBox="1"/>
          <p:nvPr/>
        </p:nvSpPr>
        <p:spPr>
          <a:xfrm>
            <a:off x="3420000" y="4212000"/>
            <a:ext cx="2124000" cy="432000"/>
          </a:xfrm>
          <a:prstGeom prst="rect">
            <a:avLst/>
          </a:prstGeom>
          <a:noFill/>
        </p:spPr>
        <p:txBody>
          <a:bodyPr wrap="square" lIns="0" rIns="0" tIns="0" bIns="0" anchor="t">
            <a:spAutoFit/>
          </a:bodyPr>
          <a:lstStyle/>
          <a:p>
            <a:pPr algn="l">
              <a:lnSpc>
                <a:spcPct val="110000"/>
              </a:lnSpc>
            </a:pPr>
            <a:r>
              <a:rPr sz="1300" b="1">
                <a:solidFill>
                  <a:srgbClr val="FFFFFF"/>
                </a:solidFill>
                <a:latin typeface="Arial"/>
              </a:rPr>
              <a:t>B · Katitzi</a:t>
            </a:r>
          </a:p>
        </p:txBody>
      </p:sp>
      <p:sp>
        <p:nvSpPr>
          <p:cNvPr id="18" name="TextBox 17"/>
          <p:cNvSpPr txBox="1"/>
          <p:nvPr/>
        </p:nvSpPr>
        <p:spPr>
          <a:xfrm>
            <a:off x="3420000" y="4824000"/>
            <a:ext cx="2124000" cy="288000"/>
          </a:xfrm>
          <a:prstGeom prst="rect">
            <a:avLst/>
          </a:prstGeom>
          <a:noFill/>
        </p:spPr>
        <p:txBody>
          <a:bodyPr wrap="square" lIns="0" rIns="0" tIns="0" bIns="0" anchor="t">
            <a:spAutoFit/>
          </a:bodyPr>
          <a:lstStyle/>
          <a:p>
            <a:pPr algn="l">
              <a:lnSpc>
                <a:spcPct val="110000"/>
              </a:lnSpc>
            </a:pPr>
            <a:r>
              <a:rPr sz="1100" b="1">
                <a:solidFill>
                  <a:srgbClr val="E9B865"/>
                </a:solidFill>
                <a:latin typeface="Arial"/>
              </a:rPr>
              <a:t>I kanonen</a:t>
            </a:r>
          </a:p>
        </p:txBody>
      </p:sp>
      <p:pic>
        <p:nvPicPr>
          <p:cNvPr id="19" name="Picture 18" descr="_fit_1161104110473848016.jpg"/>
          <p:cNvPicPr>
            <a:picLocks noChangeAspect="1"/>
          </p:cNvPicPr>
          <p:nvPr/>
        </p:nvPicPr>
        <p:blipFill>
          <a:blip r:embed="rId5"/>
          <a:stretch>
            <a:fillRect/>
          </a:stretch>
        </p:blipFill>
        <p:spPr>
          <a:xfrm>
            <a:off x="5832000" y="2016000"/>
            <a:ext cx="2412000" cy="2088000"/>
          </a:xfrm>
          <a:prstGeom prst="rect">
            <a:avLst/>
          </a:prstGeom>
        </p:spPr>
      </p:pic>
      <p:sp>
        <p:nvSpPr>
          <p:cNvPr id="20" name="Freeform 19"/>
          <p:cNvSpPr/>
          <p:nvPr/>
        </p:nvSpPr>
        <p:spPr>
          <a:xfrm>
            <a:off x="5832000" y="4104000"/>
            <a:ext cx="2412000" cy="1080000"/>
          </a:xfrm>
          <a:custGeom>
            <a:avLst/>
            <a:gdLst/>
            <a:ahLst/>
            <a:cxnLst/>
            <a:rect l="l" t="t" r="r" b="b"/>
            <a:pathLst>
              <a:path w="2412000" h="1080000">
                <a:moveTo>
                  <a:pt x="0" y="0"/>
                </a:moveTo>
                <a:lnTo>
                  <a:pt x="2124000" y="0"/>
                </a:lnTo>
                <a:lnTo>
                  <a:pt x="2161591" y="2463"/>
                </a:lnTo>
                <a:lnTo>
                  <a:pt x="2198539" y="9813"/>
                </a:lnTo>
                <a:lnTo>
                  <a:pt x="2234212" y="21922"/>
                </a:lnTo>
                <a:lnTo>
                  <a:pt x="2268000" y="38584"/>
                </a:lnTo>
                <a:lnTo>
                  <a:pt x="2299323" y="59514"/>
                </a:lnTo>
                <a:lnTo>
                  <a:pt x="2327646" y="84353"/>
                </a:lnTo>
                <a:lnTo>
                  <a:pt x="2352485" y="112676"/>
                </a:lnTo>
                <a:lnTo>
                  <a:pt x="2373415" y="144000"/>
                </a:lnTo>
                <a:lnTo>
                  <a:pt x="2390077" y="177787"/>
                </a:lnTo>
                <a:lnTo>
                  <a:pt x="2402186" y="213460"/>
                </a:lnTo>
                <a:lnTo>
                  <a:pt x="2409536" y="250408"/>
                </a:lnTo>
                <a:lnTo>
                  <a:pt x="2412000" y="288000"/>
                </a:lnTo>
                <a:lnTo>
                  <a:pt x="2412000" y="792000"/>
                </a:lnTo>
                <a:lnTo>
                  <a:pt x="2409536" y="829591"/>
                </a:lnTo>
                <a:lnTo>
                  <a:pt x="2402186" y="866539"/>
                </a:lnTo>
                <a:lnTo>
                  <a:pt x="2390077" y="902212"/>
                </a:lnTo>
                <a:lnTo>
                  <a:pt x="2373415" y="936000"/>
                </a:lnTo>
                <a:lnTo>
                  <a:pt x="2352485" y="967323"/>
                </a:lnTo>
                <a:lnTo>
                  <a:pt x="2327646" y="995646"/>
                </a:lnTo>
                <a:lnTo>
                  <a:pt x="2299323" y="1020485"/>
                </a:lnTo>
                <a:lnTo>
                  <a:pt x="2268000" y="1041415"/>
                </a:lnTo>
                <a:lnTo>
                  <a:pt x="2234212" y="1058077"/>
                </a:lnTo>
                <a:lnTo>
                  <a:pt x="2198539" y="1070186"/>
                </a:lnTo>
                <a:lnTo>
                  <a:pt x="2161591" y="1077536"/>
                </a:lnTo>
                <a:lnTo>
                  <a:pt x="2124000" y="1080000"/>
                </a:lnTo>
                <a:lnTo>
                  <a:pt x="0" y="1080000"/>
                </a:lnTo>
                <a:close/>
              </a:path>
            </a:pathLst>
          </a:custGeom>
          <a:solidFill>
            <a:srgbClr val="EFF2F7"/>
          </a:solidFill>
          <a:ln>
            <a:noFill/>
          </a:ln>
        </p:spPr>
        <p:txBody>
          <a:bodyPr rtlCol="0" anchor="ctr"/>
          <a:lstStyle/>
          <a:p>
            <a:pPr algn="ctr"/>
          </a:p>
        </p:txBody>
      </p:sp>
      <p:sp>
        <p:nvSpPr>
          <p:cNvPr id="21" name="TextBox 20"/>
          <p:cNvSpPr txBox="1"/>
          <p:nvPr/>
        </p:nvSpPr>
        <p:spPr>
          <a:xfrm>
            <a:off x="5976000" y="4212000"/>
            <a:ext cx="2124000" cy="432000"/>
          </a:xfrm>
          <a:prstGeom prst="rect">
            <a:avLst/>
          </a:prstGeom>
          <a:noFill/>
        </p:spPr>
        <p:txBody>
          <a:bodyPr wrap="square" lIns="0" rIns="0" tIns="0" bIns="0" anchor="t">
            <a:spAutoFit/>
          </a:bodyPr>
          <a:lstStyle/>
          <a:p>
            <a:pPr algn="l">
              <a:lnSpc>
                <a:spcPct val="110000"/>
              </a:lnSpc>
            </a:pPr>
            <a:r>
              <a:rPr sz="1300" b="1">
                <a:solidFill>
                  <a:srgbClr val="13213A"/>
                </a:solidFill>
                <a:latin typeface="Arial"/>
              </a:rPr>
              <a:t>C · Asfaltblomman</a:t>
            </a:r>
          </a:p>
        </p:txBody>
      </p:sp>
      <p:sp>
        <p:nvSpPr>
          <p:cNvPr id="22" name="TextBox 21"/>
          <p:cNvSpPr txBox="1"/>
          <p:nvPr/>
        </p:nvSpPr>
        <p:spPr>
          <a:xfrm>
            <a:off x="5976000" y="4824000"/>
            <a:ext cx="2124000" cy="288000"/>
          </a:xfrm>
          <a:prstGeom prst="rect">
            <a:avLst/>
          </a:prstGeom>
          <a:noFill/>
        </p:spPr>
        <p:txBody>
          <a:bodyPr wrap="square" lIns="0" rIns="0" tIns="0" bIns="0" anchor="t">
            <a:spAutoFit/>
          </a:bodyPr>
          <a:lstStyle/>
          <a:p>
            <a:pPr algn="l">
              <a:lnSpc>
                <a:spcPct val="110000"/>
              </a:lnSpc>
            </a:pPr>
            <a:r>
              <a:rPr sz="1100" b="1">
                <a:solidFill>
                  <a:srgbClr val="9A6512"/>
                </a:solidFill>
                <a:latin typeface="Arial"/>
              </a:rPr>
              <a:t>Inte i kanonen</a:t>
            </a:r>
          </a:p>
        </p:txBody>
      </p:sp>
      <p:pic>
        <p:nvPicPr>
          <p:cNvPr id="23" name="Picture 22" descr="_fit_8143656492747581582.jpg"/>
          <p:cNvPicPr>
            <a:picLocks noChangeAspect="1"/>
          </p:cNvPicPr>
          <p:nvPr/>
        </p:nvPicPr>
        <p:blipFill>
          <a:blip r:embed="rId6"/>
          <a:stretch>
            <a:fillRect/>
          </a:stretch>
        </p:blipFill>
        <p:spPr>
          <a:xfrm>
            <a:off x="8388000" y="2016000"/>
            <a:ext cx="2412000" cy="2088000"/>
          </a:xfrm>
          <a:prstGeom prst="rect">
            <a:avLst/>
          </a:prstGeom>
        </p:spPr>
      </p:pic>
      <p:sp>
        <p:nvSpPr>
          <p:cNvPr id="24" name="Freeform 23"/>
          <p:cNvSpPr/>
          <p:nvPr/>
        </p:nvSpPr>
        <p:spPr>
          <a:xfrm>
            <a:off x="8388000" y="4104000"/>
            <a:ext cx="2412000" cy="1080000"/>
          </a:xfrm>
          <a:custGeom>
            <a:avLst/>
            <a:gdLst/>
            <a:ahLst/>
            <a:cxnLst/>
            <a:rect l="l" t="t" r="r" b="b"/>
            <a:pathLst>
              <a:path w="2412000" h="1080000">
                <a:moveTo>
                  <a:pt x="0" y="0"/>
                </a:moveTo>
                <a:lnTo>
                  <a:pt x="2124000" y="0"/>
                </a:lnTo>
                <a:lnTo>
                  <a:pt x="2161591" y="2463"/>
                </a:lnTo>
                <a:lnTo>
                  <a:pt x="2198539" y="9813"/>
                </a:lnTo>
                <a:lnTo>
                  <a:pt x="2234212" y="21922"/>
                </a:lnTo>
                <a:lnTo>
                  <a:pt x="2268000" y="38584"/>
                </a:lnTo>
                <a:lnTo>
                  <a:pt x="2299323" y="59514"/>
                </a:lnTo>
                <a:lnTo>
                  <a:pt x="2327646" y="84353"/>
                </a:lnTo>
                <a:lnTo>
                  <a:pt x="2352485" y="112676"/>
                </a:lnTo>
                <a:lnTo>
                  <a:pt x="2373415" y="144000"/>
                </a:lnTo>
                <a:lnTo>
                  <a:pt x="2390077" y="177787"/>
                </a:lnTo>
                <a:lnTo>
                  <a:pt x="2402186" y="213460"/>
                </a:lnTo>
                <a:lnTo>
                  <a:pt x="2409536" y="250408"/>
                </a:lnTo>
                <a:lnTo>
                  <a:pt x="2412000" y="288000"/>
                </a:lnTo>
                <a:lnTo>
                  <a:pt x="2412000" y="792000"/>
                </a:lnTo>
                <a:lnTo>
                  <a:pt x="2409536" y="829591"/>
                </a:lnTo>
                <a:lnTo>
                  <a:pt x="2402186" y="866539"/>
                </a:lnTo>
                <a:lnTo>
                  <a:pt x="2390077" y="902212"/>
                </a:lnTo>
                <a:lnTo>
                  <a:pt x="2373415" y="936000"/>
                </a:lnTo>
                <a:lnTo>
                  <a:pt x="2352485" y="967323"/>
                </a:lnTo>
                <a:lnTo>
                  <a:pt x="2327646" y="995646"/>
                </a:lnTo>
                <a:lnTo>
                  <a:pt x="2299323" y="1020485"/>
                </a:lnTo>
                <a:lnTo>
                  <a:pt x="2268000" y="1041415"/>
                </a:lnTo>
                <a:lnTo>
                  <a:pt x="2234212" y="1058077"/>
                </a:lnTo>
                <a:lnTo>
                  <a:pt x="2198539" y="1070186"/>
                </a:lnTo>
                <a:lnTo>
                  <a:pt x="2161591" y="1077536"/>
                </a:lnTo>
                <a:lnTo>
                  <a:pt x="2124000" y="1080000"/>
                </a:lnTo>
                <a:lnTo>
                  <a:pt x="0" y="1080000"/>
                </a:lnTo>
                <a:close/>
              </a:path>
            </a:pathLst>
          </a:custGeom>
          <a:solidFill>
            <a:srgbClr val="EFF2F7"/>
          </a:solidFill>
          <a:ln>
            <a:noFill/>
          </a:ln>
        </p:spPr>
        <p:txBody>
          <a:bodyPr rtlCol="0" anchor="ctr"/>
          <a:lstStyle/>
          <a:p>
            <a:pPr algn="ctr"/>
          </a:p>
        </p:txBody>
      </p:sp>
      <p:sp>
        <p:nvSpPr>
          <p:cNvPr id="25" name="TextBox 24"/>
          <p:cNvSpPr txBox="1"/>
          <p:nvPr/>
        </p:nvSpPr>
        <p:spPr>
          <a:xfrm>
            <a:off x="8532000" y="4212000"/>
            <a:ext cx="2124000" cy="432000"/>
          </a:xfrm>
          <a:prstGeom prst="rect">
            <a:avLst/>
          </a:prstGeom>
          <a:noFill/>
        </p:spPr>
        <p:txBody>
          <a:bodyPr wrap="square" lIns="0" rIns="0" tIns="0" bIns="0" anchor="t">
            <a:spAutoFit/>
          </a:bodyPr>
          <a:lstStyle/>
          <a:p>
            <a:pPr algn="l">
              <a:lnSpc>
                <a:spcPct val="110000"/>
              </a:lnSpc>
            </a:pPr>
            <a:r>
              <a:rPr sz="1300" b="1">
                <a:solidFill>
                  <a:srgbClr val="13213A"/>
                </a:solidFill>
                <a:latin typeface="Arial"/>
              </a:rPr>
              <a:t>D · Populärmusik från Vittula</a:t>
            </a:r>
          </a:p>
        </p:txBody>
      </p:sp>
      <p:sp>
        <p:nvSpPr>
          <p:cNvPr id="26" name="TextBox 25"/>
          <p:cNvSpPr txBox="1"/>
          <p:nvPr/>
        </p:nvSpPr>
        <p:spPr>
          <a:xfrm>
            <a:off x="8532000" y="4824000"/>
            <a:ext cx="2124000" cy="288000"/>
          </a:xfrm>
          <a:prstGeom prst="rect">
            <a:avLst/>
          </a:prstGeom>
          <a:noFill/>
        </p:spPr>
        <p:txBody>
          <a:bodyPr wrap="square" lIns="0" rIns="0" tIns="0" bIns="0" anchor="t">
            <a:spAutoFit/>
          </a:bodyPr>
          <a:lstStyle/>
          <a:p>
            <a:pPr algn="l">
              <a:lnSpc>
                <a:spcPct val="110000"/>
              </a:lnSpc>
            </a:pPr>
            <a:r>
              <a:rPr sz="1100" b="1">
                <a:solidFill>
                  <a:srgbClr val="9A6512"/>
                </a:solidFill>
                <a:latin typeface="Arial"/>
              </a:rPr>
              <a:t>Inte i kanonen</a:t>
            </a:r>
          </a:p>
        </p:txBody>
      </p:sp>
      <p:sp>
        <p:nvSpPr>
          <p:cNvPr id="27" name="TextBox 26"/>
          <p:cNvSpPr txBox="1"/>
          <p:nvPr/>
        </p:nvSpPr>
        <p:spPr>
          <a:xfrm>
            <a:off x="720000" y="5472000"/>
            <a:ext cx="10080000" cy="720000"/>
          </a:xfrm>
          <a:prstGeom prst="rect">
            <a:avLst/>
          </a:prstGeom>
          <a:noFill/>
        </p:spPr>
        <p:txBody>
          <a:bodyPr wrap="square" lIns="0" rIns="0" tIns="0" bIns="0" anchor="t">
            <a:spAutoFit/>
          </a:bodyPr>
          <a:lstStyle/>
          <a:p>
            <a:pPr algn="l">
              <a:lnSpc>
                <a:spcPct val="120000"/>
              </a:lnSpc>
            </a:pPr>
            <a:r>
              <a:rPr sz="1400" b="0">
                <a:solidFill>
                  <a:srgbClr val="13213A"/>
                </a:solidFill>
                <a:latin typeface="Arial"/>
              </a:rPr>
              <a:t>1. Vad får man veta om att leva i Sverige genom verket? Ge en detalj ur texten.</a:t>
            </a:r>
          </a:p>
          <a:p>
            <a:pPr algn="l">
              <a:lnSpc>
                <a:spcPct val="120000"/>
              </a:lnSpc>
            </a:pPr>
            <a:r>
              <a:rPr sz="1400" b="0">
                <a:solidFill>
                  <a:srgbClr val="13213A"/>
                </a:solidFill>
                <a:latin typeface="Arial"/>
              </a:rPr>
              <a:t>2. Finns verket i kanonen? Vems liv får många då veta mer om, och vems liv syns mindre?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4536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5392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622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5</a:t>
            </a:r>
          </a:p>
        </p:txBody>
      </p:sp>
      <p:sp>
        <p:nvSpPr>
          <p:cNvPr id="5" name="TextBox 4"/>
          <p:cNvSpPr txBox="1"/>
          <p:nvPr/>
        </p:nvSpPr>
        <p:spPr>
          <a:xfrm>
            <a:off x="11635200" y="4986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Rösterna</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Vems Sverige syns i kulturkanonen?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5 · Grupp om fyra · Gruppbladet, baksidan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Rösterna</a:t>
            </a:r>
          </a:p>
        </p:txBody>
      </p:sp>
      <p:pic>
        <p:nvPicPr>
          <p:cNvPr id="9" name="Picture 8" descr="grupp.png"/>
          <p:cNvPicPr>
            <a:picLocks noChangeAspect="1"/>
          </p:cNvPicPr>
          <p:nvPr/>
        </p:nvPicPr>
        <p:blipFill>
          <a:blip r:embed="rId2"/>
          <a:stretch>
            <a:fillRect/>
          </a:stretch>
        </p:blipFill>
        <p:spPr>
          <a:xfrm>
            <a:off x="8307450" y="504000"/>
            <a:ext cx="294975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Grupp om fyra · 7 min</a:t>
            </a:r>
          </a:p>
        </p:txBody>
      </p:sp>
      <p:sp>
        <p:nvSpPr>
          <p:cNvPr id="11" name="Freeform 10"/>
          <p:cNvSpPr/>
          <p:nvPr/>
        </p:nvSpPr>
        <p:spPr>
          <a:xfrm>
            <a:off x="720000" y="1872000"/>
            <a:ext cx="4968000" cy="1512000"/>
          </a:xfrm>
          <a:custGeom>
            <a:avLst/>
            <a:gdLst/>
            <a:ahLst/>
            <a:cxnLst/>
            <a:rect l="l" t="t" r="r" b="b"/>
            <a:pathLst>
              <a:path w="4968000" h="1512000">
                <a:moveTo>
                  <a:pt x="0" y="0"/>
                </a:moveTo>
                <a:lnTo>
                  <a:pt x="4536000" y="0"/>
                </a:lnTo>
                <a:lnTo>
                  <a:pt x="4592387" y="3695"/>
                </a:lnTo>
                <a:lnTo>
                  <a:pt x="4647809" y="14720"/>
                </a:lnTo>
                <a:lnTo>
                  <a:pt x="4701319" y="32884"/>
                </a:lnTo>
                <a:lnTo>
                  <a:pt x="4752000" y="57877"/>
                </a:lnTo>
                <a:lnTo>
                  <a:pt x="4798984" y="89271"/>
                </a:lnTo>
                <a:lnTo>
                  <a:pt x="4841470" y="126529"/>
                </a:lnTo>
                <a:lnTo>
                  <a:pt x="4878728" y="169015"/>
                </a:lnTo>
                <a:lnTo>
                  <a:pt x="4910122" y="216000"/>
                </a:lnTo>
                <a:lnTo>
                  <a:pt x="4935115" y="266680"/>
                </a:lnTo>
                <a:lnTo>
                  <a:pt x="4953279" y="320190"/>
                </a:lnTo>
                <a:lnTo>
                  <a:pt x="4964304" y="375612"/>
                </a:lnTo>
                <a:lnTo>
                  <a:pt x="4968000" y="432000"/>
                </a:lnTo>
                <a:lnTo>
                  <a:pt x="4968000" y="1080000"/>
                </a:lnTo>
                <a:lnTo>
                  <a:pt x="4964304" y="1136387"/>
                </a:lnTo>
                <a:lnTo>
                  <a:pt x="4953279" y="1191809"/>
                </a:lnTo>
                <a:lnTo>
                  <a:pt x="4935115" y="1245319"/>
                </a:lnTo>
                <a:lnTo>
                  <a:pt x="4910122" y="1296000"/>
                </a:lnTo>
                <a:lnTo>
                  <a:pt x="4878728" y="1342984"/>
                </a:lnTo>
                <a:lnTo>
                  <a:pt x="4841470" y="1385470"/>
                </a:lnTo>
                <a:lnTo>
                  <a:pt x="4798984" y="1422728"/>
                </a:lnTo>
                <a:lnTo>
                  <a:pt x="4752000" y="1454122"/>
                </a:lnTo>
                <a:lnTo>
                  <a:pt x="4701319" y="1479115"/>
                </a:lnTo>
                <a:lnTo>
                  <a:pt x="4647809" y="1497279"/>
                </a:lnTo>
                <a:lnTo>
                  <a:pt x="4592387" y="1508304"/>
                </a:lnTo>
                <a:lnTo>
                  <a:pt x="4536000" y="1512000"/>
                </a:lnTo>
                <a:lnTo>
                  <a:pt x="0" y="1512000"/>
                </a:lnTo>
                <a:close/>
              </a:path>
            </a:pathLst>
          </a:custGeom>
          <a:solidFill>
            <a:srgbClr val="EFF2F7"/>
          </a:solidFill>
          <a:ln>
            <a:noFill/>
          </a:ln>
        </p:spPr>
        <p:txBody>
          <a:bodyPr rtlCol="0" anchor="ctr"/>
          <a:lstStyle/>
          <a:p>
            <a:pPr algn="ctr"/>
          </a:p>
        </p:txBody>
      </p:sp>
      <p:sp>
        <p:nvSpPr>
          <p:cNvPr id="12" name="Freeform 11"/>
          <p:cNvSpPr/>
          <p:nvPr/>
        </p:nvSpPr>
        <p:spPr>
          <a:xfrm>
            <a:off x="720000" y="316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936000" y="2016000"/>
            <a:ext cx="4536000" cy="252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Röst 1 · Kommittén</a:t>
            </a:r>
          </a:p>
        </p:txBody>
      </p:sp>
      <p:sp>
        <p:nvSpPr>
          <p:cNvPr id="14" name="TextBox 13"/>
          <p:cNvSpPr txBox="1"/>
          <p:nvPr/>
        </p:nvSpPr>
        <p:spPr>
          <a:xfrm>
            <a:off x="936000" y="2304000"/>
            <a:ext cx="4536000" cy="1008000"/>
          </a:xfrm>
          <a:prstGeom prst="rect">
            <a:avLst/>
          </a:prstGeom>
          <a:noFill/>
        </p:spPr>
        <p:txBody>
          <a:bodyPr wrap="square" lIns="0" rIns="0" tIns="0" bIns="0" anchor="t">
            <a:spAutoFit/>
          </a:bodyPr>
          <a:lstStyle/>
          <a:p>
            <a:pPr algn="l">
              <a:lnSpc>
                <a:spcPct val="110000"/>
              </a:lnSpc>
            </a:pPr>
            <a:r>
              <a:rPr sz="1300" b="1">
                <a:solidFill>
                  <a:srgbClr val="13213A"/>
                </a:solidFill>
                <a:latin typeface="Arial"/>
              </a:rPr>
              <a:t>”en gemensam referensram för både nya och etablerade medborgare”</a:t>
            </a:r>
          </a:p>
        </p:txBody>
      </p:sp>
      <p:sp>
        <p:nvSpPr>
          <p:cNvPr id="15" name="Freeform 14"/>
          <p:cNvSpPr/>
          <p:nvPr/>
        </p:nvSpPr>
        <p:spPr>
          <a:xfrm>
            <a:off x="5832000" y="1872000"/>
            <a:ext cx="4968000" cy="1512000"/>
          </a:xfrm>
          <a:custGeom>
            <a:avLst/>
            <a:gdLst/>
            <a:ahLst/>
            <a:cxnLst/>
            <a:rect l="l" t="t" r="r" b="b"/>
            <a:pathLst>
              <a:path w="4968000" h="1512000">
                <a:moveTo>
                  <a:pt x="0" y="0"/>
                </a:moveTo>
                <a:lnTo>
                  <a:pt x="4536000" y="0"/>
                </a:lnTo>
                <a:lnTo>
                  <a:pt x="4592387" y="3695"/>
                </a:lnTo>
                <a:lnTo>
                  <a:pt x="4647809" y="14720"/>
                </a:lnTo>
                <a:lnTo>
                  <a:pt x="4701319" y="32884"/>
                </a:lnTo>
                <a:lnTo>
                  <a:pt x="4752000" y="57877"/>
                </a:lnTo>
                <a:lnTo>
                  <a:pt x="4798984" y="89271"/>
                </a:lnTo>
                <a:lnTo>
                  <a:pt x="4841470" y="126529"/>
                </a:lnTo>
                <a:lnTo>
                  <a:pt x="4878728" y="169015"/>
                </a:lnTo>
                <a:lnTo>
                  <a:pt x="4910122" y="216000"/>
                </a:lnTo>
                <a:lnTo>
                  <a:pt x="4935115" y="266680"/>
                </a:lnTo>
                <a:lnTo>
                  <a:pt x="4953279" y="320190"/>
                </a:lnTo>
                <a:lnTo>
                  <a:pt x="4964304" y="375612"/>
                </a:lnTo>
                <a:lnTo>
                  <a:pt x="4968000" y="432000"/>
                </a:lnTo>
                <a:lnTo>
                  <a:pt x="4968000" y="1080000"/>
                </a:lnTo>
                <a:lnTo>
                  <a:pt x="4964304" y="1136387"/>
                </a:lnTo>
                <a:lnTo>
                  <a:pt x="4953279" y="1191809"/>
                </a:lnTo>
                <a:lnTo>
                  <a:pt x="4935115" y="1245319"/>
                </a:lnTo>
                <a:lnTo>
                  <a:pt x="4910122" y="1296000"/>
                </a:lnTo>
                <a:lnTo>
                  <a:pt x="4878728" y="1342984"/>
                </a:lnTo>
                <a:lnTo>
                  <a:pt x="4841470" y="1385470"/>
                </a:lnTo>
                <a:lnTo>
                  <a:pt x="4798984" y="1422728"/>
                </a:lnTo>
                <a:lnTo>
                  <a:pt x="4752000" y="1454122"/>
                </a:lnTo>
                <a:lnTo>
                  <a:pt x="4701319" y="1479115"/>
                </a:lnTo>
                <a:lnTo>
                  <a:pt x="4647809" y="1497279"/>
                </a:lnTo>
                <a:lnTo>
                  <a:pt x="4592387" y="1508304"/>
                </a:lnTo>
                <a:lnTo>
                  <a:pt x="4536000" y="1512000"/>
                </a:lnTo>
                <a:lnTo>
                  <a:pt x="0" y="1512000"/>
                </a:lnTo>
                <a:close/>
              </a:path>
            </a:pathLst>
          </a:custGeom>
          <a:solidFill>
            <a:srgbClr val="EFF2F7"/>
          </a:solidFill>
          <a:ln>
            <a:noFill/>
          </a:ln>
        </p:spPr>
        <p:txBody>
          <a:bodyPr rtlCol="0" anchor="ctr"/>
          <a:lstStyle/>
          <a:p>
            <a:pPr algn="ctr"/>
          </a:p>
        </p:txBody>
      </p:sp>
      <p:sp>
        <p:nvSpPr>
          <p:cNvPr id="16" name="Freeform 15"/>
          <p:cNvSpPr/>
          <p:nvPr/>
        </p:nvSpPr>
        <p:spPr>
          <a:xfrm>
            <a:off x="5832000" y="316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6048000" y="2016000"/>
            <a:ext cx="4536000" cy="252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Röst 2 · Regeringen</a:t>
            </a:r>
          </a:p>
        </p:txBody>
      </p:sp>
      <p:sp>
        <p:nvSpPr>
          <p:cNvPr id="18" name="TextBox 17"/>
          <p:cNvSpPr txBox="1"/>
          <p:nvPr/>
        </p:nvSpPr>
        <p:spPr>
          <a:xfrm>
            <a:off x="6048000" y="2304000"/>
            <a:ext cx="4536000" cy="1008000"/>
          </a:xfrm>
          <a:prstGeom prst="rect">
            <a:avLst/>
          </a:prstGeom>
          <a:noFill/>
        </p:spPr>
        <p:txBody>
          <a:bodyPr wrap="square" lIns="0" rIns="0" tIns="0" bIns="0" anchor="t">
            <a:spAutoFit/>
          </a:bodyPr>
          <a:lstStyle/>
          <a:p>
            <a:pPr algn="l">
              <a:lnSpc>
                <a:spcPct val="110000"/>
              </a:lnSpc>
            </a:pPr>
            <a:r>
              <a:rPr sz="1300" b="1">
                <a:solidFill>
                  <a:srgbClr val="13213A"/>
                </a:solidFill>
                <a:latin typeface="Arial"/>
              </a:rPr>
              <a:t>”Att ge barn och unga likvärdig tillgång till kulturell bildning stärker möjligheterna att ta plats i samhället och göra sin röst hörd.”</a:t>
            </a:r>
          </a:p>
        </p:txBody>
      </p:sp>
      <p:sp>
        <p:nvSpPr>
          <p:cNvPr id="19" name="Freeform 18"/>
          <p:cNvSpPr/>
          <p:nvPr/>
        </p:nvSpPr>
        <p:spPr>
          <a:xfrm>
            <a:off x="720000" y="3528000"/>
            <a:ext cx="4968000" cy="1512000"/>
          </a:xfrm>
          <a:custGeom>
            <a:avLst/>
            <a:gdLst/>
            <a:ahLst/>
            <a:cxnLst/>
            <a:rect l="l" t="t" r="r" b="b"/>
            <a:pathLst>
              <a:path w="4968000" h="1512000">
                <a:moveTo>
                  <a:pt x="0" y="0"/>
                </a:moveTo>
                <a:lnTo>
                  <a:pt x="4536000" y="0"/>
                </a:lnTo>
                <a:lnTo>
                  <a:pt x="4592387" y="3695"/>
                </a:lnTo>
                <a:lnTo>
                  <a:pt x="4647809" y="14720"/>
                </a:lnTo>
                <a:lnTo>
                  <a:pt x="4701319" y="32884"/>
                </a:lnTo>
                <a:lnTo>
                  <a:pt x="4752000" y="57877"/>
                </a:lnTo>
                <a:lnTo>
                  <a:pt x="4798984" y="89271"/>
                </a:lnTo>
                <a:lnTo>
                  <a:pt x="4841470" y="126529"/>
                </a:lnTo>
                <a:lnTo>
                  <a:pt x="4878728" y="169015"/>
                </a:lnTo>
                <a:lnTo>
                  <a:pt x="4910122" y="216000"/>
                </a:lnTo>
                <a:lnTo>
                  <a:pt x="4935115" y="266680"/>
                </a:lnTo>
                <a:lnTo>
                  <a:pt x="4953279" y="320190"/>
                </a:lnTo>
                <a:lnTo>
                  <a:pt x="4964304" y="375612"/>
                </a:lnTo>
                <a:lnTo>
                  <a:pt x="4968000" y="432000"/>
                </a:lnTo>
                <a:lnTo>
                  <a:pt x="4968000" y="1080000"/>
                </a:lnTo>
                <a:lnTo>
                  <a:pt x="4964304" y="1136387"/>
                </a:lnTo>
                <a:lnTo>
                  <a:pt x="4953279" y="1191809"/>
                </a:lnTo>
                <a:lnTo>
                  <a:pt x="4935115" y="1245319"/>
                </a:lnTo>
                <a:lnTo>
                  <a:pt x="4910122" y="1296000"/>
                </a:lnTo>
                <a:lnTo>
                  <a:pt x="4878728" y="1342984"/>
                </a:lnTo>
                <a:lnTo>
                  <a:pt x="4841470" y="1385470"/>
                </a:lnTo>
                <a:lnTo>
                  <a:pt x="4798984" y="1422728"/>
                </a:lnTo>
                <a:lnTo>
                  <a:pt x="4752000" y="1454122"/>
                </a:lnTo>
                <a:lnTo>
                  <a:pt x="4701319" y="1479115"/>
                </a:lnTo>
                <a:lnTo>
                  <a:pt x="4647809" y="1497279"/>
                </a:lnTo>
                <a:lnTo>
                  <a:pt x="4592387" y="1508304"/>
                </a:lnTo>
                <a:lnTo>
                  <a:pt x="4536000" y="1512000"/>
                </a:lnTo>
                <a:lnTo>
                  <a:pt x="0" y="1512000"/>
                </a:lnTo>
                <a:close/>
              </a:path>
            </a:pathLst>
          </a:custGeom>
          <a:solidFill>
            <a:srgbClr val="EFF2F7"/>
          </a:solidFill>
          <a:ln>
            <a:noFill/>
          </a:ln>
        </p:spPr>
        <p:txBody>
          <a:bodyPr rtlCol="0" anchor="ctr"/>
          <a:lstStyle/>
          <a:p>
            <a:pPr algn="ctr"/>
          </a:p>
        </p:txBody>
      </p:sp>
      <p:sp>
        <p:nvSpPr>
          <p:cNvPr id="20" name="Freeform 19"/>
          <p:cNvSpPr/>
          <p:nvPr/>
        </p:nvSpPr>
        <p:spPr>
          <a:xfrm>
            <a:off x="720000" y="481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1" name="TextBox 20"/>
          <p:cNvSpPr txBox="1"/>
          <p:nvPr/>
        </p:nvSpPr>
        <p:spPr>
          <a:xfrm>
            <a:off x="936000" y="3672000"/>
            <a:ext cx="4536000" cy="252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Röst 3 · Sverigefinländarnas delegation</a:t>
            </a:r>
          </a:p>
        </p:txBody>
      </p:sp>
      <p:sp>
        <p:nvSpPr>
          <p:cNvPr id="22" name="TextBox 21"/>
          <p:cNvSpPr txBox="1"/>
          <p:nvPr/>
        </p:nvSpPr>
        <p:spPr>
          <a:xfrm>
            <a:off x="936000" y="3960000"/>
            <a:ext cx="4536000" cy="1008000"/>
          </a:xfrm>
          <a:prstGeom prst="rect">
            <a:avLst/>
          </a:prstGeom>
          <a:noFill/>
        </p:spPr>
        <p:txBody>
          <a:bodyPr wrap="square" lIns="0" rIns="0" tIns="0" bIns="0" anchor="t">
            <a:spAutoFit/>
          </a:bodyPr>
          <a:lstStyle/>
          <a:p>
            <a:pPr algn="l">
              <a:lnSpc>
                <a:spcPct val="110000"/>
              </a:lnSpc>
            </a:pPr>
            <a:r>
              <a:rPr sz="1300" b="1">
                <a:solidFill>
                  <a:srgbClr val="13213A"/>
                </a:solidFill>
                <a:latin typeface="Arial"/>
              </a:rPr>
              <a:t>”en stor del av de nationella minoriteternas kultur samt det mångkulturella Sverige, lämnades utanför.”</a:t>
            </a:r>
          </a:p>
        </p:txBody>
      </p:sp>
      <p:sp>
        <p:nvSpPr>
          <p:cNvPr id="23" name="Freeform 22"/>
          <p:cNvSpPr/>
          <p:nvPr/>
        </p:nvSpPr>
        <p:spPr>
          <a:xfrm>
            <a:off x="5832000" y="3528000"/>
            <a:ext cx="4968000" cy="1512000"/>
          </a:xfrm>
          <a:custGeom>
            <a:avLst/>
            <a:gdLst/>
            <a:ahLst/>
            <a:cxnLst/>
            <a:rect l="l" t="t" r="r" b="b"/>
            <a:pathLst>
              <a:path w="4968000" h="1512000">
                <a:moveTo>
                  <a:pt x="0" y="0"/>
                </a:moveTo>
                <a:lnTo>
                  <a:pt x="4536000" y="0"/>
                </a:lnTo>
                <a:lnTo>
                  <a:pt x="4592387" y="3695"/>
                </a:lnTo>
                <a:lnTo>
                  <a:pt x="4647809" y="14720"/>
                </a:lnTo>
                <a:lnTo>
                  <a:pt x="4701319" y="32884"/>
                </a:lnTo>
                <a:lnTo>
                  <a:pt x="4752000" y="57877"/>
                </a:lnTo>
                <a:lnTo>
                  <a:pt x="4798984" y="89271"/>
                </a:lnTo>
                <a:lnTo>
                  <a:pt x="4841470" y="126529"/>
                </a:lnTo>
                <a:lnTo>
                  <a:pt x="4878728" y="169015"/>
                </a:lnTo>
                <a:lnTo>
                  <a:pt x="4910122" y="216000"/>
                </a:lnTo>
                <a:lnTo>
                  <a:pt x="4935115" y="266680"/>
                </a:lnTo>
                <a:lnTo>
                  <a:pt x="4953279" y="320190"/>
                </a:lnTo>
                <a:lnTo>
                  <a:pt x="4964304" y="375612"/>
                </a:lnTo>
                <a:lnTo>
                  <a:pt x="4968000" y="432000"/>
                </a:lnTo>
                <a:lnTo>
                  <a:pt x="4968000" y="1080000"/>
                </a:lnTo>
                <a:lnTo>
                  <a:pt x="4964304" y="1136387"/>
                </a:lnTo>
                <a:lnTo>
                  <a:pt x="4953279" y="1191809"/>
                </a:lnTo>
                <a:lnTo>
                  <a:pt x="4935115" y="1245319"/>
                </a:lnTo>
                <a:lnTo>
                  <a:pt x="4910122" y="1296000"/>
                </a:lnTo>
                <a:lnTo>
                  <a:pt x="4878728" y="1342984"/>
                </a:lnTo>
                <a:lnTo>
                  <a:pt x="4841470" y="1385470"/>
                </a:lnTo>
                <a:lnTo>
                  <a:pt x="4798984" y="1422728"/>
                </a:lnTo>
                <a:lnTo>
                  <a:pt x="4752000" y="1454122"/>
                </a:lnTo>
                <a:lnTo>
                  <a:pt x="4701319" y="1479115"/>
                </a:lnTo>
                <a:lnTo>
                  <a:pt x="4647809" y="1497279"/>
                </a:lnTo>
                <a:lnTo>
                  <a:pt x="4592387" y="1508304"/>
                </a:lnTo>
                <a:lnTo>
                  <a:pt x="4536000" y="1512000"/>
                </a:lnTo>
                <a:lnTo>
                  <a:pt x="0" y="1512000"/>
                </a:lnTo>
                <a:close/>
              </a:path>
            </a:pathLst>
          </a:custGeom>
          <a:solidFill>
            <a:srgbClr val="EFF2F7"/>
          </a:solidFill>
          <a:ln>
            <a:noFill/>
          </a:ln>
        </p:spPr>
        <p:txBody>
          <a:bodyPr rtlCol="0" anchor="ctr"/>
          <a:lstStyle/>
          <a:p>
            <a:pPr algn="ctr"/>
          </a:p>
        </p:txBody>
      </p:sp>
      <p:sp>
        <p:nvSpPr>
          <p:cNvPr id="24" name="Freeform 23"/>
          <p:cNvSpPr/>
          <p:nvPr/>
        </p:nvSpPr>
        <p:spPr>
          <a:xfrm>
            <a:off x="5832000" y="481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5" name="TextBox 24"/>
          <p:cNvSpPr txBox="1"/>
          <p:nvPr/>
        </p:nvSpPr>
        <p:spPr>
          <a:xfrm>
            <a:off x="6048000" y="3672000"/>
            <a:ext cx="4536000" cy="252000"/>
          </a:xfrm>
          <a:prstGeom prst="rect">
            <a:avLst/>
          </a:prstGeom>
          <a:noFill/>
        </p:spPr>
        <p:txBody>
          <a:bodyPr wrap="square" lIns="0" rIns="0" tIns="0" bIns="0" anchor="t">
            <a:spAutoFit/>
          </a:bodyPr>
          <a:lstStyle/>
          <a:p>
            <a:pPr algn="l">
              <a:lnSpc>
                <a:spcPct val="110000"/>
              </a:lnSpc>
            </a:pPr>
            <a:r>
              <a:rPr sz="1200" b="1">
                <a:solidFill>
                  <a:srgbClr val="9A6512"/>
                </a:solidFill>
                <a:latin typeface="Arial"/>
              </a:rPr>
              <a:t>Röst 4 · Skolverket</a:t>
            </a:r>
          </a:p>
        </p:txBody>
      </p:sp>
      <p:sp>
        <p:nvSpPr>
          <p:cNvPr id="26" name="TextBox 25"/>
          <p:cNvSpPr txBox="1"/>
          <p:nvPr/>
        </p:nvSpPr>
        <p:spPr>
          <a:xfrm>
            <a:off x="6048000" y="3960000"/>
            <a:ext cx="4536000" cy="1008000"/>
          </a:xfrm>
          <a:prstGeom prst="rect">
            <a:avLst/>
          </a:prstGeom>
          <a:noFill/>
        </p:spPr>
        <p:txBody>
          <a:bodyPr wrap="square" lIns="0" rIns="0" tIns="0" bIns="0" anchor="t">
            <a:spAutoFit/>
          </a:bodyPr>
          <a:lstStyle/>
          <a:p>
            <a:pPr algn="l">
              <a:lnSpc>
                <a:spcPct val="110000"/>
              </a:lnSpc>
            </a:pPr>
            <a:r>
              <a:rPr sz="1300" b="1">
                <a:solidFill>
                  <a:srgbClr val="13213A"/>
                </a:solidFill>
                <a:latin typeface="Arial"/>
              </a:rPr>
              <a:t>”Portalen kan utgöra en inspiration och resurs för lärare och elever”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4536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5392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4622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5</a:t>
            </a:r>
          </a:p>
        </p:txBody>
      </p:sp>
      <p:sp>
        <p:nvSpPr>
          <p:cNvPr id="5" name="TextBox 4"/>
          <p:cNvSpPr txBox="1"/>
          <p:nvPr/>
        </p:nvSpPr>
        <p:spPr>
          <a:xfrm>
            <a:off x="11635200" y="4986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Rösterna</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Vems Sverige syns i kulturkanonen?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5 · Läs upp</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Gruppernas svar</a:t>
            </a:r>
          </a:p>
        </p:txBody>
      </p:sp>
      <p:pic>
        <p:nvPicPr>
          <p:cNvPr id="9" name="Picture 8" descr="helklass.png"/>
          <p:cNvPicPr>
            <a:picLocks noChangeAspect="1"/>
          </p:cNvPicPr>
          <p:nvPr/>
        </p:nvPicPr>
        <p:blipFill>
          <a:blip r:embed="rId2"/>
          <a:stretch>
            <a:fillRect/>
          </a:stretch>
        </p:blipFill>
        <p:spPr>
          <a:xfrm>
            <a:off x="7612200" y="504000"/>
            <a:ext cx="3645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5 min</a:t>
            </a:r>
          </a:p>
        </p:txBody>
      </p:sp>
      <p:sp>
        <p:nvSpPr>
          <p:cNvPr id="11" name="Freeform 10"/>
          <p:cNvSpPr/>
          <p:nvPr/>
        </p:nvSpPr>
        <p:spPr>
          <a:xfrm>
            <a:off x="720000" y="2160000"/>
            <a:ext cx="10080000" cy="1800000"/>
          </a:xfrm>
          <a:custGeom>
            <a:avLst/>
            <a:gdLst/>
            <a:ahLst/>
            <a:cxnLst/>
            <a:rect l="l" t="t" r="r" b="b"/>
            <a:pathLst>
              <a:path w="10080000" h="1800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224000"/>
                </a:lnTo>
                <a:lnTo>
                  <a:pt x="10075072" y="1299183"/>
                </a:lnTo>
                <a:lnTo>
                  <a:pt x="10060373" y="1373079"/>
                </a:lnTo>
                <a:lnTo>
                  <a:pt x="10036154" y="1444425"/>
                </a:lnTo>
                <a:lnTo>
                  <a:pt x="10002830" y="1512000"/>
                </a:lnTo>
                <a:lnTo>
                  <a:pt x="9960971" y="1574646"/>
                </a:lnTo>
                <a:lnTo>
                  <a:pt x="9911293" y="1631293"/>
                </a:lnTo>
                <a:lnTo>
                  <a:pt x="9854646" y="1680971"/>
                </a:lnTo>
                <a:lnTo>
                  <a:pt x="9792000" y="1722830"/>
                </a:lnTo>
                <a:lnTo>
                  <a:pt x="9724425" y="1756154"/>
                </a:lnTo>
                <a:lnTo>
                  <a:pt x="9653079" y="1780373"/>
                </a:lnTo>
                <a:lnTo>
                  <a:pt x="9579183" y="1795072"/>
                </a:lnTo>
                <a:lnTo>
                  <a:pt x="9504000" y="1800000"/>
                </a:lnTo>
                <a:lnTo>
                  <a:pt x="0" y="1800000"/>
                </a:lnTo>
                <a:close/>
              </a:path>
            </a:pathLst>
          </a:custGeom>
          <a:solidFill>
            <a:srgbClr val="13213A"/>
          </a:solidFill>
          <a:ln>
            <a:noFill/>
          </a:ln>
        </p:spPr>
        <p:txBody>
          <a:bodyPr rtlCol="0" anchor="ctr"/>
          <a:lstStyle/>
          <a:p>
            <a:pPr algn="ctr"/>
          </a:p>
        </p:txBody>
      </p:sp>
      <p:sp>
        <p:nvSpPr>
          <p:cNvPr id="12" name="Freeform 11"/>
          <p:cNvSpPr/>
          <p:nvPr/>
        </p:nvSpPr>
        <p:spPr>
          <a:xfrm>
            <a:off x="720000" y="373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376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En grupp per verk läser upp</a:t>
            </a:r>
          </a:p>
        </p:txBody>
      </p:sp>
      <p:sp>
        <p:nvSpPr>
          <p:cNvPr id="14" name="TextBox 13"/>
          <p:cNvSpPr txBox="1"/>
          <p:nvPr/>
        </p:nvSpPr>
        <p:spPr>
          <a:xfrm>
            <a:off x="1080000" y="2628000"/>
            <a:ext cx="9180000" cy="720000"/>
          </a:xfrm>
          <a:prstGeom prst="rect">
            <a:avLst/>
          </a:prstGeom>
          <a:noFill/>
        </p:spPr>
        <p:txBody>
          <a:bodyPr wrap="square" lIns="0" rIns="0" tIns="0" bIns="0" anchor="t">
            <a:spAutoFit/>
          </a:bodyPr>
          <a:lstStyle/>
          <a:p>
            <a:pPr algn="l">
              <a:lnSpc>
                <a:spcPct val="110000"/>
              </a:lnSpc>
            </a:pPr>
            <a:r>
              <a:rPr sz="3000" b="1">
                <a:solidFill>
                  <a:srgbClr val="FFFFFF"/>
                </a:solidFill>
                <a:latin typeface="Arial"/>
              </a:rPr>
              <a:t>Vems Sverige syns i kulturkanonen?</a:t>
            </a:r>
          </a:p>
        </p:txBody>
      </p:sp>
      <p:sp>
        <p:nvSpPr>
          <p:cNvPr id="15" name="TextBox 14"/>
          <p:cNvSpPr txBox="1"/>
          <p:nvPr/>
        </p:nvSpPr>
        <p:spPr>
          <a:xfrm>
            <a:off x="1080000" y="3492000"/>
            <a:ext cx="9180000" cy="360000"/>
          </a:xfrm>
          <a:prstGeom prst="rect">
            <a:avLst/>
          </a:prstGeom>
          <a:noFill/>
        </p:spPr>
        <p:txBody>
          <a:bodyPr wrap="square" lIns="0" rIns="0" tIns="0" bIns="0" anchor="t">
            <a:spAutoFit/>
          </a:bodyPr>
          <a:lstStyle/>
          <a:p>
            <a:pPr algn="l">
              <a:lnSpc>
                <a:spcPct val="110000"/>
              </a:lnSpc>
            </a:pPr>
            <a:r>
              <a:rPr sz="1500" b="0">
                <a:solidFill>
                  <a:srgbClr val="DCE3EE"/>
                </a:solidFill>
                <a:latin typeface="Arial"/>
              </a:rPr>
              <a:t>Använd ert verk och en röst.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558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643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566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6</a:t>
            </a:r>
          </a:p>
        </p:txBody>
      </p:sp>
      <p:sp>
        <p:nvSpPr>
          <p:cNvPr id="5" name="TextBox 4"/>
          <p:cNvSpPr txBox="1"/>
          <p:nvPr/>
        </p:nvSpPr>
        <p:spPr>
          <a:xfrm>
            <a:off x="11635200" y="603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Innan du går</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Vems Sverige syns i kulturkanonen?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6a · Enskilt · Mitt blad, baksidan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Ta ställning igen</a:t>
            </a:r>
          </a:p>
        </p:txBody>
      </p:sp>
      <p:pic>
        <p:nvPicPr>
          <p:cNvPr id="9" name="Picture 8" descr="enskilt.png"/>
          <p:cNvPicPr>
            <a:picLocks noChangeAspect="1"/>
          </p:cNvPicPr>
          <p:nvPr/>
        </p:nvPicPr>
        <p:blipFill>
          <a:blip r:embed="rId2"/>
          <a:stretch>
            <a:fillRect/>
          </a:stretch>
        </p:blipFill>
        <p:spPr>
          <a:xfrm>
            <a:off x="10393200" y="504000"/>
            <a:ext cx="864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Enskilt · 1 min</a:t>
            </a:r>
          </a:p>
        </p:txBody>
      </p:sp>
      <p:sp>
        <p:nvSpPr>
          <p:cNvPr id="11" name="Freeform 10"/>
          <p:cNvSpPr/>
          <p:nvPr/>
        </p:nvSpPr>
        <p:spPr>
          <a:xfrm>
            <a:off x="720000" y="2016000"/>
            <a:ext cx="10080000" cy="2016000"/>
          </a:xfrm>
          <a:custGeom>
            <a:avLst/>
            <a:gdLst/>
            <a:ahLst/>
            <a:cxnLst/>
            <a:rect l="l" t="t" r="r" b="b"/>
            <a:pathLst>
              <a:path w="10080000" h="2016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440000"/>
                </a:lnTo>
                <a:lnTo>
                  <a:pt x="10075072" y="1515183"/>
                </a:lnTo>
                <a:lnTo>
                  <a:pt x="10060373" y="1589079"/>
                </a:lnTo>
                <a:lnTo>
                  <a:pt x="10036154" y="1660425"/>
                </a:lnTo>
                <a:lnTo>
                  <a:pt x="10002830" y="1728000"/>
                </a:lnTo>
                <a:lnTo>
                  <a:pt x="9960971" y="1790646"/>
                </a:lnTo>
                <a:lnTo>
                  <a:pt x="9911293" y="1847293"/>
                </a:lnTo>
                <a:lnTo>
                  <a:pt x="9854646" y="1896971"/>
                </a:lnTo>
                <a:lnTo>
                  <a:pt x="9792000" y="1938830"/>
                </a:lnTo>
                <a:lnTo>
                  <a:pt x="9724425" y="1972154"/>
                </a:lnTo>
                <a:lnTo>
                  <a:pt x="9653079" y="1996373"/>
                </a:lnTo>
                <a:lnTo>
                  <a:pt x="9579183" y="2011072"/>
                </a:lnTo>
                <a:lnTo>
                  <a:pt x="9504000" y="2016000"/>
                </a:lnTo>
                <a:lnTo>
                  <a:pt x="0" y="2016000"/>
                </a:lnTo>
                <a:close/>
              </a:path>
            </a:pathLst>
          </a:custGeom>
          <a:solidFill>
            <a:srgbClr val="13213A"/>
          </a:solidFill>
          <a:ln>
            <a:noFill/>
          </a:ln>
        </p:spPr>
        <p:txBody>
          <a:bodyPr rtlCol="0" anchor="ctr"/>
          <a:lstStyle/>
          <a:p>
            <a:pPr algn="ctr"/>
          </a:p>
        </p:txBody>
      </p:sp>
      <p:sp>
        <p:nvSpPr>
          <p:cNvPr id="12" name="Freeform 11"/>
          <p:cNvSpPr/>
          <p:nvPr/>
        </p:nvSpPr>
        <p:spPr>
          <a:xfrm>
            <a:off x="720000" y="380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232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Valt samma eller ändrat dig?</a:t>
            </a:r>
          </a:p>
        </p:txBody>
      </p:sp>
      <p:sp>
        <p:nvSpPr>
          <p:cNvPr id="14" name="TextBox 13"/>
          <p:cNvSpPr txBox="1"/>
          <p:nvPr/>
        </p:nvSpPr>
        <p:spPr>
          <a:xfrm>
            <a:off x="1080000" y="2484000"/>
            <a:ext cx="9180000" cy="720000"/>
          </a:xfrm>
          <a:prstGeom prst="rect">
            <a:avLst/>
          </a:prstGeom>
          <a:noFill/>
        </p:spPr>
        <p:txBody>
          <a:bodyPr wrap="square" lIns="0" rIns="0" tIns="0" bIns="0" anchor="t">
            <a:spAutoFit/>
          </a:bodyPr>
          <a:lstStyle/>
          <a:p>
            <a:pPr algn="l">
              <a:lnSpc>
                <a:spcPct val="110000"/>
              </a:lnSpc>
            </a:pPr>
            <a:r>
              <a:rPr sz="2300" b="1">
                <a:solidFill>
                  <a:srgbClr val="FFFFFF"/>
                </a:solidFill>
                <a:latin typeface="Arial"/>
              </a:rPr>
              <a:t>Kulturkanonen visar ett Sverige som alla kan känna igen sig i.</a:t>
            </a:r>
          </a:p>
        </p:txBody>
      </p:sp>
      <p:sp>
        <p:nvSpPr>
          <p:cNvPr id="15" name="TextBox 14"/>
          <p:cNvSpPr txBox="1"/>
          <p:nvPr/>
        </p:nvSpPr>
        <p:spPr>
          <a:xfrm>
            <a:off x="1080000" y="3564000"/>
            <a:ext cx="9180000" cy="360000"/>
          </a:xfrm>
          <a:prstGeom prst="rect">
            <a:avLst/>
          </a:prstGeom>
          <a:noFill/>
        </p:spPr>
        <p:txBody>
          <a:bodyPr wrap="square" lIns="0" rIns="0" tIns="0" bIns="0" anchor="t">
            <a:spAutoFit/>
          </a:bodyPr>
          <a:lstStyle/>
          <a:p>
            <a:pPr algn="l">
              <a:lnSpc>
                <a:spcPct val="110000"/>
              </a:lnSpc>
            </a:pPr>
            <a:r>
              <a:rPr sz="1500" b="0">
                <a:solidFill>
                  <a:srgbClr val="DCE3EE"/>
                </a:solidFill>
                <a:latin typeface="Arial"/>
              </a:rPr>
              <a:t>Ringa in. Vad fick dig att stå kvar eller ändra dig?</a:t>
            </a:r>
          </a:p>
        </p:txBody>
      </p:sp>
      <p:sp>
        <p:nvSpPr>
          <p:cNvPr id="16" name="Freeform 15"/>
          <p:cNvSpPr/>
          <p:nvPr/>
        </p:nvSpPr>
        <p:spPr>
          <a:xfrm>
            <a:off x="720000" y="4320000"/>
            <a:ext cx="1339200" cy="360000"/>
          </a:xfrm>
          <a:custGeom>
            <a:avLst/>
            <a:gdLst/>
            <a:ahLst/>
            <a:cxnLst/>
            <a:rect l="l" t="t" r="r" b="b"/>
            <a:pathLst>
              <a:path w="1339200" h="360000">
                <a:moveTo>
                  <a:pt x="0" y="0"/>
                </a:moveTo>
                <a:lnTo>
                  <a:pt x="1159200" y="0"/>
                </a:lnTo>
                <a:lnTo>
                  <a:pt x="1182694" y="1539"/>
                </a:lnTo>
                <a:lnTo>
                  <a:pt x="1205787" y="6133"/>
                </a:lnTo>
                <a:lnTo>
                  <a:pt x="1228083" y="13701"/>
                </a:lnTo>
                <a:lnTo>
                  <a:pt x="1249200" y="24115"/>
                </a:lnTo>
                <a:lnTo>
                  <a:pt x="1268777" y="37196"/>
                </a:lnTo>
                <a:lnTo>
                  <a:pt x="1286479" y="52720"/>
                </a:lnTo>
                <a:lnTo>
                  <a:pt x="1302003" y="70422"/>
                </a:lnTo>
                <a:lnTo>
                  <a:pt x="1315084" y="90000"/>
                </a:lnTo>
                <a:lnTo>
                  <a:pt x="1325498" y="111116"/>
                </a:lnTo>
                <a:lnTo>
                  <a:pt x="1333066" y="133412"/>
                </a:lnTo>
                <a:lnTo>
                  <a:pt x="1337660" y="156505"/>
                </a:lnTo>
                <a:lnTo>
                  <a:pt x="1339200" y="180000"/>
                </a:lnTo>
                <a:lnTo>
                  <a:pt x="1339200" y="180000"/>
                </a:lnTo>
                <a:lnTo>
                  <a:pt x="1337660" y="203494"/>
                </a:lnTo>
                <a:lnTo>
                  <a:pt x="1333066" y="226587"/>
                </a:lnTo>
                <a:lnTo>
                  <a:pt x="1325498" y="248883"/>
                </a:lnTo>
                <a:lnTo>
                  <a:pt x="1315084" y="270000"/>
                </a:lnTo>
                <a:lnTo>
                  <a:pt x="1302003" y="289577"/>
                </a:lnTo>
                <a:lnTo>
                  <a:pt x="1286479" y="307279"/>
                </a:lnTo>
                <a:lnTo>
                  <a:pt x="1268777" y="322803"/>
                </a:lnTo>
                <a:lnTo>
                  <a:pt x="1249200" y="335884"/>
                </a:lnTo>
                <a:lnTo>
                  <a:pt x="1228083" y="346298"/>
                </a:lnTo>
                <a:lnTo>
                  <a:pt x="1205787" y="353866"/>
                </a:lnTo>
                <a:lnTo>
                  <a:pt x="1182694" y="358460"/>
                </a:lnTo>
                <a:lnTo>
                  <a:pt x="1159200" y="360000"/>
                </a:lnTo>
                <a:lnTo>
                  <a:pt x="0" y="360000"/>
                </a:lnTo>
                <a:close/>
              </a:path>
            </a:pathLst>
          </a:custGeom>
          <a:solidFill>
            <a:srgbClr val="FFFFFF"/>
          </a:solidFill>
          <a:ln w="12700">
            <a:solidFill>
              <a:srgbClr val="C7CFDB"/>
            </a:solidFill>
          </a:ln>
        </p:spPr>
        <p:txBody>
          <a:bodyPr rtlCol="0" anchor="ctr"/>
          <a:lstStyle/>
          <a:p>
            <a:pPr algn="ctr"/>
          </a:p>
        </p:txBody>
      </p:sp>
      <p:sp>
        <p:nvSpPr>
          <p:cNvPr id="17" name="TextBox 16"/>
          <p:cNvSpPr txBox="1"/>
          <p:nvPr/>
        </p:nvSpPr>
        <p:spPr>
          <a:xfrm>
            <a:off x="720000" y="4392000"/>
            <a:ext cx="1339200" cy="252000"/>
          </a:xfrm>
          <a:prstGeom prst="rect">
            <a:avLst/>
          </a:prstGeom>
          <a:noFill/>
        </p:spPr>
        <p:txBody>
          <a:bodyPr wrap="square" lIns="0" rIns="0" tIns="0" bIns="0" anchor="t">
            <a:spAutoFit/>
          </a:bodyPr>
          <a:lstStyle/>
          <a:p>
            <a:pPr algn="ctr">
              <a:lnSpc>
                <a:spcPct val="110000"/>
              </a:lnSpc>
            </a:pPr>
            <a:r>
              <a:rPr sz="1800" b="1">
                <a:solidFill>
                  <a:srgbClr val="13213A"/>
                </a:solidFill>
                <a:latin typeface="Arial"/>
              </a:rPr>
              <a:t>Håller med</a:t>
            </a:r>
          </a:p>
        </p:txBody>
      </p:sp>
      <p:sp>
        <p:nvSpPr>
          <p:cNvPr id="18" name="Freeform 17"/>
          <p:cNvSpPr/>
          <p:nvPr/>
        </p:nvSpPr>
        <p:spPr>
          <a:xfrm>
            <a:off x="2203200" y="4320000"/>
            <a:ext cx="2125440" cy="360000"/>
          </a:xfrm>
          <a:custGeom>
            <a:avLst/>
            <a:gdLst/>
            <a:ahLst/>
            <a:cxnLst/>
            <a:rect l="l" t="t" r="r" b="b"/>
            <a:pathLst>
              <a:path w="2125440" h="360000">
                <a:moveTo>
                  <a:pt x="0" y="0"/>
                </a:moveTo>
                <a:lnTo>
                  <a:pt x="1945440" y="0"/>
                </a:lnTo>
                <a:lnTo>
                  <a:pt x="1968934" y="1539"/>
                </a:lnTo>
                <a:lnTo>
                  <a:pt x="1992027" y="6133"/>
                </a:lnTo>
                <a:lnTo>
                  <a:pt x="2014323" y="13701"/>
                </a:lnTo>
                <a:lnTo>
                  <a:pt x="2035440" y="24115"/>
                </a:lnTo>
                <a:lnTo>
                  <a:pt x="2055017" y="37196"/>
                </a:lnTo>
                <a:lnTo>
                  <a:pt x="2072719" y="52720"/>
                </a:lnTo>
                <a:lnTo>
                  <a:pt x="2088243" y="70422"/>
                </a:lnTo>
                <a:lnTo>
                  <a:pt x="2101324" y="90000"/>
                </a:lnTo>
                <a:lnTo>
                  <a:pt x="2111738" y="111116"/>
                </a:lnTo>
                <a:lnTo>
                  <a:pt x="2119306" y="133412"/>
                </a:lnTo>
                <a:lnTo>
                  <a:pt x="2123900" y="156505"/>
                </a:lnTo>
                <a:lnTo>
                  <a:pt x="2125440" y="180000"/>
                </a:lnTo>
                <a:lnTo>
                  <a:pt x="2125440" y="180000"/>
                </a:lnTo>
                <a:lnTo>
                  <a:pt x="2123900" y="203494"/>
                </a:lnTo>
                <a:lnTo>
                  <a:pt x="2119306" y="226587"/>
                </a:lnTo>
                <a:lnTo>
                  <a:pt x="2111738" y="248883"/>
                </a:lnTo>
                <a:lnTo>
                  <a:pt x="2101324" y="270000"/>
                </a:lnTo>
                <a:lnTo>
                  <a:pt x="2088243" y="289577"/>
                </a:lnTo>
                <a:lnTo>
                  <a:pt x="2072719" y="307279"/>
                </a:lnTo>
                <a:lnTo>
                  <a:pt x="2055017" y="322803"/>
                </a:lnTo>
                <a:lnTo>
                  <a:pt x="2035440" y="335884"/>
                </a:lnTo>
                <a:lnTo>
                  <a:pt x="2014323" y="346298"/>
                </a:lnTo>
                <a:lnTo>
                  <a:pt x="1992027" y="353866"/>
                </a:lnTo>
                <a:lnTo>
                  <a:pt x="1968934" y="358460"/>
                </a:lnTo>
                <a:lnTo>
                  <a:pt x="1945440" y="360000"/>
                </a:lnTo>
                <a:lnTo>
                  <a:pt x="0" y="360000"/>
                </a:lnTo>
                <a:close/>
              </a:path>
            </a:pathLst>
          </a:custGeom>
          <a:solidFill>
            <a:srgbClr val="FFFFFF"/>
          </a:solidFill>
          <a:ln w="12700">
            <a:solidFill>
              <a:srgbClr val="C7CFDB"/>
            </a:solidFill>
          </a:ln>
        </p:spPr>
        <p:txBody>
          <a:bodyPr rtlCol="0" anchor="ctr"/>
          <a:lstStyle/>
          <a:p>
            <a:pPr algn="ctr"/>
          </a:p>
        </p:txBody>
      </p:sp>
      <p:sp>
        <p:nvSpPr>
          <p:cNvPr id="19" name="TextBox 18"/>
          <p:cNvSpPr txBox="1"/>
          <p:nvPr/>
        </p:nvSpPr>
        <p:spPr>
          <a:xfrm>
            <a:off x="2203200" y="4392000"/>
            <a:ext cx="2125440" cy="252000"/>
          </a:xfrm>
          <a:prstGeom prst="rect">
            <a:avLst/>
          </a:prstGeom>
          <a:noFill/>
        </p:spPr>
        <p:txBody>
          <a:bodyPr wrap="square" lIns="0" rIns="0" tIns="0" bIns="0" anchor="t">
            <a:spAutoFit/>
          </a:bodyPr>
          <a:lstStyle/>
          <a:p>
            <a:pPr algn="ctr">
              <a:lnSpc>
                <a:spcPct val="110000"/>
              </a:lnSpc>
            </a:pPr>
            <a:r>
              <a:rPr sz="1800" b="1">
                <a:solidFill>
                  <a:srgbClr val="13213A"/>
                </a:solidFill>
                <a:latin typeface="Arial"/>
              </a:rPr>
              <a:t>Håller delvis med</a:t>
            </a:r>
          </a:p>
        </p:txBody>
      </p:sp>
      <p:sp>
        <p:nvSpPr>
          <p:cNvPr id="20" name="Freeform 19"/>
          <p:cNvSpPr/>
          <p:nvPr/>
        </p:nvSpPr>
        <p:spPr>
          <a:xfrm>
            <a:off x="4472640" y="4320000"/>
            <a:ext cx="1900800" cy="360000"/>
          </a:xfrm>
          <a:custGeom>
            <a:avLst/>
            <a:gdLst/>
            <a:ahLst/>
            <a:cxnLst/>
            <a:rect l="l" t="t" r="r" b="b"/>
            <a:pathLst>
              <a:path w="1900800" h="360000">
                <a:moveTo>
                  <a:pt x="0" y="0"/>
                </a:moveTo>
                <a:lnTo>
                  <a:pt x="1720800" y="0"/>
                </a:lnTo>
                <a:lnTo>
                  <a:pt x="1744294" y="1539"/>
                </a:lnTo>
                <a:lnTo>
                  <a:pt x="1767387" y="6133"/>
                </a:lnTo>
                <a:lnTo>
                  <a:pt x="1789683" y="13701"/>
                </a:lnTo>
                <a:lnTo>
                  <a:pt x="1810800" y="24115"/>
                </a:lnTo>
                <a:lnTo>
                  <a:pt x="1830377" y="37196"/>
                </a:lnTo>
                <a:lnTo>
                  <a:pt x="1848079" y="52720"/>
                </a:lnTo>
                <a:lnTo>
                  <a:pt x="1863603" y="70422"/>
                </a:lnTo>
                <a:lnTo>
                  <a:pt x="1876684" y="90000"/>
                </a:lnTo>
                <a:lnTo>
                  <a:pt x="1887098" y="111116"/>
                </a:lnTo>
                <a:lnTo>
                  <a:pt x="1894666" y="133412"/>
                </a:lnTo>
                <a:lnTo>
                  <a:pt x="1899260" y="156505"/>
                </a:lnTo>
                <a:lnTo>
                  <a:pt x="1900800" y="180000"/>
                </a:lnTo>
                <a:lnTo>
                  <a:pt x="1900800" y="180000"/>
                </a:lnTo>
                <a:lnTo>
                  <a:pt x="1899260" y="203494"/>
                </a:lnTo>
                <a:lnTo>
                  <a:pt x="1894666" y="226587"/>
                </a:lnTo>
                <a:lnTo>
                  <a:pt x="1887098" y="248883"/>
                </a:lnTo>
                <a:lnTo>
                  <a:pt x="1876684" y="270000"/>
                </a:lnTo>
                <a:lnTo>
                  <a:pt x="1863603" y="289577"/>
                </a:lnTo>
                <a:lnTo>
                  <a:pt x="1848079" y="307279"/>
                </a:lnTo>
                <a:lnTo>
                  <a:pt x="1830377" y="322803"/>
                </a:lnTo>
                <a:lnTo>
                  <a:pt x="1810800" y="335884"/>
                </a:lnTo>
                <a:lnTo>
                  <a:pt x="1789683" y="346298"/>
                </a:lnTo>
                <a:lnTo>
                  <a:pt x="1767387" y="353866"/>
                </a:lnTo>
                <a:lnTo>
                  <a:pt x="1744294" y="358460"/>
                </a:lnTo>
                <a:lnTo>
                  <a:pt x="1720800" y="360000"/>
                </a:lnTo>
                <a:lnTo>
                  <a:pt x="0" y="360000"/>
                </a:lnTo>
                <a:close/>
              </a:path>
            </a:pathLst>
          </a:custGeom>
          <a:solidFill>
            <a:srgbClr val="FFFFFF"/>
          </a:solidFill>
          <a:ln w="12700">
            <a:solidFill>
              <a:srgbClr val="C7CFDB"/>
            </a:solidFill>
          </a:ln>
        </p:spPr>
        <p:txBody>
          <a:bodyPr rtlCol="0" anchor="ctr"/>
          <a:lstStyle/>
          <a:p>
            <a:pPr algn="ctr"/>
          </a:p>
        </p:txBody>
      </p:sp>
      <p:sp>
        <p:nvSpPr>
          <p:cNvPr id="21" name="TextBox 20"/>
          <p:cNvSpPr txBox="1"/>
          <p:nvPr/>
        </p:nvSpPr>
        <p:spPr>
          <a:xfrm>
            <a:off x="4472640" y="4392000"/>
            <a:ext cx="1900800" cy="252000"/>
          </a:xfrm>
          <a:prstGeom prst="rect">
            <a:avLst/>
          </a:prstGeom>
          <a:noFill/>
        </p:spPr>
        <p:txBody>
          <a:bodyPr wrap="square" lIns="0" rIns="0" tIns="0" bIns="0" anchor="t">
            <a:spAutoFit/>
          </a:bodyPr>
          <a:lstStyle/>
          <a:p>
            <a:pPr algn="ctr">
              <a:lnSpc>
                <a:spcPct val="110000"/>
              </a:lnSpc>
            </a:pPr>
            <a:r>
              <a:rPr sz="1800" b="1">
                <a:solidFill>
                  <a:srgbClr val="13213A"/>
                </a:solidFill>
                <a:latin typeface="Arial"/>
              </a:rPr>
              <a:t>Håller inte med</a:t>
            </a:r>
          </a:p>
        </p:txBody>
      </p:sp>
      <p:sp>
        <p:nvSpPr>
          <p:cNvPr id="22" name="Freeform 21"/>
          <p:cNvSpPr/>
          <p:nvPr/>
        </p:nvSpPr>
        <p:spPr>
          <a:xfrm>
            <a:off x="6517440" y="4320000"/>
            <a:ext cx="1114560" cy="360000"/>
          </a:xfrm>
          <a:custGeom>
            <a:avLst/>
            <a:gdLst/>
            <a:ahLst/>
            <a:cxnLst/>
            <a:rect l="l" t="t" r="r" b="b"/>
            <a:pathLst>
              <a:path w="1114560" h="360000">
                <a:moveTo>
                  <a:pt x="0" y="0"/>
                </a:moveTo>
                <a:lnTo>
                  <a:pt x="934560" y="0"/>
                </a:lnTo>
                <a:lnTo>
                  <a:pt x="958054" y="1539"/>
                </a:lnTo>
                <a:lnTo>
                  <a:pt x="981147" y="6133"/>
                </a:lnTo>
                <a:lnTo>
                  <a:pt x="1003443" y="13701"/>
                </a:lnTo>
                <a:lnTo>
                  <a:pt x="1024560" y="24115"/>
                </a:lnTo>
                <a:lnTo>
                  <a:pt x="1044137" y="37196"/>
                </a:lnTo>
                <a:lnTo>
                  <a:pt x="1061839" y="52720"/>
                </a:lnTo>
                <a:lnTo>
                  <a:pt x="1077363" y="70422"/>
                </a:lnTo>
                <a:lnTo>
                  <a:pt x="1090444" y="90000"/>
                </a:lnTo>
                <a:lnTo>
                  <a:pt x="1100858" y="111116"/>
                </a:lnTo>
                <a:lnTo>
                  <a:pt x="1108426" y="133412"/>
                </a:lnTo>
                <a:lnTo>
                  <a:pt x="1113020" y="156505"/>
                </a:lnTo>
                <a:lnTo>
                  <a:pt x="1114560" y="180000"/>
                </a:lnTo>
                <a:lnTo>
                  <a:pt x="1114560" y="180000"/>
                </a:lnTo>
                <a:lnTo>
                  <a:pt x="1113020" y="203494"/>
                </a:lnTo>
                <a:lnTo>
                  <a:pt x="1108426" y="226587"/>
                </a:lnTo>
                <a:lnTo>
                  <a:pt x="1100858" y="248883"/>
                </a:lnTo>
                <a:lnTo>
                  <a:pt x="1090444" y="270000"/>
                </a:lnTo>
                <a:lnTo>
                  <a:pt x="1077363" y="289577"/>
                </a:lnTo>
                <a:lnTo>
                  <a:pt x="1061839" y="307279"/>
                </a:lnTo>
                <a:lnTo>
                  <a:pt x="1044137" y="322803"/>
                </a:lnTo>
                <a:lnTo>
                  <a:pt x="1024560" y="335884"/>
                </a:lnTo>
                <a:lnTo>
                  <a:pt x="1003443" y="346298"/>
                </a:lnTo>
                <a:lnTo>
                  <a:pt x="981147" y="353866"/>
                </a:lnTo>
                <a:lnTo>
                  <a:pt x="958054" y="358460"/>
                </a:lnTo>
                <a:lnTo>
                  <a:pt x="934560" y="360000"/>
                </a:lnTo>
                <a:lnTo>
                  <a:pt x="0" y="360000"/>
                </a:lnTo>
                <a:close/>
              </a:path>
            </a:pathLst>
          </a:custGeom>
          <a:solidFill>
            <a:srgbClr val="FFFFFF"/>
          </a:solidFill>
          <a:ln w="12700">
            <a:solidFill>
              <a:srgbClr val="C7CFDB"/>
            </a:solidFill>
          </a:ln>
        </p:spPr>
        <p:txBody>
          <a:bodyPr rtlCol="0" anchor="ctr"/>
          <a:lstStyle/>
          <a:p>
            <a:pPr algn="ctr"/>
          </a:p>
        </p:txBody>
      </p:sp>
      <p:sp>
        <p:nvSpPr>
          <p:cNvPr id="23" name="TextBox 22"/>
          <p:cNvSpPr txBox="1"/>
          <p:nvPr/>
        </p:nvSpPr>
        <p:spPr>
          <a:xfrm>
            <a:off x="6517440" y="4392000"/>
            <a:ext cx="1114560" cy="252000"/>
          </a:xfrm>
          <a:prstGeom prst="rect">
            <a:avLst/>
          </a:prstGeom>
          <a:noFill/>
        </p:spPr>
        <p:txBody>
          <a:bodyPr wrap="square" lIns="0" rIns="0" tIns="0" bIns="0" anchor="t">
            <a:spAutoFit/>
          </a:bodyPr>
          <a:lstStyle/>
          <a:p>
            <a:pPr algn="ctr">
              <a:lnSpc>
                <a:spcPct val="110000"/>
              </a:lnSpc>
            </a:pPr>
            <a:r>
              <a:rPr sz="1800" b="1">
                <a:solidFill>
                  <a:srgbClr val="13213A"/>
                </a:solidFill>
                <a:latin typeface="Arial"/>
              </a:rPr>
              <a:t>Vet inte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558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643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566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6</a:t>
            </a:r>
          </a:p>
        </p:txBody>
      </p:sp>
      <p:sp>
        <p:nvSpPr>
          <p:cNvPr id="5" name="TextBox 4"/>
          <p:cNvSpPr txBox="1"/>
          <p:nvPr/>
        </p:nvSpPr>
        <p:spPr>
          <a:xfrm>
            <a:off x="11635200" y="603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Innan du går</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Vems Sverige syns i kulturkanonen?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Steg 6b · Helklass</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Det här har vi kommit fram till</a:t>
            </a:r>
          </a:p>
        </p:txBody>
      </p:sp>
      <p:sp>
        <p:nvSpPr>
          <p:cNvPr id="9" name="Freeform 8"/>
          <p:cNvSpPr/>
          <p:nvPr/>
        </p:nvSpPr>
        <p:spPr>
          <a:xfrm>
            <a:off x="720000" y="1800000"/>
            <a:ext cx="10080000" cy="972000"/>
          </a:xfrm>
          <a:custGeom>
            <a:avLst/>
            <a:gdLst/>
            <a:ahLst/>
            <a:cxnLst/>
            <a:rect l="l" t="t" r="r" b="b"/>
            <a:pathLst>
              <a:path w="10080000" h="972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40000"/>
                </a:lnTo>
                <a:lnTo>
                  <a:pt x="10076304" y="596387"/>
                </a:lnTo>
                <a:lnTo>
                  <a:pt x="10065279" y="651809"/>
                </a:lnTo>
                <a:lnTo>
                  <a:pt x="10047115" y="705319"/>
                </a:lnTo>
                <a:lnTo>
                  <a:pt x="10022122" y="756000"/>
                </a:lnTo>
                <a:lnTo>
                  <a:pt x="9990728" y="802984"/>
                </a:lnTo>
                <a:lnTo>
                  <a:pt x="9953470" y="845470"/>
                </a:lnTo>
                <a:lnTo>
                  <a:pt x="9910984" y="882728"/>
                </a:lnTo>
                <a:lnTo>
                  <a:pt x="9864000" y="914122"/>
                </a:lnTo>
                <a:lnTo>
                  <a:pt x="9813319" y="939115"/>
                </a:lnTo>
                <a:lnTo>
                  <a:pt x="9759809" y="957279"/>
                </a:lnTo>
                <a:lnTo>
                  <a:pt x="9704387" y="968304"/>
                </a:lnTo>
                <a:lnTo>
                  <a:pt x="9648000" y="972000"/>
                </a:lnTo>
                <a:lnTo>
                  <a:pt x="0" y="972000"/>
                </a:lnTo>
                <a:close/>
              </a:path>
            </a:pathLst>
          </a:custGeom>
          <a:solidFill>
            <a:srgbClr val="EFF2F7"/>
          </a:solidFill>
          <a:ln>
            <a:noFill/>
          </a:ln>
        </p:spPr>
        <p:txBody>
          <a:bodyPr rtlCol="0" anchor="ctr"/>
          <a:lstStyle/>
          <a:p>
            <a:pPr algn="ctr"/>
          </a:p>
        </p:txBody>
      </p:sp>
      <p:sp>
        <p:nvSpPr>
          <p:cNvPr id="10" name="Freeform 9"/>
          <p:cNvSpPr/>
          <p:nvPr/>
        </p:nvSpPr>
        <p:spPr>
          <a:xfrm>
            <a:off x="720000" y="254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1" name="TextBox 10"/>
          <p:cNvSpPr txBox="1"/>
          <p:nvPr/>
        </p:nvSpPr>
        <p:spPr>
          <a:xfrm>
            <a:off x="1008000" y="1944000"/>
            <a:ext cx="360000" cy="360000"/>
          </a:xfrm>
          <a:prstGeom prst="rect">
            <a:avLst/>
          </a:prstGeom>
          <a:noFill/>
        </p:spPr>
        <p:txBody>
          <a:bodyPr wrap="square" lIns="0" rIns="0" tIns="0" bIns="0" anchor="t">
            <a:spAutoFit/>
          </a:bodyPr>
          <a:lstStyle/>
          <a:p>
            <a:pPr algn="l">
              <a:lnSpc>
                <a:spcPct val="110000"/>
              </a:lnSpc>
            </a:pPr>
            <a:r>
              <a:rPr sz="2200" b="1">
                <a:solidFill>
                  <a:srgbClr val="9A6512"/>
                </a:solidFill>
                <a:latin typeface="Arial"/>
              </a:rPr>
              <a:t>1</a:t>
            </a:r>
          </a:p>
        </p:txBody>
      </p:sp>
      <p:sp>
        <p:nvSpPr>
          <p:cNvPr id="12" name="TextBox 11"/>
          <p:cNvSpPr txBox="1"/>
          <p:nvPr/>
        </p:nvSpPr>
        <p:spPr>
          <a:xfrm>
            <a:off x="1512000" y="1944000"/>
            <a:ext cx="9000000" cy="792000"/>
          </a:xfrm>
          <a:prstGeom prst="rect">
            <a:avLst/>
          </a:prstGeom>
          <a:noFill/>
        </p:spPr>
        <p:txBody>
          <a:bodyPr wrap="square" lIns="0" rIns="0" tIns="0" bIns="0" anchor="t">
            <a:spAutoFit/>
          </a:bodyPr>
          <a:lstStyle/>
          <a:p>
            <a:pPr algn="l">
              <a:lnSpc>
                <a:spcPct val="112000"/>
              </a:lnSpc>
            </a:pPr>
            <a:r>
              <a:rPr sz="1250" b="0">
                <a:solidFill>
                  <a:srgbClr val="13213A"/>
                </a:solidFill>
                <a:latin typeface="Arial"/>
              </a:rPr>
              <a:t>Kulturkanonen är ett urval: 100 verk och händelser som två expertgrupper valde 2025. Reglerna styrde urvalet, till exempel att allt skulle vara minst 50 år gammalt.</a:t>
            </a:r>
          </a:p>
        </p:txBody>
      </p:sp>
      <p:sp>
        <p:nvSpPr>
          <p:cNvPr id="13" name="Freeform 12"/>
          <p:cNvSpPr/>
          <p:nvPr/>
        </p:nvSpPr>
        <p:spPr>
          <a:xfrm>
            <a:off x="720000" y="2880000"/>
            <a:ext cx="10080000" cy="972000"/>
          </a:xfrm>
          <a:custGeom>
            <a:avLst/>
            <a:gdLst/>
            <a:ahLst/>
            <a:cxnLst/>
            <a:rect l="l" t="t" r="r" b="b"/>
            <a:pathLst>
              <a:path w="10080000" h="972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40000"/>
                </a:lnTo>
                <a:lnTo>
                  <a:pt x="10076304" y="596387"/>
                </a:lnTo>
                <a:lnTo>
                  <a:pt x="10065279" y="651809"/>
                </a:lnTo>
                <a:lnTo>
                  <a:pt x="10047115" y="705319"/>
                </a:lnTo>
                <a:lnTo>
                  <a:pt x="10022122" y="756000"/>
                </a:lnTo>
                <a:lnTo>
                  <a:pt x="9990728" y="802984"/>
                </a:lnTo>
                <a:lnTo>
                  <a:pt x="9953470" y="845470"/>
                </a:lnTo>
                <a:lnTo>
                  <a:pt x="9910984" y="882728"/>
                </a:lnTo>
                <a:lnTo>
                  <a:pt x="9864000" y="914122"/>
                </a:lnTo>
                <a:lnTo>
                  <a:pt x="9813319" y="939115"/>
                </a:lnTo>
                <a:lnTo>
                  <a:pt x="9759809" y="957279"/>
                </a:lnTo>
                <a:lnTo>
                  <a:pt x="9704387" y="968304"/>
                </a:lnTo>
                <a:lnTo>
                  <a:pt x="9648000" y="972000"/>
                </a:lnTo>
                <a:lnTo>
                  <a:pt x="0" y="972000"/>
                </a:lnTo>
                <a:close/>
              </a:path>
            </a:pathLst>
          </a:custGeom>
          <a:solidFill>
            <a:srgbClr val="FBF0DB"/>
          </a:solidFill>
          <a:ln>
            <a:noFill/>
          </a:ln>
        </p:spPr>
        <p:txBody>
          <a:bodyPr rtlCol="0" anchor="ctr"/>
          <a:lstStyle/>
          <a:p>
            <a:pPr algn="ctr"/>
          </a:p>
        </p:txBody>
      </p:sp>
      <p:sp>
        <p:nvSpPr>
          <p:cNvPr id="14" name="Freeform 13"/>
          <p:cNvSpPr/>
          <p:nvPr/>
        </p:nvSpPr>
        <p:spPr>
          <a:xfrm>
            <a:off x="720000" y="362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5" name="TextBox 14"/>
          <p:cNvSpPr txBox="1"/>
          <p:nvPr/>
        </p:nvSpPr>
        <p:spPr>
          <a:xfrm>
            <a:off x="1008000" y="3024000"/>
            <a:ext cx="360000" cy="360000"/>
          </a:xfrm>
          <a:prstGeom prst="rect">
            <a:avLst/>
          </a:prstGeom>
          <a:noFill/>
        </p:spPr>
        <p:txBody>
          <a:bodyPr wrap="square" lIns="0" rIns="0" tIns="0" bIns="0" anchor="t">
            <a:spAutoFit/>
          </a:bodyPr>
          <a:lstStyle/>
          <a:p>
            <a:pPr algn="l">
              <a:lnSpc>
                <a:spcPct val="110000"/>
              </a:lnSpc>
            </a:pPr>
            <a:r>
              <a:rPr sz="2200" b="1">
                <a:solidFill>
                  <a:srgbClr val="9A6512"/>
                </a:solidFill>
                <a:latin typeface="Arial"/>
              </a:rPr>
              <a:t>2</a:t>
            </a:r>
          </a:p>
        </p:txBody>
      </p:sp>
      <p:sp>
        <p:nvSpPr>
          <p:cNvPr id="16" name="TextBox 15"/>
          <p:cNvSpPr txBox="1"/>
          <p:nvPr/>
        </p:nvSpPr>
        <p:spPr>
          <a:xfrm>
            <a:off x="1512000" y="3024000"/>
            <a:ext cx="9000000" cy="792000"/>
          </a:xfrm>
          <a:prstGeom prst="rect">
            <a:avLst/>
          </a:prstGeom>
          <a:noFill/>
        </p:spPr>
        <p:txBody>
          <a:bodyPr wrap="square" lIns="0" rIns="0" tIns="0" bIns="0" anchor="t">
            <a:spAutoFit/>
          </a:bodyPr>
          <a:lstStyle/>
          <a:p>
            <a:pPr algn="l">
              <a:lnSpc>
                <a:spcPct val="112000"/>
              </a:lnSpc>
            </a:pPr>
            <a:r>
              <a:rPr sz="1250" b="0">
                <a:solidFill>
                  <a:srgbClr val="13213A"/>
                </a:solidFill>
                <a:latin typeface="Arial"/>
              </a:rPr>
              <a:t>Fler män än kvinnor syns. 19 av 100 poster har en kvinna som upphov, och 26 har ingen namngiven person: riksdagen, staten eller en organisation. Inget i kanonen är yngre än 1975.</a:t>
            </a:r>
          </a:p>
        </p:txBody>
      </p:sp>
      <p:sp>
        <p:nvSpPr>
          <p:cNvPr id="17" name="Freeform 16"/>
          <p:cNvSpPr/>
          <p:nvPr/>
        </p:nvSpPr>
        <p:spPr>
          <a:xfrm>
            <a:off x="720000" y="3960000"/>
            <a:ext cx="10080000" cy="972000"/>
          </a:xfrm>
          <a:custGeom>
            <a:avLst/>
            <a:gdLst/>
            <a:ahLst/>
            <a:cxnLst/>
            <a:rect l="l" t="t" r="r" b="b"/>
            <a:pathLst>
              <a:path w="10080000" h="972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40000"/>
                </a:lnTo>
                <a:lnTo>
                  <a:pt x="10076304" y="596387"/>
                </a:lnTo>
                <a:lnTo>
                  <a:pt x="10065279" y="651809"/>
                </a:lnTo>
                <a:lnTo>
                  <a:pt x="10047115" y="705319"/>
                </a:lnTo>
                <a:lnTo>
                  <a:pt x="10022122" y="756000"/>
                </a:lnTo>
                <a:lnTo>
                  <a:pt x="9990728" y="802984"/>
                </a:lnTo>
                <a:lnTo>
                  <a:pt x="9953470" y="845470"/>
                </a:lnTo>
                <a:lnTo>
                  <a:pt x="9910984" y="882728"/>
                </a:lnTo>
                <a:lnTo>
                  <a:pt x="9864000" y="914122"/>
                </a:lnTo>
                <a:lnTo>
                  <a:pt x="9813319" y="939115"/>
                </a:lnTo>
                <a:lnTo>
                  <a:pt x="9759809" y="957279"/>
                </a:lnTo>
                <a:lnTo>
                  <a:pt x="9704387" y="968304"/>
                </a:lnTo>
                <a:lnTo>
                  <a:pt x="9648000" y="972000"/>
                </a:lnTo>
                <a:lnTo>
                  <a:pt x="0" y="972000"/>
                </a:lnTo>
                <a:close/>
              </a:path>
            </a:pathLst>
          </a:custGeom>
          <a:solidFill>
            <a:srgbClr val="EFF2F7"/>
          </a:solidFill>
          <a:ln>
            <a:noFill/>
          </a:ln>
        </p:spPr>
        <p:txBody>
          <a:bodyPr rtlCol="0" anchor="ctr"/>
          <a:lstStyle/>
          <a:p>
            <a:pPr algn="ctr"/>
          </a:p>
        </p:txBody>
      </p:sp>
      <p:sp>
        <p:nvSpPr>
          <p:cNvPr id="18" name="Freeform 17"/>
          <p:cNvSpPr/>
          <p:nvPr/>
        </p:nvSpPr>
        <p:spPr>
          <a:xfrm>
            <a:off x="720000" y="470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9" name="TextBox 18"/>
          <p:cNvSpPr txBox="1"/>
          <p:nvPr/>
        </p:nvSpPr>
        <p:spPr>
          <a:xfrm>
            <a:off x="1008000" y="4104000"/>
            <a:ext cx="360000" cy="360000"/>
          </a:xfrm>
          <a:prstGeom prst="rect">
            <a:avLst/>
          </a:prstGeom>
          <a:noFill/>
        </p:spPr>
        <p:txBody>
          <a:bodyPr wrap="square" lIns="0" rIns="0" tIns="0" bIns="0" anchor="t">
            <a:spAutoFit/>
          </a:bodyPr>
          <a:lstStyle/>
          <a:p>
            <a:pPr algn="l">
              <a:lnSpc>
                <a:spcPct val="110000"/>
              </a:lnSpc>
            </a:pPr>
            <a:r>
              <a:rPr sz="2200" b="1">
                <a:solidFill>
                  <a:srgbClr val="9A6512"/>
                </a:solidFill>
                <a:latin typeface="Arial"/>
              </a:rPr>
              <a:t>3</a:t>
            </a:r>
          </a:p>
        </p:txBody>
      </p:sp>
      <p:sp>
        <p:nvSpPr>
          <p:cNvPr id="20" name="TextBox 19"/>
          <p:cNvSpPr txBox="1"/>
          <p:nvPr/>
        </p:nvSpPr>
        <p:spPr>
          <a:xfrm>
            <a:off x="1512000" y="4104000"/>
            <a:ext cx="9000000" cy="792000"/>
          </a:xfrm>
          <a:prstGeom prst="rect">
            <a:avLst/>
          </a:prstGeom>
          <a:noFill/>
        </p:spPr>
        <p:txBody>
          <a:bodyPr wrap="square" lIns="0" rIns="0" tIns="0" bIns="0" anchor="t">
            <a:spAutoFit/>
          </a:bodyPr>
          <a:lstStyle/>
          <a:p>
            <a:pPr algn="l">
              <a:lnSpc>
                <a:spcPct val="112000"/>
              </a:lnSpc>
            </a:pPr>
            <a:r>
              <a:rPr sz="1250" b="0">
                <a:solidFill>
                  <a:srgbClr val="13213A"/>
                </a:solidFill>
                <a:latin typeface="Arial"/>
              </a:rPr>
              <a:t>Tre nationella minoriteter syns: samer, romer och judar. Sverigefinnar och tornedalingar syns inte. Kommittén valde medvetet ett samiskt och ett romskt perspektiv. Minoriteternas organisationer menar att 50-årsgränsen stänger ute mycket av deras kultur.</a:t>
            </a:r>
          </a:p>
        </p:txBody>
      </p:sp>
      <p:sp>
        <p:nvSpPr>
          <p:cNvPr id="21" name="Freeform 20"/>
          <p:cNvSpPr/>
          <p:nvPr/>
        </p:nvSpPr>
        <p:spPr>
          <a:xfrm>
            <a:off x="720000" y="5040000"/>
            <a:ext cx="10080000" cy="972000"/>
          </a:xfrm>
          <a:custGeom>
            <a:avLst/>
            <a:gdLst/>
            <a:ahLst/>
            <a:cxnLst/>
            <a:rect l="l" t="t" r="r" b="b"/>
            <a:pathLst>
              <a:path w="10080000" h="972000">
                <a:moveTo>
                  <a:pt x="0" y="0"/>
                </a:moveTo>
                <a:lnTo>
                  <a:pt x="9648000" y="0"/>
                </a:lnTo>
                <a:lnTo>
                  <a:pt x="9704387" y="3695"/>
                </a:lnTo>
                <a:lnTo>
                  <a:pt x="9759809" y="14720"/>
                </a:lnTo>
                <a:lnTo>
                  <a:pt x="9813319" y="32884"/>
                </a:lnTo>
                <a:lnTo>
                  <a:pt x="9864000" y="57877"/>
                </a:lnTo>
                <a:lnTo>
                  <a:pt x="9910984" y="89271"/>
                </a:lnTo>
                <a:lnTo>
                  <a:pt x="9953470" y="126529"/>
                </a:lnTo>
                <a:lnTo>
                  <a:pt x="9990728" y="169015"/>
                </a:lnTo>
                <a:lnTo>
                  <a:pt x="10022122" y="216000"/>
                </a:lnTo>
                <a:lnTo>
                  <a:pt x="10047115" y="266680"/>
                </a:lnTo>
                <a:lnTo>
                  <a:pt x="10065279" y="320190"/>
                </a:lnTo>
                <a:lnTo>
                  <a:pt x="10076304" y="375612"/>
                </a:lnTo>
                <a:lnTo>
                  <a:pt x="10080000" y="432000"/>
                </a:lnTo>
                <a:lnTo>
                  <a:pt x="10080000" y="540000"/>
                </a:lnTo>
                <a:lnTo>
                  <a:pt x="10076304" y="596387"/>
                </a:lnTo>
                <a:lnTo>
                  <a:pt x="10065279" y="651809"/>
                </a:lnTo>
                <a:lnTo>
                  <a:pt x="10047115" y="705319"/>
                </a:lnTo>
                <a:lnTo>
                  <a:pt x="10022122" y="756000"/>
                </a:lnTo>
                <a:lnTo>
                  <a:pt x="9990728" y="802984"/>
                </a:lnTo>
                <a:lnTo>
                  <a:pt x="9953470" y="845470"/>
                </a:lnTo>
                <a:lnTo>
                  <a:pt x="9910984" y="882728"/>
                </a:lnTo>
                <a:lnTo>
                  <a:pt x="9864000" y="914122"/>
                </a:lnTo>
                <a:lnTo>
                  <a:pt x="9813319" y="939115"/>
                </a:lnTo>
                <a:lnTo>
                  <a:pt x="9759809" y="957279"/>
                </a:lnTo>
                <a:lnTo>
                  <a:pt x="9704387" y="968304"/>
                </a:lnTo>
                <a:lnTo>
                  <a:pt x="9648000" y="972000"/>
                </a:lnTo>
                <a:lnTo>
                  <a:pt x="0" y="972000"/>
                </a:lnTo>
                <a:close/>
              </a:path>
            </a:pathLst>
          </a:custGeom>
          <a:solidFill>
            <a:srgbClr val="FBF0DB"/>
          </a:solidFill>
          <a:ln>
            <a:noFill/>
          </a:ln>
        </p:spPr>
        <p:txBody>
          <a:bodyPr rtlCol="0" anchor="ctr"/>
          <a:lstStyle/>
          <a:p>
            <a:pPr algn="ctr"/>
          </a:p>
        </p:txBody>
      </p:sp>
      <p:sp>
        <p:nvSpPr>
          <p:cNvPr id="22" name="Freeform 21"/>
          <p:cNvSpPr/>
          <p:nvPr/>
        </p:nvSpPr>
        <p:spPr>
          <a:xfrm>
            <a:off x="720000" y="5788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3" name="TextBox 22"/>
          <p:cNvSpPr txBox="1"/>
          <p:nvPr/>
        </p:nvSpPr>
        <p:spPr>
          <a:xfrm>
            <a:off x="1008000" y="5184000"/>
            <a:ext cx="360000" cy="360000"/>
          </a:xfrm>
          <a:prstGeom prst="rect">
            <a:avLst/>
          </a:prstGeom>
          <a:noFill/>
        </p:spPr>
        <p:txBody>
          <a:bodyPr wrap="square" lIns="0" rIns="0" tIns="0" bIns="0" anchor="t">
            <a:spAutoFit/>
          </a:bodyPr>
          <a:lstStyle/>
          <a:p>
            <a:pPr algn="l">
              <a:lnSpc>
                <a:spcPct val="110000"/>
              </a:lnSpc>
            </a:pPr>
            <a:r>
              <a:rPr sz="2200" b="1">
                <a:solidFill>
                  <a:srgbClr val="9A6512"/>
                </a:solidFill>
                <a:latin typeface="Arial"/>
              </a:rPr>
              <a:t>4</a:t>
            </a:r>
          </a:p>
        </p:txBody>
      </p:sp>
      <p:sp>
        <p:nvSpPr>
          <p:cNvPr id="24" name="TextBox 23"/>
          <p:cNvSpPr txBox="1"/>
          <p:nvPr/>
        </p:nvSpPr>
        <p:spPr>
          <a:xfrm>
            <a:off x="1512000" y="5184000"/>
            <a:ext cx="9000000" cy="792000"/>
          </a:xfrm>
          <a:prstGeom prst="rect">
            <a:avLst/>
          </a:prstGeom>
          <a:noFill/>
        </p:spPr>
        <p:txBody>
          <a:bodyPr wrap="square" lIns="0" rIns="0" tIns="0" bIns="0" anchor="t">
            <a:spAutoFit/>
          </a:bodyPr>
          <a:lstStyle/>
          <a:p>
            <a:pPr algn="l">
              <a:lnSpc>
                <a:spcPct val="112000"/>
              </a:lnSpc>
            </a:pPr>
            <a:r>
              <a:rPr sz="1250" b="0">
                <a:solidFill>
                  <a:srgbClr val="13213A"/>
                </a:solidFill>
                <a:latin typeface="Arial"/>
              </a:rPr>
              <a:t>Ett urval får följder. Det som finns med blir gemensamma referenser som många känner till. Det som saknas syns mindre. Därför går det att diskutera både vad som valdes och reglerna för hur det valdes.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Freeform 1"/>
          <p:cNvSpPr/>
          <p:nvPr/>
        </p:nvSpPr>
        <p:spPr>
          <a:xfrm>
            <a:off x="11617200" y="5580000"/>
            <a:ext cx="576000" cy="972000"/>
          </a:xfrm>
          <a:custGeom>
            <a:avLst/>
            <a:gdLst/>
            <a:ahLst/>
            <a:cxnLst/>
            <a:rect l="l" t="t" r="r" b="b"/>
            <a:pathLst>
              <a:path w="576000" h="972000">
                <a:moveTo>
                  <a:pt x="576000" y="0"/>
                </a:moveTo>
                <a:lnTo>
                  <a:pt x="576000" y="972000"/>
                </a:lnTo>
                <a:lnTo>
                  <a:pt x="288000" y="972000"/>
                </a:lnTo>
                <a:lnTo>
                  <a:pt x="250408" y="969536"/>
                </a:lnTo>
                <a:lnTo>
                  <a:pt x="213460" y="962186"/>
                </a:lnTo>
                <a:lnTo>
                  <a:pt x="177787" y="950077"/>
                </a:lnTo>
                <a:lnTo>
                  <a:pt x="144000" y="933415"/>
                </a:lnTo>
                <a:lnTo>
                  <a:pt x="112676" y="912485"/>
                </a:lnTo>
                <a:lnTo>
                  <a:pt x="84353" y="887646"/>
                </a:lnTo>
                <a:lnTo>
                  <a:pt x="59514" y="859323"/>
                </a:lnTo>
                <a:lnTo>
                  <a:pt x="38584" y="828000"/>
                </a:lnTo>
                <a:lnTo>
                  <a:pt x="21922" y="794212"/>
                </a:lnTo>
                <a:lnTo>
                  <a:pt x="9813" y="758539"/>
                </a:lnTo>
                <a:lnTo>
                  <a:pt x="2463" y="721591"/>
                </a:lnTo>
                <a:lnTo>
                  <a:pt x="0" y="684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a:srgbClr val="13213A"/>
          </a:solidFill>
          <a:ln>
            <a:noFill/>
          </a:ln>
        </p:spPr>
        <p:txBody>
          <a:bodyPr rtlCol="0" anchor="ctr"/>
          <a:lstStyle/>
          <a:p>
            <a:pPr algn="ctr"/>
          </a:p>
        </p:txBody>
      </p:sp>
      <p:sp>
        <p:nvSpPr>
          <p:cNvPr id="3" name="Freeform 2"/>
          <p:cNvSpPr/>
          <p:nvPr/>
        </p:nvSpPr>
        <p:spPr>
          <a:xfrm>
            <a:off x="12042000" y="6436800"/>
            <a:ext cx="151200" cy="115200"/>
          </a:xfrm>
          <a:custGeom>
            <a:avLst/>
            <a:gdLst/>
            <a:ahLst/>
            <a:cxnLst/>
            <a:rect l="l" t="t" r="r" b="b"/>
            <a:pathLst>
              <a:path w="151200" h="115200">
                <a:moveTo>
                  <a:pt x="151200" y="0"/>
                </a:moveTo>
                <a:lnTo>
                  <a:pt x="151200" y="115200"/>
                </a:lnTo>
                <a:lnTo>
                  <a:pt x="0" y="115200"/>
                </a:lnTo>
                <a:close/>
              </a:path>
            </a:pathLst>
          </a:custGeom>
          <a:solidFill>
            <a:srgbClr val="DA9A35"/>
          </a:solidFill>
          <a:ln>
            <a:noFill/>
          </a:ln>
        </p:spPr>
        <p:txBody>
          <a:bodyPr rtlCol="0" anchor="ctr"/>
          <a:lstStyle/>
          <a:p>
            <a:pPr algn="ctr"/>
          </a:p>
        </p:txBody>
      </p:sp>
      <p:sp>
        <p:nvSpPr>
          <p:cNvPr id="4" name="TextBox 3"/>
          <p:cNvSpPr txBox="1"/>
          <p:nvPr/>
        </p:nvSpPr>
        <p:spPr>
          <a:xfrm>
            <a:off x="11653200" y="5666400"/>
            <a:ext cx="504000" cy="360000"/>
          </a:xfrm>
          <a:prstGeom prst="rect">
            <a:avLst/>
          </a:prstGeom>
          <a:noFill/>
        </p:spPr>
        <p:txBody>
          <a:bodyPr wrap="square" lIns="0" rIns="0" tIns="0" bIns="0" anchor="t">
            <a:spAutoFit/>
          </a:bodyPr>
          <a:lstStyle/>
          <a:p>
            <a:pPr algn="ctr">
              <a:lnSpc>
                <a:spcPct val="110000"/>
              </a:lnSpc>
            </a:pPr>
            <a:r>
              <a:rPr sz="2000" b="0">
                <a:solidFill>
                  <a:srgbClr val="FFFFFF"/>
                </a:solidFill>
                <a:latin typeface="Arial"/>
              </a:rPr>
              <a:t>6</a:t>
            </a:r>
          </a:p>
        </p:txBody>
      </p:sp>
      <p:sp>
        <p:nvSpPr>
          <p:cNvPr id="5" name="TextBox 4"/>
          <p:cNvSpPr txBox="1"/>
          <p:nvPr/>
        </p:nvSpPr>
        <p:spPr>
          <a:xfrm>
            <a:off x="11635200" y="6030000"/>
            <a:ext cx="540000" cy="468000"/>
          </a:xfrm>
          <a:prstGeom prst="rect">
            <a:avLst/>
          </a:prstGeom>
          <a:noFill/>
        </p:spPr>
        <p:txBody>
          <a:bodyPr wrap="square" lIns="0" rIns="0" tIns="0" bIns="0" anchor="t">
            <a:spAutoFit/>
          </a:bodyPr>
          <a:lstStyle/>
          <a:p>
            <a:pPr algn="ctr">
              <a:lnSpc>
                <a:spcPct val="110000"/>
              </a:lnSpc>
            </a:pPr>
            <a:r>
              <a:rPr sz="700" b="1">
                <a:solidFill>
                  <a:srgbClr val="FFFFFF"/>
                </a:solidFill>
                <a:latin typeface="Arial"/>
              </a:rPr>
              <a:t>Innan du går</a:t>
            </a:r>
          </a:p>
        </p:txBody>
      </p:sp>
      <p:sp>
        <p:nvSpPr>
          <p:cNvPr id="6" name="TextBox 5"/>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Vems Sverige syns i kulturkanonen?</a:t>
            </a:r>
          </a:p>
        </p:txBody>
      </p:sp>
      <p:sp>
        <p:nvSpPr>
          <p:cNvPr id="7" name="TextBox 6"/>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Exit ticket · Enskilt · Mitt blad, baksidan</a:t>
            </a:r>
          </a:p>
        </p:txBody>
      </p:sp>
      <p:sp>
        <p:nvSpPr>
          <p:cNvPr id="8" name="TextBox 7"/>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Svara på lektionens fråga</a:t>
            </a:r>
          </a:p>
        </p:txBody>
      </p:sp>
      <p:pic>
        <p:nvPicPr>
          <p:cNvPr id="9" name="Picture 8" descr="enskilt.png"/>
          <p:cNvPicPr>
            <a:picLocks noChangeAspect="1"/>
          </p:cNvPicPr>
          <p:nvPr/>
        </p:nvPicPr>
        <p:blipFill>
          <a:blip r:embed="rId2"/>
          <a:stretch>
            <a:fillRect/>
          </a:stretch>
        </p:blipFill>
        <p:spPr>
          <a:xfrm>
            <a:off x="10393200" y="504000"/>
            <a:ext cx="864000" cy="864000"/>
          </a:xfrm>
          <a:prstGeom prst="rect">
            <a:avLst/>
          </a:prstGeom>
        </p:spPr>
      </p:pic>
      <p:sp>
        <p:nvSpPr>
          <p:cNvPr id="10" name="TextBox 9"/>
          <p:cNvSpPr txBox="1"/>
          <p:nvPr/>
        </p:nvSpPr>
        <p:spPr>
          <a:xfrm>
            <a:off x="7200000" y="1440000"/>
            <a:ext cx="4057200" cy="360000"/>
          </a:xfrm>
          <a:prstGeom prst="rect">
            <a:avLst/>
          </a:prstGeom>
          <a:noFill/>
        </p:spPr>
        <p:txBody>
          <a:bodyPr wrap="square" lIns="0" rIns="0" tIns="0" bIns="0" anchor="t">
            <a:spAutoFit/>
          </a:bodyPr>
          <a:lstStyle/>
          <a:p>
            <a:pPr algn="r">
              <a:lnSpc>
                <a:spcPct val="110000"/>
              </a:lnSpc>
            </a:pPr>
            <a:r>
              <a:rPr sz="1100" b="1">
                <a:solidFill>
                  <a:srgbClr val="13213A"/>
                </a:solidFill>
                <a:latin typeface="Arial"/>
              </a:rPr>
              <a:t>Enskilt · 4 min</a:t>
            </a:r>
          </a:p>
        </p:txBody>
      </p:sp>
      <p:sp>
        <p:nvSpPr>
          <p:cNvPr id="11" name="Freeform 10"/>
          <p:cNvSpPr/>
          <p:nvPr/>
        </p:nvSpPr>
        <p:spPr>
          <a:xfrm>
            <a:off x="720000" y="1872000"/>
            <a:ext cx="10080000" cy="1224000"/>
          </a:xfrm>
          <a:custGeom>
            <a:avLst/>
            <a:gdLst/>
            <a:ahLst/>
            <a:cxnLst/>
            <a:rect l="l" t="t" r="r" b="b"/>
            <a:pathLst>
              <a:path w="10080000" h="1224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648000"/>
                </a:lnTo>
                <a:lnTo>
                  <a:pt x="10075072" y="723183"/>
                </a:lnTo>
                <a:lnTo>
                  <a:pt x="10060373" y="797079"/>
                </a:lnTo>
                <a:lnTo>
                  <a:pt x="10036154" y="868425"/>
                </a:lnTo>
                <a:lnTo>
                  <a:pt x="10002830" y="936000"/>
                </a:lnTo>
                <a:lnTo>
                  <a:pt x="9960971" y="998646"/>
                </a:lnTo>
                <a:lnTo>
                  <a:pt x="9911293" y="1055293"/>
                </a:lnTo>
                <a:lnTo>
                  <a:pt x="9854646" y="1104971"/>
                </a:lnTo>
                <a:lnTo>
                  <a:pt x="9792000" y="1146830"/>
                </a:lnTo>
                <a:lnTo>
                  <a:pt x="9724425" y="1180154"/>
                </a:lnTo>
                <a:lnTo>
                  <a:pt x="9653079" y="1204373"/>
                </a:lnTo>
                <a:lnTo>
                  <a:pt x="9579183" y="1219072"/>
                </a:lnTo>
                <a:lnTo>
                  <a:pt x="9504000" y="1224000"/>
                </a:lnTo>
                <a:lnTo>
                  <a:pt x="0" y="1224000"/>
                </a:lnTo>
                <a:close/>
              </a:path>
            </a:pathLst>
          </a:custGeom>
          <a:solidFill>
            <a:srgbClr val="13213A"/>
          </a:solidFill>
          <a:ln>
            <a:noFill/>
          </a:ln>
        </p:spPr>
        <p:txBody>
          <a:bodyPr rtlCol="0" anchor="ctr"/>
          <a:lstStyle/>
          <a:p>
            <a:pPr algn="ctr"/>
          </a:p>
        </p:txBody>
      </p:sp>
      <p:sp>
        <p:nvSpPr>
          <p:cNvPr id="12" name="Freeform 11"/>
          <p:cNvSpPr/>
          <p:nvPr/>
        </p:nvSpPr>
        <p:spPr>
          <a:xfrm>
            <a:off x="720000" y="2872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3" name="TextBox 12"/>
          <p:cNvSpPr txBox="1"/>
          <p:nvPr/>
        </p:nvSpPr>
        <p:spPr>
          <a:xfrm>
            <a:off x="1080000" y="2088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Exit ticket</a:t>
            </a:r>
          </a:p>
        </p:txBody>
      </p:sp>
      <p:sp>
        <p:nvSpPr>
          <p:cNvPr id="14" name="TextBox 13"/>
          <p:cNvSpPr txBox="1"/>
          <p:nvPr/>
        </p:nvSpPr>
        <p:spPr>
          <a:xfrm>
            <a:off x="1080000" y="2340000"/>
            <a:ext cx="9180000" cy="720000"/>
          </a:xfrm>
          <a:prstGeom prst="rect">
            <a:avLst/>
          </a:prstGeom>
          <a:noFill/>
        </p:spPr>
        <p:txBody>
          <a:bodyPr wrap="square" lIns="0" rIns="0" tIns="0" bIns="0" anchor="t">
            <a:spAutoFit/>
          </a:bodyPr>
          <a:lstStyle/>
          <a:p>
            <a:pPr algn="l">
              <a:lnSpc>
                <a:spcPct val="110000"/>
              </a:lnSpc>
            </a:pPr>
            <a:r>
              <a:rPr sz="2800" b="1">
                <a:solidFill>
                  <a:srgbClr val="FFFFFF"/>
                </a:solidFill>
                <a:latin typeface="Arial"/>
              </a:rPr>
              <a:t>Vems Sverige syns i kulturkanonen?</a:t>
            </a:r>
          </a:p>
        </p:txBody>
      </p:sp>
      <p:sp>
        <p:nvSpPr>
          <p:cNvPr id="15" name="Freeform 14"/>
          <p:cNvSpPr/>
          <p:nvPr/>
        </p:nvSpPr>
        <p:spPr>
          <a:xfrm>
            <a:off x="720000" y="3384000"/>
            <a:ext cx="3240000" cy="2160000"/>
          </a:xfrm>
          <a:custGeom>
            <a:avLst/>
            <a:gdLst/>
            <a:ahLst/>
            <a:cxnLst/>
            <a:rect l="l" t="t" r="r" b="b"/>
            <a:pathLst>
              <a:path w="3240000" h="2160000">
                <a:moveTo>
                  <a:pt x="0" y="0"/>
                </a:moveTo>
                <a:lnTo>
                  <a:pt x="2808000" y="0"/>
                </a:lnTo>
                <a:lnTo>
                  <a:pt x="2864387" y="3695"/>
                </a:lnTo>
                <a:lnTo>
                  <a:pt x="2919809" y="14720"/>
                </a:lnTo>
                <a:lnTo>
                  <a:pt x="2973319" y="32884"/>
                </a:lnTo>
                <a:lnTo>
                  <a:pt x="3024000" y="57877"/>
                </a:lnTo>
                <a:lnTo>
                  <a:pt x="3070984" y="89271"/>
                </a:lnTo>
                <a:lnTo>
                  <a:pt x="3113470" y="126529"/>
                </a:lnTo>
                <a:lnTo>
                  <a:pt x="3150728" y="169015"/>
                </a:lnTo>
                <a:lnTo>
                  <a:pt x="3182122" y="216000"/>
                </a:lnTo>
                <a:lnTo>
                  <a:pt x="3207115" y="266680"/>
                </a:lnTo>
                <a:lnTo>
                  <a:pt x="3225279" y="320190"/>
                </a:lnTo>
                <a:lnTo>
                  <a:pt x="3236304" y="375612"/>
                </a:lnTo>
                <a:lnTo>
                  <a:pt x="3240000" y="432000"/>
                </a:lnTo>
                <a:lnTo>
                  <a:pt x="3240000" y="1728000"/>
                </a:lnTo>
                <a:lnTo>
                  <a:pt x="3236304" y="1784387"/>
                </a:lnTo>
                <a:lnTo>
                  <a:pt x="3225279" y="1839809"/>
                </a:lnTo>
                <a:lnTo>
                  <a:pt x="3207115" y="1893319"/>
                </a:lnTo>
                <a:lnTo>
                  <a:pt x="3182122" y="1944000"/>
                </a:lnTo>
                <a:lnTo>
                  <a:pt x="3150728" y="1990984"/>
                </a:lnTo>
                <a:lnTo>
                  <a:pt x="3113470" y="2033470"/>
                </a:lnTo>
                <a:lnTo>
                  <a:pt x="3070984" y="2070728"/>
                </a:lnTo>
                <a:lnTo>
                  <a:pt x="3024000" y="2102122"/>
                </a:lnTo>
                <a:lnTo>
                  <a:pt x="2973319" y="2127115"/>
                </a:lnTo>
                <a:lnTo>
                  <a:pt x="2919809" y="2145279"/>
                </a:lnTo>
                <a:lnTo>
                  <a:pt x="2864387" y="2156304"/>
                </a:lnTo>
                <a:lnTo>
                  <a:pt x="2808000" y="2160000"/>
                </a:lnTo>
                <a:lnTo>
                  <a:pt x="0" y="2160000"/>
                </a:lnTo>
                <a:close/>
              </a:path>
            </a:pathLst>
          </a:custGeom>
          <a:solidFill>
            <a:srgbClr val="EFF2F7"/>
          </a:solidFill>
          <a:ln>
            <a:noFill/>
          </a:ln>
        </p:spPr>
        <p:txBody>
          <a:bodyPr rtlCol="0" anchor="ctr"/>
          <a:lstStyle/>
          <a:p>
            <a:pPr algn="ctr"/>
          </a:p>
        </p:txBody>
      </p:sp>
      <p:sp>
        <p:nvSpPr>
          <p:cNvPr id="16" name="Freeform 15"/>
          <p:cNvSpPr/>
          <p:nvPr/>
        </p:nvSpPr>
        <p:spPr>
          <a:xfrm>
            <a:off x="720000" y="532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17" name="TextBox 16"/>
          <p:cNvSpPr txBox="1"/>
          <p:nvPr/>
        </p:nvSpPr>
        <p:spPr>
          <a:xfrm>
            <a:off x="936000" y="3564000"/>
            <a:ext cx="2880000" cy="288000"/>
          </a:xfrm>
          <a:prstGeom prst="rect">
            <a:avLst/>
          </a:prstGeom>
          <a:noFill/>
        </p:spPr>
        <p:txBody>
          <a:bodyPr wrap="square" lIns="0" rIns="0" tIns="0" bIns="0" anchor="t">
            <a:spAutoFit/>
          </a:bodyPr>
          <a:lstStyle/>
          <a:p>
            <a:pPr algn="l">
              <a:lnSpc>
                <a:spcPct val="110000"/>
              </a:lnSpc>
            </a:pPr>
            <a:r>
              <a:rPr sz="1400" b="1">
                <a:solidFill>
                  <a:srgbClr val="13213A"/>
                </a:solidFill>
                <a:latin typeface="Arial"/>
              </a:rPr>
              <a:t>1  Det som syns mest</a:t>
            </a:r>
          </a:p>
        </p:txBody>
      </p:sp>
      <p:sp>
        <p:nvSpPr>
          <p:cNvPr id="18" name="TextBox 17"/>
          <p:cNvSpPr txBox="1"/>
          <p:nvPr/>
        </p:nvSpPr>
        <p:spPr>
          <a:xfrm>
            <a:off x="936000" y="3960000"/>
            <a:ext cx="2808000" cy="1440000"/>
          </a:xfrm>
          <a:prstGeom prst="rect">
            <a:avLst/>
          </a:prstGeom>
          <a:noFill/>
        </p:spPr>
        <p:txBody>
          <a:bodyPr wrap="square" lIns="0" rIns="0" tIns="0" bIns="0" anchor="t">
            <a:spAutoFit/>
          </a:bodyPr>
          <a:lstStyle/>
          <a:p>
            <a:pPr algn="l">
              <a:lnSpc>
                <a:spcPct val="110000"/>
              </a:lnSpc>
            </a:pPr>
            <a:r>
              <a:rPr sz="1300" b="0">
                <a:solidFill>
                  <a:srgbClr val="13213A"/>
                </a:solidFill>
                <a:latin typeface="Arial"/>
              </a:rPr>
              <a:t>Vad syns mest i kanonen? Använd en siffra från bilden med 100 rutor.</a:t>
            </a:r>
          </a:p>
        </p:txBody>
      </p:sp>
      <p:sp>
        <p:nvSpPr>
          <p:cNvPr id="19" name="Freeform 18"/>
          <p:cNvSpPr/>
          <p:nvPr/>
        </p:nvSpPr>
        <p:spPr>
          <a:xfrm>
            <a:off x="4140000" y="3384000"/>
            <a:ext cx="3240000" cy="2160000"/>
          </a:xfrm>
          <a:custGeom>
            <a:avLst/>
            <a:gdLst/>
            <a:ahLst/>
            <a:cxnLst/>
            <a:rect l="l" t="t" r="r" b="b"/>
            <a:pathLst>
              <a:path w="3240000" h="2160000">
                <a:moveTo>
                  <a:pt x="0" y="0"/>
                </a:moveTo>
                <a:lnTo>
                  <a:pt x="2808000" y="0"/>
                </a:lnTo>
                <a:lnTo>
                  <a:pt x="2864387" y="3695"/>
                </a:lnTo>
                <a:lnTo>
                  <a:pt x="2919809" y="14720"/>
                </a:lnTo>
                <a:lnTo>
                  <a:pt x="2973319" y="32884"/>
                </a:lnTo>
                <a:lnTo>
                  <a:pt x="3024000" y="57877"/>
                </a:lnTo>
                <a:lnTo>
                  <a:pt x="3070984" y="89271"/>
                </a:lnTo>
                <a:lnTo>
                  <a:pt x="3113470" y="126529"/>
                </a:lnTo>
                <a:lnTo>
                  <a:pt x="3150728" y="169015"/>
                </a:lnTo>
                <a:lnTo>
                  <a:pt x="3182122" y="216000"/>
                </a:lnTo>
                <a:lnTo>
                  <a:pt x="3207115" y="266680"/>
                </a:lnTo>
                <a:lnTo>
                  <a:pt x="3225279" y="320190"/>
                </a:lnTo>
                <a:lnTo>
                  <a:pt x="3236304" y="375612"/>
                </a:lnTo>
                <a:lnTo>
                  <a:pt x="3240000" y="432000"/>
                </a:lnTo>
                <a:lnTo>
                  <a:pt x="3240000" y="1728000"/>
                </a:lnTo>
                <a:lnTo>
                  <a:pt x="3236304" y="1784387"/>
                </a:lnTo>
                <a:lnTo>
                  <a:pt x="3225279" y="1839809"/>
                </a:lnTo>
                <a:lnTo>
                  <a:pt x="3207115" y="1893319"/>
                </a:lnTo>
                <a:lnTo>
                  <a:pt x="3182122" y="1944000"/>
                </a:lnTo>
                <a:lnTo>
                  <a:pt x="3150728" y="1990984"/>
                </a:lnTo>
                <a:lnTo>
                  <a:pt x="3113470" y="2033470"/>
                </a:lnTo>
                <a:lnTo>
                  <a:pt x="3070984" y="2070728"/>
                </a:lnTo>
                <a:lnTo>
                  <a:pt x="3024000" y="2102122"/>
                </a:lnTo>
                <a:lnTo>
                  <a:pt x="2973319" y="2127115"/>
                </a:lnTo>
                <a:lnTo>
                  <a:pt x="2919809" y="2145279"/>
                </a:lnTo>
                <a:lnTo>
                  <a:pt x="2864387" y="2156304"/>
                </a:lnTo>
                <a:lnTo>
                  <a:pt x="2808000" y="2160000"/>
                </a:lnTo>
                <a:lnTo>
                  <a:pt x="0" y="2160000"/>
                </a:lnTo>
                <a:close/>
              </a:path>
            </a:pathLst>
          </a:custGeom>
          <a:solidFill>
            <a:srgbClr val="EFF2F7"/>
          </a:solidFill>
          <a:ln>
            <a:noFill/>
          </a:ln>
        </p:spPr>
        <p:txBody>
          <a:bodyPr rtlCol="0" anchor="ctr"/>
          <a:lstStyle/>
          <a:p>
            <a:pPr algn="ctr"/>
          </a:p>
        </p:txBody>
      </p:sp>
      <p:sp>
        <p:nvSpPr>
          <p:cNvPr id="20" name="Freeform 19"/>
          <p:cNvSpPr/>
          <p:nvPr/>
        </p:nvSpPr>
        <p:spPr>
          <a:xfrm>
            <a:off x="4140000" y="532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1" name="TextBox 20"/>
          <p:cNvSpPr txBox="1"/>
          <p:nvPr/>
        </p:nvSpPr>
        <p:spPr>
          <a:xfrm>
            <a:off x="4356000" y="3564000"/>
            <a:ext cx="2880000" cy="288000"/>
          </a:xfrm>
          <a:prstGeom prst="rect">
            <a:avLst/>
          </a:prstGeom>
          <a:noFill/>
        </p:spPr>
        <p:txBody>
          <a:bodyPr wrap="square" lIns="0" rIns="0" tIns="0" bIns="0" anchor="t">
            <a:spAutoFit/>
          </a:bodyPr>
          <a:lstStyle/>
          <a:p>
            <a:pPr algn="l">
              <a:lnSpc>
                <a:spcPct val="110000"/>
              </a:lnSpc>
            </a:pPr>
            <a:r>
              <a:rPr sz="1400" b="1">
                <a:solidFill>
                  <a:srgbClr val="13213A"/>
                </a:solidFill>
                <a:latin typeface="Arial"/>
              </a:rPr>
              <a:t>2  Det som syns mindre</a:t>
            </a:r>
          </a:p>
        </p:txBody>
      </p:sp>
      <p:sp>
        <p:nvSpPr>
          <p:cNvPr id="22" name="TextBox 21"/>
          <p:cNvSpPr txBox="1"/>
          <p:nvPr/>
        </p:nvSpPr>
        <p:spPr>
          <a:xfrm>
            <a:off x="4356000" y="3960000"/>
            <a:ext cx="2808000" cy="1440000"/>
          </a:xfrm>
          <a:prstGeom prst="rect">
            <a:avLst/>
          </a:prstGeom>
          <a:noFill/>
        </p:spPr>
        <p:txBody>
          <a:bodyPr wrap="square" lIns="0" rIns="0" tIns="0" bIns="0" anchor="t">
            <a:spAutoFit/>
          </a:bodyPr>
          <a:lstStyle/>
          <a:p>
            <a:pPr algn="l">
              <a:lnSpc>
                <a:spcPct val="110000"/>
              </a:lnSpc>
            </a:pPr>
            <a:r>
              <a:rPr sz="1300" b="0">
                <a:solidFill>
                  <a:srgbClr val="13213A"/>
                </a:solidFill>
                <a:latin typeface="Arial"/>
              </a:rPr>
              <a:t>Vem eller vad syns lite eller inte alls? Ge ett exempel.</a:t>
            </a:r>
          </a:p>
        </p:txBody>
      </p:sp>
      <p:sp>
        <p:nvSpPr>
          <p:cNvPr id="23" name="Freeform 22"/>
          <p:cNvSpPr/>
          <p:nvPr/>
        </p:nvSpPr>
        <p:spPr>
          <a:xfrm>
            <a:off x="7560000" y="3384000"/>
            <a:ext cx="3240000" cy="2160000"/>
          </a:xfrm>
          <a:custGeom>
            <a:avLst/>
            <a:gdLst/>
            <a:ahLst/>
            <a:cxnLst/>
            <a:rect l="l" t="t" r="r" b="b"/>
            <a:pathLst>
              <a:path w="3240000" h="2160000">
                <a:moveTo>
                  <a:pt x="0" y="0"/>
                </a:moveTo>
                <a:lnTo>
                  <a:pt x="2808000" y="0"/>
                </a:lnTo>
                <a:lnTo>
                  <a:pt x="2864387" y="3695"/>
                </a:lnTo>
                <a:lnTo>
                  <a:pt x="2919809" y="14720"/>
                </a:lnTo>
                <a:lnTo>
                  <a:pt x="2973319" y="32884"/>
                </a:lnTo>
                <a:lnTo>
                  <a:pt x="3024000" y="57877"/>
                </a:lnTo>
                <a:lnTo>
                  <a:pt x="3070984" y="89271"/>
                </a:lnTo>
                <a:lnTo>
                  <a:pt x="3113470" y="126529"/>
                </a:lnTo>
                <a:lnTo>
                  <a:pt x="3150728" y="169015"/>
                </a:lnTo>
                <a:lnTo>
                  <a:pt x="3182122" y="216000"/>
                </a:lnTo>
                <a:lnTo>
                  <a:pt x="3207115" y="266680"/>
                </a:lnTo>
                <a:lnTo>
                  <a:pt x="3225279" y="320190"/>
                </a:lnTo>
                <a:lnTo>
                  <a:pt x="3236304" y="375612"/>
                </a:lnTo>
                <a:lnTo>
                  <a:pt x="3240000" y="432000"/>
                </a:lnTo>
                <a:lnTo>
                  <a:pt x="3240000" y="1728000"/>
                </a:lnTo>
                <a:lnTo>
                  <a:pt x="3236304" y="1784387"/>
                </a:lnTo>
                <a:lnTo>
                  <a:pt x="3225279" y="1839809"/>
                </a:lnTo>
                <a:lnTo>
                  <a:pt x="3207115" y="1893319"/>
                </a:lnTo>
                <a:lnTo>
                  <a:pt x="3182122" y="1944000"/>
                </a:lnTo>
                <a:lnTo>
                  <a:pt x="3150728" y="1990984"/>
                </a:lnTo>
                <a:lnTo>
                  <a:pt x="3113470" y="2033470"/>
                </a:lnTo>
                <a:lnTo>
                  <a:pt x="3070984" y="2070728"/>
                </a:lnTo>
                <a:lnTo>
                  <a:pt x="3024000" y="2102122"/>
                </a:lnTo>
                <a:lnTo>
                  <a:pt x="2973319" y="2127115"/>
                </a:lnTo>
                <a:lnTo>
                  <a:pt x="2919809" y="2145279"/>
                </a:lnTo>
                <a:lnTo>
                  <a:pt x="2864387" y="2156304"/>
                </a:lnTo>
                <a:lnTo>
                  <a:pt x="2808000" y="2160000"/>
                </a:lnTo>
                <a:lnTo>
                  <a:pt x="0" y="2160000"/>
                </a:lnTo>
                <a:close/>
              </a:path>
            </a:pathLst>
          </a:custGeom>
          <a:solidFill>
            <a:srgbClr val="EFF2F7"/>
          </a:solidFill>
          <a:ln>
            <a:noFill/>
          </a:ln>
        </p:spPr>
        <p:txBody>
          <a:bodyPr rtlCol="0" anchor="ctr"/>
          <a:lstStyle/>
          <a:p>
            <a:pPr algn="ctr"/>
          </a:p>
        </p:txBody>
      </p:sp>
      <p:sp>
        <p:nvSpPr>
          <p:cNvPr id="24" name="Freeform 23"/>
          <p:cNvSpPr/>
          <p:nvPr/>
        </p:nvSpPr>
        <p:spPr>
          <a:xfrm>
            <a:off x="7560000" y="5320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25" name="TextBox 24"/>
          <p:cNvSpPr txBox="1"/>
          <p:nvPr/>
        </p:nvSpPr>
        <p:spPr>
          <a:xfrm>
            <a:off x="7776000" y="3564000"/>
            <a:ext cx="2880000" cy="288000"/>
          </a:xfrm>
          <a:prstGeom prst="rect">
            <a:avLst/>
          </a:prstGeom>
          <a:noFill/>
        </p:spPr>
        <p:txBody>
          <a:bodyPr wrap="square" lIns="0" rIns="0" tIns="0" bIns="0" anchor="t">
            <a:spAutoFit/>
          </a:bodyPr>
          <a:lstStyle/>
          <a:p>
            <a:pPr algn="l">
              <a:lnSpc>
                <a:spcPct val="110000"/>
              </a:lnSpc>
            </a:pPr>
            <a:r>
              <a:rPr sz="1400" b="1">
                <a:solidFill>
                  <a:srgbClr val="13213A"/>
                </a:solidFill>
                <a:latin typeface="Arial"/>
              </a:rPr>
              <a:t>3  Spelar det roll?</a:t>
            </a:r>
          </a:p>
        </p:txBody>
      </p:sp>
      <p:sp>
        <p:nvSpPr>
          <p:cNvPr id="26" name="TextBox 25"/>
          <p:cNvSpPr txBox="1"/>
          <p:nvPr/>
        </p:nvSpPr>
        <p:spPr>
          <a:xfrm>
            <a:off x="7776000" y="3960000"/>
            <a:ext cx="2808000" cy="1440000"/>
          </a:xfrm>
          <a:prstGeom prst="rect">
            <a:avLst/>
          </a:prstGeom>
          <a:noFill/>
        </p:spPr>
        <p:txBody>
          <a:bodyPr wrap="square" lIns="0" rIns="0" tIns="0" bIns="0" anchor="t">
            <a:spAutoFit/>
          </a:bodyPr>
          <a:lstStyle/>
          <a:p>
            <a:pPr algn="l">
              <a:lnSpc>
                <a:spcPct val="110000"/>
              </a:lnSpc>
            </a:pPr>
            <a:r>
              <a:rPr sz="1300" b="0">
                <a:solidFill>
                  <a:srgbClr val="13213A"/>
                </a:solidFill>
                <a:latin typeface="Arial"/>
              </a:rPr>
              <a:t>Vad händer när någon inte syns? Använd ett verk eller en röst.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20000" y="6426000"/>
            <a:ext cx="576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Vems Sverige syns i kulturkanonen?</a:t>
            </a:r>
          </a:p>
        </p:txBody>
      </p:sp>
      <p:sp>
        <p:nvSpPr>
          <p:cNvPr id="3" name="TextBox 2"/>
          <p:cNvSpPr txBox="1"/>
          <p:nvPr/>
        </p:nvSpPr>
        <p:spPr>
          <a:xfrm>
            <a:off x="720000" y="504000"/>
            <a:ext cx="7200000" cy="216000"/>
          </a:xfrm>
          <a:prstGeom prst="rect">
            <a:avLst/>
          </a:prstGeom>
          <a:noFill/>
        </p:spPr>
        <p:txBody>
          <a:bodyPr wrap="square" lIns="0" rIns="0" tIns="0" bIns="0" anchor="t">
            <a:spAutoFit/>
          </a:bodyPr>
          <a:lstStyle/>
          <a:p>
            <a:pPr algn="l">
              <a:lnSpc>
                <a:spcPct val="110000"/>
              </a:lnSpc>
            </a:pPr>
            <a:r>
              <a:rPr sz="1300" b="1">
                <a:solidFill>
                  <a:srgbClr val="9A6512"/>
                </a:solidFill>
                <a:latin typeface="Arial"/>
              </a:rPr>
              <a:t>Efter lektionen</a:t>
            </a:r>
          </a:p>
        </p:txBody>
      </p:sp>
      <p:sp>
        <p:nvSpPr>
          <p:cNvPr id="4" name="TextBox 3"/>
          <p:cNvSpPr txBox="1"/>
          <p:nvPr/>
        </p:nvSpPr>
        <p:spPr>
          <a:xfrm>
            <a:off x="720000" y="756000"/>
            <a:ext cx="8280000" cy="1080000"/>
          </a:xfrm>
          <a:prstGeom prst="rect">
            <a:avLst/>
          </a:prstGeom>
          <a:noFill/>
        </p:spPr>
        <p:txBody>
          <a:bodyPr wrap="square" lIns="0" rIns="0" tIns="0" bIns="0" anchor="t">
            <a:spAutoFit/>
          </a:bodyPr>
          <a:lstStyle/>
          <a:p>
            <a:pPr algn="l">
              <a:lnSpc>
                <a:spcPct val="110000"/>
              </a:lnSpc>
            </a:pPr>
            <a:r>
              <a:rPr sz="4400" b="1">
                <a:solidFill>
                  <a:srgbClr val="13213A"/>
                </a:solidFill>
                <a:latin typeface="Arial"/>
              </a:rPr>
              <a:t>Spela Fyndet: Kulturkanonen</a:t>
            </a:r>
          </a:p>
        </p:txBody>
      </p:sp>
      <p:sp>
        <p:nvSpPr>
          <p:cNvPr id="5" name="Freeform 4"/>
          <p:cNvSpPr/>
          <p:nvPr/>
        </p:nvSpPr>
        <p:spPr>
          <a:xfrm>
            <a:off x="720000" y="2160000"/>
            <a:ext cx="10080000" cy="1800000"/>
          </a:xfrm>
          <a:custGeom>
            <a:avLst/>
            <a:gdLst/>
            <a:ahLst/>
            <a:cxnLst/>
            <a:rect l="l" t="t" r="r" b="b"/>
            <a:pathLst>
              <a:path w="10080000" h="1800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224000"/>
                </a:lnTo>
                <a:lnTo>
                  <a:pt x="10075072" y="1299183"/>
                </a:lnTo>
                <a:lnTo>
                  <a:pt x="10060373" y="1373079"/>
                </a:lnTo>
                <a:lnTo>
                  <a:pt x="10036154" y="1444425"/>
                </a:lnTo>
                <a:lnTo>
                  <a:pt x="10002830" y="1512000"/>
                </a:lnTo>
                <a:lnTo>
                  <a:pt x="9960971" y="1574646"/>
                </a:lnTo>
                <a:lnTo>
                  <a:pt x="9911293" y="1631293"/>
                </a:lnTo>
                <a:lnTo>
                  <a:pt x="9854646" y="1680971"/>
                </a:lnTo>
                <a:lnTo>
                  <a:pt x="9792000" y="1722830"/>
                </a:lnTo>
                <a:lnTo>
                  <a:pt x="9724425" y="1756154"/>
                </a:lnTo>
                <a:lnTo>
                  <a:pt x="9653079" y="1780373"/>
                </a:lnTo>
                <a:lnTo>
                  <a:pt x="9579183" y="1795072"/>
                </a:lnTo>
                <a:lnTo>
                  <a:pt x="9504000" y="1800000"/>
                </a:lnTo>
                <a:lnTo>
                  <a:pt x="0" y="1800000"/>
                </a:lnTo>
                <a:close/>
              </a:path>
            </a:pathLst>
          </a:custGeom>
          <a:solidFill>
            <a:srgbClr val="13213A"/>
          </a:solidFill>
          <a:ln>
            <a:noFill/>
          </a:ln>
        </p:spPr>
        <p:txBody>
          <a:bodyPr rtlCol="0" anchor="ctr"/>
          <a:lstStyle/>
          <a:p>
            <a:pPr algn="ctr"/>
          </a:p>
        </p:txBody>
      </p:sp>
      <p:sp>
        <p:nvSpPr>
          <p:cNvPr id="6" name="Freeform 5"/>
          <p:cNvSpPr/>
          <p:nvPr/>
        </p:nvSpPr>
        <p:spPr>
          <a:xfrm>
            <a:off x="720000" y="3736800"/>
            <a:ext cx="180000" cy="223200"/>
          </a:xfrm>
          <a:custGeom>
            <a:avLst/>
            <a:gdLst/>
            <a:ahLst/>
            <a:cxnLst/>
            <a:rect l="l" t="t" r="r" b="b"/>
            <a:pathLst>
              <a:path w="180000" h="223200">
                <a:moveTo>
                  <a:pt x="0" y="87048"/>
                </a:moveTo>
                <a:lnTo>
                  <a:pt x="180000" y="0"/>
                </a:lnTo>
                <a:lnTo>
                  <a:pt x="180000" y="223200"/>
                </a:lnTo>
                <a:lnTo>
                  <a:pt x="0" y="223200"/>
                </a:lnTo>
                <a:close/>
              </a:path>
            </a:pathLst>
          </a:custGeom>
          <a:solidFill>
            <a:srgbClr val="DA9A35"/>
          </a:solidFill>
          <a:ln>
            <a:noFill/>
          </a:ln>
        </p:spPr>
        <p:txBody>
          <a:bodyPr rtlCol="0" anchor="ctr"/>
          <a:lstStyle/>
          <a:p>
            <a:pPr algn="ctr"/>
          </a:p>
        </p:txBody>
      </p:sp>
      <p:sp>
        <p:nvSpPr>
          <p:cNvPr id="7" name="TextBox 6"/>
          <p:cNvSpPr txBox="1"/>
          <p:nvPr/>
        </p:nvSpPr>
        <p:spPr>
          <a:xfrm>
            <a:off x="1080000" y="2376000"/>
            <a:ext cx="9000000" cy="216000"/>
          </a:xfrm>
          <a:prstGeom prst="rect">
            <a:avLst/>
          </a:prstGeom>
          <a:noFill/>
        </p:spPr>
        <p:txBody>
          <a:bodyPr wrap="square" lIns="0" rIns="0" tIns="0" bIns="0" anchor="t">
            <a:spAutoFit/>
          </a:bodyPr>
          <a:lstStyle/>
          <a:p>
            <a:pPr algn="l">
              <a:lnSpc>
                <a:spcPct val="110000"/>
              </a:lnSpc>
            </a:pPr>
            <a:r>
              <a:rPr sz="1200" b="1">
                <a:solidFill>
                  <a:srgbClr val="E9B865"/>
                </a:solidFill>
                <a:latin typeface="Arial"/>
              </a:rPr>
              <a:t>Elva frågor om kanonen</a:t>
            </a:r>
          </a:p>
        </p:txBody>
      </p:sp>
      <p:sp>
        <p:nvSpPr>
          <p:cNvPr id="8" name="TextBox 7"/>
          <p:cNvSpPr txBox="1"/>
          <p:nvPr/>
        </p:nvSpPr>
        <p:spPr>
          <a:xfrm>
            <a:off x="1080000" y="2628000"/>
            <a:ext cx="9180000" cy="720000"/>
          </a:xfrm>
          <a:prstGeom prst="rect">
            <a:avLst/>
          </a:prstGeom>
          <a:noFill/>
        </p:spPr>
        <p:txBody>
          <a:bodyPr wrap="square" lIns="0" rIns="0" tIns="0" bIns="0" anchor="t">
            <a:spAutoFit/>
          </a:bodyPr>
          <a:lstStyle/>
          <a:p>
            <a:pPr algn="l">
              <a:lnSpc>
                <a:spcPct val="110000"/>
              </a:lnSpc>
            </a:pPr>
            <a:r>
              <a:rPr sz="2400" b="1">
                <a:solidFill>
                  <a:srgbClr val="FFFFFF"/>
                </a:solidFill>
                <a:latin typeface="Arial"/>
              </a:rPr>
              <a:t>Gå till didaktikstudion.se/fyndet och välj Kulturkanonen.</a:t>
            </a:r>
          </a:p>
        </p:txBody>
      </p:sp>
      <p:sp>
        <p:nvSpPr>
          <p:cNvPr id="9" name="TextBox 8"/>
          <p:cNvSpPr txBox="1"/>
          <p:nvPr/>
        </p:nvSpPr>
        <p:spPr>
          <a:xfrm>
            <a:off x="1080000" y="3492000"/>
            <a:ext cx="9180000" cy="360000"/>
          </a:xfrm>
          <a:prstGeom prst="rect">
            <a:avLst/>
          </a:prstGeom>
          <a:noFill/>
        </p:spPr>
        <p:txBody>
          <a:bodyPr wrap="square" lIns="0" rIns="0" tIns="0" bIns="0" anchor="t">
            <a:spAutoFit/>
          </a:bodyPr>
          <a:lstStyle/>
          <a:p>
            <a:pPr algn="l">
              <a:lnSpc>
                <a:spcPct val="110000"/>
              </a:lnSpc>
            </a:pPr>
            <a:r>
              <a:rPr sz="1500" b="0">
                <a:solidFill>
                  <a:srgbClr val="DCE3EE"/>
                </a:solidFill>
                <a:latin typeface="Arial"/>
              </a:rPr>
              <a:t>Klassen går med i mobilen utan konto.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